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36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5CF4E8-9543-D805-1835-058AE23F143D}"/>
              </a:ext>
            </a:extLst>
          </p:cNvPr>
          <p:cNvSpPr txBox="1"/>
          <p:nvPr/>
        </p:nvSpPr>
        <p:spPr>
          <a:xfrm>
            <a:off x="40816" y="6422607"/>
            <a:ext cx="324040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>
                <a:effectLst/>
                <a:ea typeface="Arial" panose="020B0604020202020204" pitchFamily="34" charset="0"/>
              </a:rPr>
              <a:t>TAXA DE MORTALIDADE NO ESPÍRITO SANTO EM RAZÃO À TRANSTORNOS MENTAIS E COMPORTAMENTAIS DEVIDO AO TABAGISMO (2011-2021): ANÁLISE DE SÉRIE TEMPORAL</a:t>
            </a:r>
            <a:endParaRPr lang="pt-BR" sz="5400" dirty="0"/>
          </a:p>
          <a:p>
            <a:pPr algn="ctr"/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Laís Ladislau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Manoella Perin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Maria Eduarda Rodrigues Braun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Poliana Bernardino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Rayssa Angeli Buzetti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Ingrid Oliveira Costa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, Bruno Spalenza da Silva</a:t>
            </a:r>
            <a:r>
              <a:rPr lang="pt-PT" sz="4000" baseline="30000" dirty="0">
                <a:effectLst/>
                <a:latin typeface="+mj-lt"/>
                <a:ea typeface="Arial" panose="020B0604020202020204" pitchFamily="34" charset="0"/>
              </a:rPr>
              <a:t>2</a:t>
            </a:r>
            <a:r>
              <a:rPr lang="pt-PT" sz="4000" dirty="0">
                <a:effectLst/>
                <a:latin typeface="+mj-lt"/>
                <a:ea typeface="Arial" panose="020B0604020202020204" pitchFamily="34" charset="0"/>
              </a:rPr>
              <a:t>.</a:t>
            </a:r>
            <a:endParaRPr lang="pt-BR" sz="4000" dirty="0">
              <a:latin typeface="+mj-lt"/>
            </a:endParaRPr>
          </a:p>
          <a:p>
            <a:pPr algn="ctr"/>
            <a:r>
              <a:rPr lang="pt-BR" sz="4000" dirty="0"/>
              <a:t> </a:t>
            </a:r>
            <a:r>
              <a:rPr lang="pt-BR" sz="4000" dirty="0">
                <a:latin typeface="+mj-lt"/>
                <a:cs typeface="Arial" panose="020B0604020202020204" pitchFamily="34" charset="0"/>
              </a:rPr>
              <a:t>¹Graduando em Farmácia - UNESC; </a:t>
            </a:r>
            <a:r>
              <a:rPr lang="pt-BR" sz="4000" baseline="30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2</a:t>
            </a:r>
            <a:r>
              <a:rPr lang="pt-BR" sz="40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Farmacêutico, Mestre em Nutrição e biotecnologia alimentar, Professor do curso de Farmácia – UNESC / brunosilva821@hotmail.com.</a:t>
            </a:r>
            <a:endParaRPr lang="pt-BR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C90B19-DAEC-806E-1B47-B5CDCADF4035}"/>
              </a:ext>
            </a:extLst>
          </p:cNvPr>
          <p:cNvSpPr txBox="1"/>
          <p:nvPr/>
        </p:nvSpPr>
        <p:spPr>
          <a:xfrm>
            <a:off x="552660" y="10556593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                        INTRODUÇÃO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B6EE50-9DF1-0C59-5ABF-1B879D92A067}"/>
              </a:ext>
            </a:extLst>
          </p:cNvPr>
          <p:cNvSpPr txBox="1"/>
          <p:nvPr/>
        </p:nvSpPr>
        <p:spPr>
          <a:xfrm>
            <a:off x="459238" y="11920302"/>
            <a:ext cx="15287732" cy="84023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PT" sz="5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 tabagismo é considerado uma epidemia e um grave problema de saúde pública. Os fumantes ativos e os fumantes passivos são os primeiros e os terceiros maiores responsáveis pelas mortes evitáveis no mundo, respectivamente. O transtorno por uso de tabaco é uma síndrome caracterizada por aspectos cognitivos, comportamentais e fisiológicos, incluindo perda de controle e desejo pelo uso de substâncias, comprometimento funcional e desenvolvimento de tolerância farmacológica e sintomas de abstinência.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FD47B1-D8EF-F199-3EDA-55FC978545B7}"/>
              </a:ext>
            </a:extLst>
          </p:cNvPr>
          <p:cNvSpPr txBox="1"/>
          <p:nvPr/>
        </p:nvSpPr>
        <p:spPr>
          <a:xfrm>
            <a:off x="530676" y="20750603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14FCB4-EEF2-55D8-BC8A-8507E36699EF}"/>
              </a:ext>
            </a:extLst>
          </p:cNvPr>
          <p:cNvSpPr txBox="1"/>
          <p:nvPr/>
        </p:nvSpPr>
        <p:spPr>
          <a:xfrm>
            <a:off x="459238" y="21870585"/>
            <a:ext cx="149305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5400" dirty="0">
                <a:solidFill>
                  <a:srgbClr val="000000"/>
                </a:solidFill>
                <a:ea typeface="Arial" panose="020B0604020202020204" pitchFamily="34" charset="0"/>
              </a:rPr>
              <a:t>E</a:t>
            </a:r>
            <a:r>
              <a:rPr lang="pt-PT" sz="5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ste estudo tem como objetivo, através da análise de séries temporais dos dados coletados pelo Datasus, determinar os padrões de mortalidade por</a:t>
            </a:r>
            <a:r>
              <a:rPr lang="pt-PT" sz="54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pt-PT" sz="5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transtornos mentais e comportamentais devido ao tabagismo no estado do Espírito Santo do ano de 2011 até 2020. </a:t>
            </a:r>
            <a:endParaRPr lang="pt-BR" sz="5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D6EEB1-5094-D438-D36E-86D3EF200037}"/>
              </a:ext>
            </a:extLst>
          </p:cNvPr>
          <p:cNvSpPr txBox="1"/>
          <p:nvPr/>
        </p:nvSpPr>
        <p:spPr>
          <a:xfrm>
            <a:off x="412789" y="27087040"/>
            <a:ext cx="150234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C484E6-600A-2EAF-D7AF-C4E3C15709A0}"/>
              </a:ext>
            </a:extLst>
          </p:cNvPr>
          <p:cNvSpPr txBox="1"/>
          <p:nvPr/>
        </p:nvSpPr>
        <p:spPr>
          <a:xfrm>
            <a:off x="434248" y="28425511"/>
            <a:ext cx="152162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metodologia empregada envolve a análise dos dados do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Datasus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por meio do software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Joinpoint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Regression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Program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® versão 4.9.1.0. Foram calculadas as taxas de mortalidade anual e a comparação foi realizada usando a técnica estatística de Regressão por Análise de Pontos de Inflexão, que utiliza o teste t para comparar as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APCs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(Percentual de Mudança Anual – Annual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Percent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Change</a:t>
            </a:r>
            <a:r>
              <a:rPr lang="pt-BR" sz="5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 </a:t>
            </a:r>
            <a:endParaRPr lang="pt-BR" sz="5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52306A-D1F8-F6E7-A641-BBA3A5DD0AFA}"/>
              </a:ext>
            </a:extLst>
          </p:cNvPr>
          <p:cNvSpPr txBox="1"/>
          <p:nvPr/>
        </p:nvSpPr>
        <p:spPr>
          <a:xfrm>
            <a:off x="16521690" y="10556592"/>
            <a:ext cx="1521629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RESULTADOS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4D168F8-425A-8F78-B16C-B4451B0F121C}"/>
              </a:ext>
            </a:extLst>
          </p:cNvPr>
          <p:cNvSpPr txBox="1"/>
          <p:nvPr/>
        </p:nvSpPr>
        <p:spPr>
          <a:xfrm>
            <a:off x="16602069" y="23309724"/>
            <a:ext cx="1521629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D46F6F-6BEF-0194-BCD2-58484C9F1435}"/>
              </a:ext>
            </a:extLst>
          </p:cNvPr>
          <p:cNvSpPr txBox="1"/>
          <p:nvPr/>
        </p:nvSpPr>
        <p:spPr>
          <a:xfrm>
            <a:off x="16664566" y="24718985"/>
            <a:ext cx="14984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5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 partir dos dados coletados foi possível concluir que não houve diferença estatística entre os pontos analisados dos padrões de mortalidade por transtornos mentais e comportamentais devido ao tabagismo, tendo p=0,310, mas houve uma tendência à diminuição com o passar dos anos. </a:t>
            </a:r>
            <a:endParaRPr lang="pt-BR" sz="5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86D49C-F3A2-A002-BB9E-AB2DB8B5EE0F}"/>
              </a:ext>
            </a:extLst>
          </p:cNvPr>
          <p:cNvSpPr txBox="1"/>
          <p:nvPr/>
        </p:nvSpPr>
        <p:spPr>
          <a:xfrm>
            <a:off x="459238" y="35312663"/>
            <a:ext cx="31278746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2E4A619-D5F7-AF12-F42B-212E83B3DEEF}"/>
              </a:ext>
            </a:extLst>
          </p:cNvPr>
          <p:cNvSpPr txBox="1"/>
          <p:nvPr/>
        </p:nvSpPr>
        <p:spPr>
          <a:xfrm>
            <a:off x="470951" y="36482702"/>
            <a:ext cx="313474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5000" dirty="0">
                <a:effectLst/>
                <a:ea typeface="Arial" panose="020B0604020202020204" pitchFamily="34" charset="0"/>
              </a:rPr>
              <a:t>BRASIL, Ministério da Saúde. Banco de dados do Sistema Único de Saúde-</a:t>
            </a:r>
            <a:r>
              <a:rPr lang="pt-BR" sz="5000" b="1" dirty="0">
                <a:effectLst/>
                <a:ea typeface="Arial" panose="020B0604020202020204" pitchFamily="34" charset="0"/>
              </a:rPr>
              <a:t>DATASUS</a:t>
            </a:r>
            <a:r>
              <a:rPr lang="pt-BR" sz="5000" dirty="0">
                <a:effectLst/>
                <a:ea typeface="Arial" panose="020B0604020202020204" pitchFamily="34" charset="0"/>
              </a:rPr>
              <a:t>. Disponível em: &lt; https://datasus.saude.gov.br&gt;. Acesso em: 09 set. 2023.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5000" b="0" i="0" u="none" strike="noStrike" dirty="0">
                <a:effectLst/>
              </a:rPr>
              <a:t>MORATO, Clézio Soares. O uso do cigarro e seus malefícios. 2014. Disponível em: https://www.nescon.medicina.ufmg.br/biblioteca/imagem/6172.pdf. Acesso em: 01 set. 2023.</a:t>
            </a:r>
          </a:p>
          <a:p>
            <a:pPr marL="74930" marR="200660" indent="-6350" algn="just">
              <a:lnSpc>
                <a:spcPct val="107000"/>
              </a:lnSpc>
              <a:spcAft>
                <a:spcPts val="585"/>
              </a:spcAft>
            </a:pPr>
            <a:r>
              <a:rPr lang="pt-BR" sz="5000" b="0" i="0" u="none" strike="noStrike" dirty="0">
                <a:effectLst/>
                <a:highlight>
                  <a:srgbClr val="FFFFFF"/>
                </a:highlight>
              </a:rPr>
              <a:t>SOARES, Tatiana B.; GERALDO, Flávia L.; SCHAUFELBERGER, Maristela S. Transtorno por uso de tabaco. Faculdade de Medicina de Ribeirão Preto – Universidade de São Paulo. São Paulo. </a:t>
            </a:r>
            <a:endParaRPr lang="pt-BR" sz="5000" dirty="0">
              <a:effectLst/>
              <a:ea typeface="Arial" panose="020B0604020202020204" pitchFamily="34" charset="0"/>
            </a:endParaRPr>
          </a:p>
          <a:p>
            <a:pPr algn="just"/>
            <a:r>
              <a:rPr lang="pt-BR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pt-B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pt-BR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5000" dirty="0">
              <a:latin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6FEC73-93ED-B4FA-9B78-90B27D9CD52E}"/>
              </a:ext>
            </a:extLst>
          </p:cNvPr>
          <p:cNvSpPr txBox="1"/>
          <p:nvPr/>
        </p:nvSpPr>
        <p:spPr>
          <a:xfrm>
            <a:off x="26661772" y="16331148"/>
            <a:ext cx="5206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/>
              <a:t>Gráfico 1 </a:t>
            </a:r>
            <a:r>
              <a:rPr lang="pt-BR" sz="3600" dirty="0"/>
              <a:t>– Série temporal de mortalidade em razão de transtornos mentais e comportamentais devido ao tabagismo no estado do Espírito Santo de 2011 a 2020. Não houve diferença estatisticamente significativa (p&gt;0,05).</a:t>
            </a:r>
          </a:p>
        </p:txBody>
      </p:sp>
      <p:pic>
        <p:nvPicPr>
          <p:cNvPr id="19" name="Imagem 18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3BE6E56-0FB1-1DA7-1E84-851073BE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t="6056" r="2281" b="12548"/>
          <a:stretch/>
        </p:blipFill>
        <p:spPr bwMode="auto">
          <a:xfrm>
            <a:off x="16602069" y="16476344"/>
            <a:ext cx="9862526" cy="6194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97F307F-5A24-F534-1949-57A9FC9BC9C4}"/>
              </a:ext>
            </a:extLst>
          </p:cNvPr>
          <p:cNvSpPr txBox="1"/>
          <p:nvPr/>
        </p:nvSpPr>
        <p:spPr>
          <a:xfrm>
            <a:off x="16664566" y="11926265"/>
            <a:ext cx="14930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5400" b="0" i="0" u="none" strike="noStrike" dirty="0">
                <a:solidFill>
                  <a:srgbClr val="000000"/>
                </a:solidFill>
                <a:effectLst/>
              </a:rPr>
              <a:t>A mortalidade no Espírito Santo nos anos analisados se manteve com taxas bem próximas, com baixa variação. Contudo, em alguns períodos o número de óbitos diminuiu mais do que seria esperado de acordo com a tendência à estabilização observada.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520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Laís Ladislau</cp:lastModifiedBy>
  <cp:revision>8</cp:revision>
  <dcterms:created xsi:type="dcterms:W3CDTF">2022-08-16T13:13:11Z</dcterms:created>
  <dcterms:modified xsi:type="dcterms:W3CDTF">2024-08-22T23:10:23Z</dcterms:modified>
</cp:coreProperties>
</file>