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BAC6FA-2FB2-4DDC-9E62-0DA4DF7E29CE}" v="5205" dt="2024-08-20T01:57:47.086"/>
    <p1510:client id="{DF38ABB5-6B6F-43C9-8873-F389F9CF3E7C}" v="9" dt="2024-08-19T22:36:46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" d="100"/>
          <a:sy n="10" d="100"/>
        </p:scale>
        <p:origin x="242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08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67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50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77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64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59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83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88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26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97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71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19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eriodicos.ufrn.br/extensaoesociedade/article/view/22491" TargetMode="External"/><Relationship Id="rId2" Type="http://schemas.openxmlformats.org/officeDocument/2006/relationships/hyperlink" Target="https://www.gov.br/defesa/pt-br/assuntos/projeto-rondon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A277904-9742-75C8-1BB8-195A15E46728}"/>
              </a:ext>
            </a:extLst>
          </p:cNvPr>
          <p:cNvSpPr txBox="1"/>
          <p:nvPr/>
        </p:nvSpPr>
        <p:spPr>
          <a:xfrm>
            <a:off x="925140" y="7038022"/>
            <a:ext cx="30549965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b="1" dirty="0"/>
              <a:t>RELEVÂNCIA DA EXTENSÃO UNIVERSITÁRIA, NO CONTEXTO DO PROJETO RONDON, COMO FERRAMENTA DE DESENVOLVIMENTO ACADÊMICO E SOCIAL</a:t>
            </a:r>
            <a:endParaRPr lang="en-US" sz="6600" b="1" dirty="0"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53E0825-EEE8-575D-A35E-F0ABCA937D6C}"/>
              </a:ext>
            </a:extLst>
          </p:cNvPr>
          <p:cNvSpPr txBox="1"/>
          <p:nvPr/>
        </p:nvSpPr>
        <p:spPr>
          <a:xfrm>
            <a:off x="2813184" y="9175622"/>
            <a:ext cx="26712381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/>
              <a:t>Denilton Ribeiro dos Santos</a:t>
            </a:r>
            <a:r>
              <a:rPr lang="en-US" sz="4000" baseline="30000" dirty="0"/>
              <a:t>1</a:t>
            </a:r>
            <a:r>
              <a:rPr lang="en-US" sz="4000" dirty="0"/>
              <a:t>, Luiza de Paula Bolsoni</a:t>
            </a:r>
            <a:r>
              <a:rPr lang="en-US" sz="4000" baseline="30000" dirty="0"/>
              <a:t>2</a:t>
            </a:r>
            <a:r>
              <a:rPr lang="en-US" sz="4000" dirty="0"/>
              <a:t>, Paulo Roberto Bessigo Felix</a:t>
            </a:r>
            <a:r>
              <a:rPr lang="en-US" sz="4000" baseline="30000" dirty="0"/>
              <a:t>3</a:t>
            </a:r>
            <a:r>
              <a:rPr lang="en-US" sz="4000" dirty="0"/>
              <a:t>, Thiely Guedes Giles</a:t>
            </a:r>
            <a:r>
              <a:rPr lang="en-US" sz="4000" baseline="30000" dirty="0"/>
              <a:t>4</a:t>
            </a:r>
            <a:r>
              <a:rPr lang="en-US" sz="4000" dirty="0"/>
              <a:t>, Felipe Bichi Strela</a:t>
            </a:r>
            <a:r>
              <a:rPr lang="en-US" sz="4000" baseline="30000" dirty="0"/>
              <a:t>5</a:t>
            </a:r>
            <a:r>
              <a:rPr lang="en-US" sz="4000" dirty="0"/>
              <a:t>, Adriene de Freitas Moreno Rodrigues </a:t>
            </a:r>
            <a:r>
              <a:rPr lang="en-US" sz="4000" baseline="30000" dirty="0"/>
              <a:t>6</a:t>
            </a:r>
            <a:r>
              <a:rPr lang="en-US" sz="4000" dirty="0"/>
              <a:t>, Luciano Antônio Rodrigues</a:t>
            </a:r>
            <a:r>
              <a:rPr lang="en-US" sz="4000" baseline="30000" dirty="0"/>
              <a:t>7</a:t>
            </a:r>
            <a:r>
              <a:rPr lang="en-US" sz="4000" dirty="0"/>
              <a:t>.</a:t>
            </a:r>
          </a:p>
          <a:p>
            <a:pPr algn="ctr"/>
            <a:endParaRPr lang="en-US" sz="4000" dirty="0">
              <a:ea typeface="+mn-lt"/>
              <a:cs typeface="+mn-lt"/>
            </a:endParaRPr>
          </a:p>
          <a:p>
            <a:pPr algn="ctr"/>
            <a:r>
              <a:rPr lang="en-US" sz="4000" baseline="30000" dirty="0">
                <a:ea typeface="+mn-lt"/>
                <a:cs typeface="+mn-lt"/>
              </a:rPr>
              <a:t>1</a:t>
            </a:r>
            <a:r>
              <a:rPr lang="en-US" sz="4000" dirty="0">
                <a:ea typeface="+mn-lt"/>
                <a:cs typeface="+mn-lt"/>
              </a:rPr>
              <a:t>Acadêmico de </a:t>
            </a:r>
            <a:r>
              <a:rPr lang="en-US" sz="4000" dirty="0" err="1">
                <a:ea typeface="+mn-lt"/>
                <a:cs typeface="+mn-lt"/>
              </a:rPr>
              <a:t>Medicina</a:t>
            </a:r>
            <a:r>
              <a:rPr lang="en-US" sz="4000" dirty="0">
                <a:ea typeface="+mn-lt"/>
                <a:cs typeface="+mn-lt"/>
              </a:rPr>
              <a:t> - UNESC; </a:t>
            </a:r>
            <a:r>
              <a:rPr lang="en-US" sz="4000" baseline="30000" dirty="0">
                <a:ea typeface="+mn-lt"/>
                <a:cs typeface="+mn-lt"/>
              </a:rPr>
              <a:t>2</a:t>
            </a:r>
            <a:r>
              <a:rPr lang="en-US" sz="4000" dirty="0">
                <a:ea typeface="+mn-lt"/>
                <a:cs typeface="+mn-lt"/>
              </a:rPr>
              <a:t>Acadêmica de Medicina - UNESC; </a:t>
            </a:r>
            <a:r>
              <a:rPr lang="en-US" sz="4000" baseline="30000" dirty="0">
                <a:ea typeface="+mn-lt"/>
                <a:cs typeface="+mn-lt"/>
              </a:rPr>
              <a:t>3</a:t>
            </a:r>
            <a:r>
              <a:rPr lang="en-US" sz="4000" dirty="0">
                <a:ea typeface="+mn-lt"/>
                <a:cs typeface="+mn-lt"/>
              </a:rPr>
              <a:t>Acadêmico de Enfermagem - UNESC; </a:t>
            </a:r>
            <a:r>
              <a:rPr lang="en-US" sz="4000" baseline="30000" dirty="0">
                <a:ea typeface="+mn-lt"/>
                <a:cs typeface="+mn-lt"/>
              </a:rPr>
              <a:t>4</a:t>
            </a:r>
            <a:r>
              <a:rPr lang="en-US" sz="4000" dirty="0">
                <a:ea typeface="+mn-lt"/>
                <a:cs typeface="+mn-lt"/>
              </a:rPr>
              <a:t>Acadêmica de </a:t>
            </a:r>
            <a:r>
              <a:rPr lang="en-US" sz="4000" dirty="0" err="1">
                <a:ea typeface="+mn-lt"/>
                <a:cs typeface="+mn-lt"/>
              </a:rPr>
              <a:t>Medicina</a:t>
            </a:r>
            <a:r>
              <a:rPr lang="en-US" sz="4000" dirty="0">
                <a:ea typeface="+mn-lt"/>
                <a:cs typeface="+mn-lt"/>
              </a:rPr>
              <a:t> - UNESC; </a:t>
            </a:r>
            <a:r>
              <a:rPr lang="en-US" sz="4000" baseline="30000" dirty="0">
                <a:ea typeface="+mn-lt"/>
                <a:cs typeface="+mn-lt"/>
              </a:rPr>
              <a:t>5</a:t>
            </a:r>
            <a:r>
              <a:rPr lang="en-US" sz="4000" dirty="0">
                <a:ea typeface="+mn-lt"/>
                <a:cs typeface="+mn-lt"/>
              </a:rPr>
              <a:t>Mestre, </a:t>
            </a:r>
            <a:r>
              <a:rPr lang="en-US" sz="4000" dirty="0" err="1">
                <a:ea typeface="+mn-lt"/>
                <a:cs typeface="+mn-lt"/>
              </a:rPr>
              <a:t>Nutricionista</a:t>
            </a:r>
            <a:r>
              <a:rPr lang="en-US" sz="4000" dirty="0">
                <a:ea typeface="+mn-lt"/>
                <a:cs typeface="+mn-lt"/>
              </a:rPr>
              <a:t>, Professor </a:t>
            </a:r>
            <a:r>
              <a:rPr lang="en-US" sz="4000" dirty="0" err="1">
                <a:ea typeface="+mn-lt"/>
                <a:cs typeface="+mn-lt"/>
              </a:rPr>
              <a:t>Universitário</a:t>
            </a:r>
            <a:r>
              <a:rPr lang="en-US" sz="4000" dirty="0">
                <a:ea typeface="+mn-lt"/>
                <a:cs typeface="+mn-lt"/>
              </a:rPr>
              <a:t> - UNESC; </a:t>
            </a:r>
            <a:r>
              <a:rPr lang="en-US" sz="4000" baseline="30000" dirty="0">
                <a:ea typeface="+mn-lt"/>
                <a:cs typeface="+mn-lt"/>
              </a:rPr>
              <a:t>6</a:t>
            </a:r>
            <a:r>
              <a:rPr lang="en-US" sz="4000" dirty="0">
                <a:ea typeface="+mn-lt"/>
                <a:cs typeface="+mn-lt"/>
              </a:rPr>
              <a:t>Mestra, </a:t>
            </a:r>
            <a:r>
              <a:rPr lang="en-US" sz="4000" dirty="0" err="1">
                <a:ea typeface="+mn-lt"/>
                <a:cs typeface="+mn-lt"/>
              </a:rPr>
              <a:t>Enfermeira</a:t>
            </a:r>
            <a:r>
              <a:rPr lang="en-US" sz="4000" dirty="0">
                <a:ea typeface="+mn-lt"/>
                <a:cs typeface="+mn-lt"/>
              </a:rPr>
              <a:t>, </a:t>
            </a:r>
            <a:r>
              <a:rPr lang="en-US" sz="4000" dirty="0" err="1">
                <a:ea typeface="+mn-lt"/>
                <a:cs typeface="+mn-lt"/>
              </a:rPr>
              <a:t>Professora</a:t>
            </a:r>
            <a:r>
              <a:rPr lang="en-US" sz="4000" dirty="0">
                <a:ea typeface="+mn-lt"/>
                <a:cs typeface="+mn-lt"/>
              </a:rPr>
              <a:t> </a:t>
            </a:r>
            <a:r>
              <a:rPr lang="en-US" sz="4000" dirty="0" err="1">
                <a:ea typeface="+mn-lt"/>
                <a:cs typeface="+mn-lt"/>
              </a:rPr>
              <a:t>Universitária</a:t>
            </a:r>
            <a:r>
              <a:rPr lang="en-US" sz="4000" dirty="0">
                <a:ea typeface="+mn-lt"/>
                <a:cs typeface="+mn-lt"/>
              </a:rPr>
              <a:t> -  UNESC; </a:t>
            </a:r>
            <a:r>
              <a:rPr lang="en-US" sz="4000" baseline="30000" dirty="0">
                <a:ea typeface="+mn-lt"/>
                <a:cs typeface="+mn-lt"/>
              </a:rPr>
              <a:t>7</a:t>
            </a:r>
            <a:r>
              <a:rPr lang="en-US" sz="4000" dirty="0">
                <a:ea typeface="+mn-lt"/>
                <a:cs typeface="+mn-lt"/>
              </a:rPr>
              <a:t>Doutor </a:t>
            </a:r>
            <a:r>
              <a:rPr lang="en-US" sz="4000" dirty="0" err="1">
                <a:ea typeface="+mn-lt"/>
                <a:cs typeface="+mn-lt"/>
              </a:rPr>
              <a:t>em</a:t>
            </a:r>
            <a:r>
              <a:rPr lang="en-US" sz="4000" dirty="0">
                <a:ea typeface="+mn-lt"/>
                <a:cs typeface="+mn-lt"/>
              </a:rPr>
              <a:t> </a:t>
            </a:r>
            <a:r>
              <a:rPr lang="en-US" sz="4000" dirty="0" err="1">
                <a:ea typeface="+mn-lt"/>
                <a:cs typeface="+mn-lt"/>
              </a:rPr>
              <a:t>Ciências</a:t>
            </a:r>
            <a:r>
              <a:rPr lang="en-US" sz="4000" dirty="0">
                <a:ea typeface="+mn-lt"/>
                <a:cs typeface="+mn-lt"/>
              </a:rPr>
              <a:t> da </a:t>
            </a:r>
            <a:r>
              <a:rPr lang="en-US" sz="4000" dirty="0" err="1">
                <a:ea typeface="+mn-lt"/>
                <a:cs typeface="+mn-lt"/>
              </a:rPr>
              <a:t>Saúde</a:t>
            </a:r>
            <a:r>
              <a:rPr lang="en-US" sz="4000" dirty="0">
                <a:ea typeface="+mn-lt"/>
                <a:cs typeface="+mn-lt"/>
              </a:rPr>
              <a:t>, Professor - UNESC</a:t>
            </a:r>
            <a:endParaRPr lang="en-US" sz="40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00F2AD4-F0D2-CE5A-B1E9-61E49534264D}"/>
              </a:ext>
            </a:extLst>
          </p:cNvPr>
          <p:cNvSpPr txBox="1"/>
          <p:nvPr/>
        </p:nvSpPr>
        <p:spPr>
          <a:xfrm>
            <a:off x="521401" y="15233982"/>
            <a:ext cx="14847605" cy="82176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4800" dirty="0">
                <a:ea typeface="+mn-lt"/>
                <a:cs typeface="+mn-lt"/>
              </a:rPr>
              <a:t>A extensão universitária é um processo interdisciplinar, educativo, cultural e científico que permite a interação entre a universidade e o social, e propicia a troca de saberes entre a comunidade e acadêmicos. Ademais, o compromisso ético-político da universidade com aspectos relacionados à cidadania e autonomia é aspecto fundamental e, nesse sentido, a vivência extensionista revela-se estratégica na formação superior, pois propicia experiências ampliadas em diversas áreas aos graduandos. Neste sentido, o projeto Rondon, demonstrasse como um grande impulsionador para esta extensão acadêmica.</a:t>
            </a:r>
            <a:endParaRPr lang="pt-BR" sz="48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4D7DF34-C282-6AF9-ACE9-D54751A1E8BA}"/>
              </a:ext>
            </a:extLst>
          </p:cNvPr>
          <p:cNvSpPr txBox="1"/>
          <p:nvPr/>
        </p:nvSpPr>
        <p:spPr>
          <a:xfrm>
            <a:off x="360054" y="25422999"/>
            <a:ext cx="14973428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4800" dirty="0">
                <a:ea typeface="+mn-lt"/>
                <a:cs typeface="+mn-lt"/>
              </a:rPr>
              <a:t>O objetivo deste estudo é demonstrar os impactos positivos da Operação Velho Chico - PE, na formação acadêmica e social dos discentes participantes do Projeto Rondon. </a:t>
            </a:r>
            <a:r>
              <a:rPr lang="pt-BR" sz="4800" dirty="0">
                <a:cs typeface="Calibri"/>
              </a:rPr>
              <a:t>Assim, tem como objetivo demonstrar que, um contexto real e desafiante, é importante para o desenvolvimento profissional e pessoal, ressaltando a </a:t>
            </a:r>
            <a:r>
              <a:rPr lang="pt-BR" sz="4800" dirty="0">
                <a:latin typeface="Calibri"/>
                <a:ea typeface="Tahoma"/>
                <a:cs typeface="Calibri"/>
              </a:rPr>
              <a:t>importância </a:t>
            </a:r>
            <a:r>
              <a:rPr lang="pt-BR" sz="4800" dirty="0">
                <a:cs typeface="Calibri"/>
              </a:rPr>
              <a:t>da integração comunitária fora do espaço acadêmico.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6C6951F-91F0-7544-865E-8DB60692B40E}"/>
              </a:ext>
            </a:extLst>
          </p:cNvPr>
          <p:cNvSpPr txBox="1"/>
          <p:nvPr/>
        </p:nvSpPr>
        <p:spPr>
          <a:xfrm>
            <a:off x="17065808" y="23219787"/>
            <a:ext cx="14784694" cy="74789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4800" dirty="0">
                <a:ea typeface="+mn-lt"/>
                <a:cs typeface="+mn-lt"/>
              </a:rPr>
              <a:t>Perante a isso, compreende-se a extensão universitária como fator de oportunidade dentro das academias, fornecendo ao estudante a oportunidade de expandir os olhares, vivenciar realidades, consolidação teórica e no progresso de habilidades. Ademais, entendesse que o projeto de extensão universitária fornece um meio de exercer a cidadania, por em prática os estudos teóricos aprendidos no campo acadêmico, fornecendo um cenário propício para a troca de experiências e o desenvolvimento pessoal e profissional dos docentes e discentes. </a:t>
            </a:r>
            <a:endParaRPr lang="pt-BR" sz="4800" dirty="0">
              <a:cs typeface="Calibri"/>
            </a:endParaRPr>
          </a:p>
        </p:txBody>
      </p:sp>
      <p:sp>
        <p:nvSpPr>
          <p:cNvPr id="15" name="Retângulo: Cantos Diagonais Recortados 14">
            <a:extLst>
              <a:ext uri="{FF2B5EF4-FFF2-40B4-BE49-F238E27FC236}">
                <a16:creationId xmlns:a16="http://schemas.microsoft.com/office/drawing/2014/main" id="{955B26D9-D39F-566D-3A42-CEE0C2EF02D9}"/>
              </a:ext>
            </a:extLst>
          </p:cNvPr>
          <p:cNvSpPr/>
          <p:nvPr/>
        </p:nvSpPr>
        <p:spPr>
          <a:xfrm>
            <a:off x="184678" y="13680285"/>
            <a:ext cx="15149659" cy="1259566"/>
          </a:xfrm>
          <a:prstGeom prst="snip2Diag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  <a:cs typeface="Calibri"/>
              </a:rPr>
              <a:t>INTRODUÇÃO</a:t>
            </a:r>
          </a:p>
        </p:txBody>
      </p:sp>
      <p:sp>
        <p:nvSpPr>
          <p:cNvPr id="17" name="Retângulo: Cantos Diagonais Recortados 16">
            <a:extLst>
              <a:ext uri="{FF2B5EF4-FFF2-40B4-BE49-F238E27FC236}">
                <a16:creationId xmlns:a16="http://schemas.microsoft.com/office/drawing/2014/main" id="{1BF2E72D-E038-BFAF-4AD2-8E516FD83C85}"/>
              </a:ext>
            </a:extLst>
          </p:cNvPr>
          <p:cNvSpPr/>
          <p:nvPr/>
        </p:nvSpPr>
        <p:spPr>
          <a:xfrm>
            <a:off x="184449" y="23934216"/>
            <a:ext cx="15023837" cy="1196683"/>
          </a:xfrm>
          <a:prstGeom prst="snip2Diag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  <a:cs typeface="Calibri"/>
              </a:rPr>
              <a:t>OBJETIVO</a:t>
            </a:r>
          </a:p>
        </p:txBody>
      </p:sp>
      <p:sp>
        <p:nvSpPr>
          <p:cNvPr id="18" name="Retângulo: Cantos Diagonais Recortados 17">
            <a:extLst>
              <a:ext uri="{FF2B5EF4-FFF2-40B4-BE49-F238E27FC236}">
                <a16:creationId xmlns:a16="http://schemas.microsoft.com/office/drawing/2014/main" id="{A85830C5-1BCA-17AD-7829-8E668F5169B6}"/>
              </a:ext>
            </a:extLst>
          </p:cNvPr>
          <p:cNvSpPr/>
          <p:nvPr/>
        </p:nvSpPr>
        <p:spPr>
          <a:xfrm>
            <a:off x="184449" y="31907242"/>
            <a:ext cx="15149659" cy="1196683"/>
          </a:xfrm>
          <a:prstGeom prst="snip2Diag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  <a:cs typeface="Calibri"/>
              </a:rPr>
              <a:t>DESENVOLVIMENTO</a:t>
            </a:r>
          </a:p>
        </p:txBody>
      </p:sp>
      <p:sp>
        <p:nvSpPr>
          <p:cNvPr id="19" name="Retângulo: Cantos Diagonais Recortados 18">
            <a:extLst>
              <a:ext uri="{FF2B5EF4-FFF2-40B4-BE49-F238E27FC236}">
                <a16:creationId xmlns:a16="http://schemas.microsoft.com/office/drawing/2014/main" id="{AF49F8ED-2BDC-15E5-BA70-E121CD5455A2}"/>
              </a:ext>
            </a:extLst>
          </p:cNvPr>
          <p:cNvSpPr/>
          <p:nvPr/>
        </p:nvSpPr>
        <p:spPr>
          <a:xfrm>
            <a:off x="17042784" y="21640432"/>
            <a:ext cx="14835103" cy="1259566"/>
          </a:xfrm>
          <a:prstGeom prst="snip2Diag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  <a:cs typeface="Calibri"/>
              </a:rPr>
              <a:t>CONCLUSÃO </a:t>
            </a:r>
          </a:p>
        </p:txBody>
      </p:sp>
      <p:sp>
        <p:nvSpPr>
          <p:cNvPr id="20" name="Retângulo: Cantos Diagonais Recortados 19">
            <a:extLst>
              <a:ext uri="{FF2B5EF4-FFF2-40B4-BE49-F238E27FC236}">
                <a16:creationId xmlns:a16="http://schemas.microsoft.com/office/drawing/2014/main" id="{8B0171D8-2F92-9AF3-AD9C-544163A1262A}"/>
              </a:ext>
            </a:extLst>
          </p:cNvPr>
          <p:cNvSpPr/>
          <p:nvPr/>
        </p:nvSpPr>
        <p:spPr>
          <a:xfrm>
            <a:off x="17078310" y="31228202"/>
            <a:ext cx="14772192" cy="1259566"/>
          </a:xfrm>
          <a:prstGeom prst="snip2Diag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  <a:cs typeface="Calibri"/>
              </a:rPr>
              <a:t>REFÊRENCIAS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757A32C-A102-4527-FF03-A39463E44594}"/>
              </a:ext>
            </a:extLst>
          </p:cNvPr>
          <p:cNvSpPr txBox="1"/>
          <p:nvPr/>
        </p:nvSpPr>
        <p:spPr>
          <a:xfrm>
            <a:off x="17078310" y="32779868"/>
            <a:ext cx="14847605" cy="74789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14400" indent="-914400" algn="just">
              <a:buAutoNum type="arabicPeriod"/>
            </a:pPr>
            <a:r>
              <a:rPr lang="pt-BR" sz="4800" dirty="0">
                <a:ea typeface="+mn-lt"/>
                <a:cs typeface="+mn-lt"/>
              </a:rPr>
              <a:t>MINISTÉRIO DA DEFESA. Projeto Rondon, 2024.    Disponível em: </a:t>
            </a:r>
            <a:r>
              <a:rPr lang="pt-BR" sz="4800" dirty="0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https://www.gov.br/defesa/pt-br/assuntos/projeto-rondon</a:t>
            </a:r>
            <a:r>
              <a:rPr lang="pt-BR" sz="4800" dirty="0">
                <a:ea typeface="+mn-lt"/>
                <a:cs typeface="+mn-lt"/>
              </a:rPr>
              <a:t>. Acesso em: 01 Agosto 2024.</a:t>
            </a:r>
            <a:endParaRPr lang="pt-BR" dirty="0">
              <a:ea typeface="+mn-lt"/>
              <a:cs typeface="+mn-lt"/>
            </a:endParaRPr>
          </a:p>
          <a:p>
            <a:pPr marL="914400" indent="-914400" algn="just">
              <a:buAutoNum type="arabicPeriod"/>
            </a:pPr>
            <a:r>
              <a:rPr lang="pt-BR" sz="4800" dirty="0">
                <a:ea typeface="+mn-lt"/>
                <a:cs typeface="+mn-lt"/>
              </a:rPr>
              <a:t>PIRES DA SILVA, W. EXTENSÃO UNIVERSITÁRIA: Um conceito em Construção. </a:t>
            </a:r>
            <a:r>
              <a:rPr lang="pt-BR" sz="4800" b="1" dirty="0">
                <a:ea typeface="+mn-lt"/>
                <a:cs typeface="+mn-lt"/>
              </a:rPr>
              <a:t>Revista Extensão &amp; Sociedade</a:t>
            </a:r>
            <a:r>
              <a:rPr lang="pt-BR" sz="4800" dirty="0">
                <a:ea typeface="+mn-lt"/>
                <a:cs typeface="+mn-lt"/>
              </a:rPr>
              <a:t>, </a:t>
            </a:r>
            <a:r>
              <a:rPr lang="pt-BR" sz="4800" i="1" dirty="0">
                <a:ea typeface="+mn-lt"/>
                <a:cs typeface="+mn-lt"/>
              </a:rPr>
              <a:t>[S. l.]</a:t>
            </a:r>
            <a:r>
              <a:rPr lang="pt-BR" sz="4800" dirty="0">
                <a:ea typeface="+mn-lt"/>
                <a:cs typeface="+mn-lt"/>
              </a:rPr>
              <a:t>, v. 11, n. 2, 2020. DOI: 10.21680/2178-6054.2020v11n2ID22491. Disponível em: </a:t>
            </a:r>
            <a:r>
              <a:rPr lang="pt-BR" sz="4800" dirty="0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https://periodicos.ufrn.br/extensaoesociedade/ </a:t>
            </a:r>
            <a:r>
              <a:rPr lang="pt-BR" sz="4800" dirty="0" err="1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article</a:t>
            </a:r>
            <a:r>
              <a:rPr lang="pt-BR" sz="4800" dirty="0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/view/22491</a:t>
            </a:r>
            <a:r>
              <a:rPr lang="pt-BR" sz="4800" dirty="0">
                <a:ea typeface="+mn-lt"/>
                <a:cs typeface="+mn-lt"/>
              </a:rPr>
              <a:t>. Acesso em: 01 ago. 2024.</a:t>
            </a:r>
            <a:endParaRPr lang="pt-BR" sz="4800" dirty="0">
              <a:cs typeface="Calibri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D9F9368-B948-3F1B-5720-3C92726E7B0F}"/>
              </a:ext>
            </a:extLst>
          </p:cNvPr>
          <p:cNvSpPr txBox="1"/>
          <p:nvPr/>
        </p:nvSpPr>
        <p:spPr>
          <a:xfrm>
            <a:off x="360054" y="33396025"/>
            <a:ext cx="15073803" cy="74789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4800" dirty="0"/>
              <a:t>A </a:t>
            </a:r>
            <a:r>
              <a:rPr lang="en-US" sz="4800" dirty="0" err="1"/>
              <a:t>Operação</a:t>
            </a:r>
            <a:r>
              <a:rPr lang="en-US" sz="4800" dirty="0"/>
              <a:t> do </a:t>
            </a:r>
            <a:r>
              <a:rPr lang="en-US" sz="4800" dirty="0" err="1"/>
              <a:t>Projeto</a:t>
            </a:r>
            <a:r>
              <a:rPr lang="en-US" sz="4800" dirty="0"/>
              <a:t> </a:t>
            </a:r>
            <a:r>
              <a:rPr lang="en-US" sz="4800" dirty="0" err="1"/>
              <a:t>Rondon</a:t>
            </a:r>
            <a:r>
              <a:rPr lang="en-US" sz="4800" dirty="0"/>
              <a:t> Velho Chico </a:t>
            </a:r>
            <a:r>
              <a:rPr lang="en-US" sz="4800" dirty="0" err="1"/>
              <a:t>na</a:t>
            </a:r>
            <a:r>
              <a:rPr lang="en-US" sz="4800" dirty="0"/>
              <a:t> </a:t>
            </a:r>
            <a:r>
              <a:rPr lang="en-US" sz="4800" dirty="0" err="1"/>
              <a:t>cidade</a:t>
            </a:r>
            <a:r>
              <a:rPr lang="en-US" sz="4800" dirty="0"/>
              <a:t> de </a:t>
            </a:r>
            <a:r>
              <a:rPr lang="en-US" sz="4800" dirty="0" err="1"/>
              <a:t>Dormentes</a:t>
            </a:r>
            <a:r>
              <a:rPr lang="en-US" sz="4800" dirty="0"/>
              <a:t> - PE, </a:t>
            </a:r>
            <a:r>
              <a:rPr lang="en-US" sz="4800" dirty="0" err="1"/>
              <a:t>coordenada</a:t>
            </a:r>
            <a:r>
              <a:rPr lang="en-US" sz="4800" dirty="0"/>
              <a:t> </a:t>
            </a:r>
            <a:r>
              <a:rPr lang="en-US" sz="4800" dirty="0" err="1"/>
              <a:t>pelo</a:t>
            </a:r>
            <a:r>
              <a:rPr lang="en-US" sz="4800" dirty="0"/>
              <a:t> </a:t>
            </a:r>
            <a:r>
              <a:rPr lang="en-US" sz="4800" dirty="0" err="1"/>
              <a:t>Ministério</a:t>
            </a:r>
            <a:r>
              <a:rPr lang="en-US" sz="4800" dirty="0"/>
              <a:t> da </a:t>
            </a:r>
            <a:r>
              <a:rPr lang="en-US" sz="4800" dirty="0" err="1"/>
              <a:t>Defesa</a:t>
            </a:r>
            <a:r>
              <a:rPr lang="en-US" sz="4800" dirty="0"/>
              <a:t>, </a:t>
            </a:r>
            <a:r>
              <a:rPr lang="en-US" sz="4800" dirty="0" err="1"/>
              <a:t>propiciou</a:t>
            </a:r>
            <a:r>
              <a:rPr lang="en-US" sz="4800" dirty="0"/>
              <a:t> </a:t>
            </a:r>
            <a:r>
              <a:rPr lang="en-US" sz="4800" dirty="0" err="1"/>
              <a:t>aos</a:t>
            </a:r>
            <a:r>
              <a:rPr lang="en-US" sz="4800" dirty="0"/>
              <a:t> </a:t>
            </a:r>
            <a:r>
              <a:rPr lang="en-US" sz="4800" dirty="0" err="1"/>
              <a:t>docentes</a:t>
            </a:r>
            <a:r>
              <a:rPr lang="en-US" sz="4800" dirty="0"/>
              <a:t> e </a:t>
            </a:r>
            <a:r>
              <a:rPr lang="en-US" sz="4800" dirty="0" err="1"/>
              <a:t>aos</a:t>
            </a:r>
            <a:r>
              <a:rPr lang="en-US" sz="4800" dirty="0"/>
              <a:t> </a:t>
            </a:r>
            <a:r>
              <a:rPr lang="en-US" sz="4800" dirty="0" err="1"/>
              <a:t>discentes</a:t>
            </a:r>
            <a:r>
              <a:rPr lang="en-US" sz="4800" dirty="0"/>
              <a:t> </a:t>
            </a:r>
            <a:r>
              <a:rPr lang="en-US" sz="4800" dirty="0" err="1"/>
              <a:t>envolvidos</a:t>
            </a:r>
            <a:r>
              <a:rPr lang="en-US" sz="4800" dirty="0"/>
              <a:t> </a:t>
            </a:r>
            <a:r>
              <a:rPr lang="en-US" sz="4800" dirty="0" err="1"/>
              <a:t>uma</a:t>
            </a:r>
            <a:r>
              <a:rPr lang="en-US" sz="4800" dirty="0"/>
              <a:t> </a:t>
            </a:r>
            <a:r>
              <a:rPr lang="en-US" sz="4800" dirty="0" err="1"/>
              <a:t>lição</a:t>
            </a:r>
            <a:r>
              <a:rPr lang="en-US" sz="4800" dirty="0"/>
              <a:t> de </a:t>
            </a:r>
            <a:r>
              <a:rPr lang="en-US" sz="4800" dirty="0" err="1"/>
              <a:t>vida</a:t>
            </a:r>
            <a:r>
              <a:rPr lang="en-US" sz="4800" dirty="0"/>
              <a:t> e </a:t>
            </a:r>
            <a:r>
              <a:rPr lang="en-US" sz="4800" dirty="0" err="1"/>
              <a:t>cidadania</a:t>
            </a:r>
            <a:r>
              <a:rPr lang="en-US" sz="4800" dirty="0"/>
              <a:t>, </a:t>
            </a:r>
            <a:r>
              <a:rPr lang="en-US" sz="4800" dirty="0" err="1"/>
              <a:t>fazendo</a:t>
            </a:r>
            <a:r>
              <a:rPr lang="en-US" sz="4800" dirty="0"/>
              <a:t> com que </a:t>
            </a:r>
            <a:r>
              <a:rPr lang="en-US" sz="4800" dirty="0" err="1"/>
              <a:t>os</a:t>
            </a:r>
            <a:r>
              <a:rPr lang="en-US" sz="4800" dirty="0"/>
              <a:t> </a:t>
            </a:r>
            <a:r>
              <a:rPr lang="en-US" sz="4800" dirty="0" err="1"/>
              <a:t>acadêmicos</a:t>
            </a:r>
            <a:r>
              <a:rPr lang="en-US" sz="4800" dirty="0"/>
              <a:t> </a:t>
            </a:r>
            <a:r>
              <a:rPr lang="en-US" sz="4800" dirty="0" err="1"/>
              <a:t>tivessem</a:t>
            </a:r>
            <a:r>
              <a:rPr lang="en-US" sz="4800" dirty="0"/>
              <a:t> a </a:t>
            </a:r>
            <a:r>
              <a:rPr lang="en-US" sz="4800" dirty="0" err="1"/>
              <a:t>oportunidade</a:t>
            </a:r>
            <a:r>
              <a:rPr lang="en-US" sz="4800" dirty="0"/>
              <a:t> de </a:t>
            </a:r>
            <a:r>
              <a:rPr lang="en-US" sz="4800" dirty="0" err="1"/>
              <a:t>imergir</a:t>
            </a:r>
            <a:r>
              <a:rPr lang="en-US" sz="4800" dirty="0"/>
              <a:t> </a:t>
            </a:r>
            <a:r>
              <a:rPr lang="en-US" sz="4800" dirty="0" err="1"/>
              <a:t>em</a:t>
            </a:r>
            <a:r>
              <a:rPr lang="en-US" sz="4800" dirty="0"/>
              <a:t> </a:t>
            </a:r>
            <a:r>
              <a:rPr lang="en-US" sz="4800" dirty="0" err="1"/>
              <a:t>uma</a:t>
            </a:r>
            <a:r>
              <a:rPr lang="en-US" sz="4800" dirty="0"/>
              <a:t> </a:t>
            </a:r>
            <a:r>
              <a:rPr lang="en-US" sz="4800" dirty="0" err="1"/>
              <a:t>cultura</a:t>
            </a:r>
            <a:r>
              <a:rPr lang="en-US" sz="4800" dirty="0"/>
              <a:t> </a:t>
            </a:r>
            <a:r>
              <a:rPr lang="en-US" sz="4800" dirty="0" err="1"/>
              <a:t>diferente</a:t>
            </a:r>
            <a:r>
              <a:rPr lang="en-US" sz="4800" dirty="0"/>
              <a:t> </a:t>
            </a:r>
            <a:r>
              <a:rPr lang="en-US" sz="4800" dirty="0" err="1"/>
              <a:t>dentro</a:t>
            </a:r>
            <a:r>
              <a:rPr lang="en-US" sz="4800" dirty="0"/>
              <a:t> do </a:t>
            </a:r>
            <a:r>
              <a:rPr lang="en-US" sz="4800" dirty="0" err="1"/>
              <a:t>Brasil</a:t>
            </a:r>
            <a:r>
              <a:rPr lang="en-US" sz="4800" dirty="0"/>
              <a:t>. Este </a:t>
            </a:r>
            <a:r>
              <a:rPr lang="en-US" sz="4800" dirty="0" err="1"/>
              <a:t>projeto</a:t>
            </a:r>
            <a:r>
              <a:rPr lang="en-US" sz="4800" dirty="0"/>
              <a:t> </a:t>
            </a:r>
            <a:r>
              <a:rPr lang="en-US" sz="4800" dirty="0" err="1"/>
              <a:t>propiciou</a:t>
            </a:r>
            <a:r>
              <a:rPr lang="en-US" sz="4800" dirty="0"/>
              <a:t> a </a:t>
            </a:r>
            <a:r>
              <a:rPr lang="en-US" sz="4800" dirty="0" err="1"/>
              <a:t>possibilidade</a:t>
            </a:r>
            <a:r>
              <a:rPr lang="en-US" sz="4800" dirty="0"/>
              <a:t> de </a:t>
            </a:r>
            <a:r>
              <a:rPr lang="en-US" sz="4800" dirty="0" err="1"/>
              <a:t>pôr</a:t>
            </a:r>
            <a:r>
              <a:rPr lang="en-US" sz="4800" dirty="0"/>
              <a:t> </a:t>
            </a:r>
            <a:r>
              <a:rPr lang="en-US" sz="4800" dirty="0" err="1"/>
              <a:t>em</a:t>
            </a:r>
            <a:r>
              <a:rPr lang="en-US" sz="4800" dirty="0"/>
              <a:t> </a:t>
            </a:r>
            <a:r>
              <a:rPr lang="en-US" sz="4800" dirty="0" err="1"/>
              <a:t>prática</a:t>
            </a:r>
            <a:r>
              <a:rPr lang="en-US" sz="4800" dirty="0"/>
              <a:t> </a:t>
            </a:r>
            <a:r>
              <a:rPr lang="en-US" sz="4800" dirty="0" err="1"/>
              <a:t>os</a:t>
            </a:r>
            <a:r>
              <a:rPr lang="en-US" sz="4800" dirty="0"/>
              <a:t> </a:t>
            </a:r>
            <a:r>
              <a:rPr lang="en-US" sz="4800" dirty="0" err="1"/>
              <a:t>conhecimentos</a:t>
            </a:r>
            <a:r>
              <a:rPr lang="en-US" sz="4800" dirty="0"/>
              <a:t> </a:t>
            </a:r>
            <a:r>
              <a:rPr lang="en-US" sz="4800" dirty="0" err="1"/>
              <a:t>adquiridos</a:t>
            </a:r>
            <a:r>
              <a:rPr lang="en-US" sz="4800" dirty="0"/>
              <a:t> </a:t>
            </a:r>
            <a:r>
              <a:rPr lang="en-US" sz="4800" dirty="0" err="1"/>
              <a:t>na</a:t>
            </a:r>
            <a:r>
              <a:rPr lang="en-US" sz="4800" dirty="0"/>
              <a:t> </a:t>
            </a:r>
            <a:r>
              <a:rPr lang="en-US" sz="4800" dirty="0" err="1"/>
              <a:t>graduação</a:t>
            </a:r>
            <a:r>
              <a:rPr lang="en-US" sz="4800" dirty="0"/>
              <a:t> </a:t>
            </a:r>
            <a:r>
              <a:rPr lang="en-US" sz="4800" dirty="0" err="1"/>
              <a:t>levando</a:t>
            </a:r>
            <a:r>
              <a:rPr lang="en-US" sz="4800" dirty="0"/>
              <a:t> para </a:t>
            </a:r>
            <a:r>
              <a:rPr lang="en-US" sz="4800" dirty="0" err="1"/>
              <a:t>os</a:t>
            </a:r>
            <a:r>
              <a:rPr lang="en-US" sz="4800" dirty="0"/>
              <a:t> </a:t>
            </a:r>
            <a:r>
              <a:rPr lang="en-US" sz="4800" dirty="0" err="1"/>
              <a:t>munícipes</a:t>
            </a:r>
            <a:r>
              <a:rPr lang="en-US" sz="4800" dirty="0"/>
              <a:t> e </a:t>
            </a:r>
            <a:r>
              <a:rPr lang="en-US" sz="4800" dirty="0" err="1"/>
              <a:t>multiplicadores</a:t>
            </a:r>
            <a:r>
              <a:rPr lang="en-US" sz="4800" dirty="0"/>
              <a:t> </a:t>
            </a:r>
            <a:r>
              <a:rPr lang="en-US" sz="4800" dirty="0" err="1"/>
              <a:t>por</a:t>
            </a:r>
            <a:r>
              <a:rPr lang="en-US" sz="4800" dirty="0"/>
              <a:t> </a:t>
            </a:r>
            <a:r>
              <a:rPr lang="en-US" sz="4800" dirty="0" err="1"/>
              <a:t>meio</a:t>
            </a:r>
            <a:r>
              <a:rPr lang="en-US" sz="4800" dirty="0"/>
              <a:t> de </a:t>
            </a:r>
            <a:r>
              <a:rPr lang="en-US" sz="4800" dirty="0" err="1"/>
              <a:t>oficinas</a:t>
            </a:r>
            <a:r>
              <a:rPr lang="en-US" sz="4800" dirty="0"/>
              <a:t> e </a:t>
            </a:r>
            <a:r>
              <a:rPr lang="en-US" sz="4800" dirty="0" err="1"/>
              <a:t>capacitações</a:t>
            </a:r>
            <a:r>
              <a:rPr lang="en-US" sz="4800" dirty="0"/>
              <a:t> </a:t>
            </a:r>
            <a:r>
              <a:rPr lang="en-US" sz="4800" dirty="0" err="1"/>
              <a:t>dentro</a:t>
            </a:r>
            <a:r>
              <a:rPr lang="en-US" sz="4800" dirty="0"/>
              <a:t> das </a:t>
            </a:r>
            <a:r>
              <a:rPr lang="en-US" sz="4800" dirty="0" err="1"/>
              <a:t>áreas</a:t>
            </a:r>
            <a:r>
              <a:rPr lang="en-US" sz="4800" dirty="0"/>
              <a:t> de </a:t>
            </a:r>
            <a:r>
              <a:rPr lang="en-US" sz="4800" dirty="0" err="1"/>
              <a:t>cultura</a:t>
            </a:r>
            <a:r>
              <a:rPr lang="en-US" sz="4800" dirty="0"/>
              <a:t>, </a:t>
            </a:r>
            <a:r>
              <a:rPr lang="en-US" sz="4800" dirty="0" err="1"/>
              <a:t>educação</a:t>
            </a:r>
            <a:r>
              <a:rPr lang="en-US" sz="4800" dirty="0"/>
              <a:t>, </a:t>
            </a:r>
            <a:r>
              <a:rPr lang="en-US" sz="4800" dirty="0" err="1"/>
              <a:t>saúde</a:t>
            </a:r>
            <a:r>
              <a:rPr lang="en-US" sz="4800" dirty="0"/>
              <a:t>, </a:t>
            </a:r>
            <a:r>
              <a:rPr lang="en-US" sz="4800" dirty="0" err="1"/>
              <a:t>direitos</a:t>
            </a:r>
            <a:r>
              <a:rPr lang="en-US" sz="4800" dirty="0"/>
              <a:t> </a:t>
            </a:r>
            <a:r>
              <a:rPr lang="en-US" sz="4800" dirty="0" err="1"/>
              <a:t>humanos</a:t>
            </a:r>
            <a:r>
              <a:rPr lang="en-US" sz="4800" dirty="0"/>
              <a:t> e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CFE0660A-D10B-A17E-38BC-63515EFD1D77}"/>
              </a:ext>
            </a:extLst>
          </p:cNvPr>
          <p:cNvSpPr txBox="1"/>
          <p:nvPr/>
        </p:nvSpPr>
        <p:spPr>
          <a:xfrm>
            <a:off x="17003232" y="13651173"/>
            <a:ext cx="14858173" cy="74789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4800" dirty="0" err="1"/>
              <a:t>justiça</a:t>
            </a:r>
            <a:r>
              <a:rPr lang="en-US" sz="4800" dirty="0"/>
              <a:t>, </a:t>
            </a:r>
            <a:r>
              <a:rPr lang="en-US" sz="4800" dirty="0" err="1"/>
              <a:t>objetivando</a:t>
            </a:r>
            <a:r>
              <a:rPr lang="en-US" sz="4800" dirty="0"/>
              <a:t> o </a:t>
            </a:r>
            <a:r>
              <a:rPr lang="en-US" sz="4800" dirty="0" err="1"/>
              <a:t>desenvolvimento</a:t>
            </a:r>
            <a:r>
              <a:rPr lang="en-US" sz="4800" dirty="0"/>
              <a:t> </a:t>
            </a:r>
            <a:r>
              <a:rPr lang="en-US" sz="4800" dirty="0" err="1"/>
              <a:t>sustentável</a:t>
            </a:r>
            <a:r>
              <a:rPr lang="en-US" sz="4800" dirty="0"/>
              <a:t> e social local, </a:t>
            </a:r>
            <a:r>
              <a:rPr lang="en-US" sz="4800" dirty="0" err="1"/>
              <a:t>trazendo</a:t>
            </a:r>
            <a:r>
              <a:rPr lang="en-US" sz="4800" dirty="0"/>
              <a:t> </a:t>
            </a:r>
            <a:r>
              <a:rPr lang="en-US" sz="4800" dirty="0" err="1"/>
              <a:t>consigo</a:t>
            </a:r>
            <a:r>
              <a:rPr lang="en-US" sz="4800" dirty="0"/>
              <a:t> a </a:t>
            </a:r>
            <a:r>
              <a:rPr lang="en-US" sz="4800" dirty="0" err="1"/>
              <a:t>experiência</a:t>
            </a:r>
            <a:r>
              <a:rPr lang="en-US" sz="4800" dirty="0"/>
              <a:t> da </a:t>
            </a:r>
            <a:r>
              <a:rPr lang="en-US" sz="4800" dirty="0" err="1"/>
              <a:t>extensão</a:t>
            </a:r>
            <a:r>
              <a:rPr lang="en-US" sz="4800" dirty="0"/>
              <a:t> </a:t>
            </a:r>
            <a:r>
              <a:rPr lang="en-US" sz="4800" dirty="0" err="1"/>
              <a:t>além</a:t>
            </a:r>
            <a:r>
              <a:rPr lang="en-US" sz="4800" dirty="0"/>
              <a:t>  dos </a:t>
            </a:r>
            <a:r>
              <a:rPr lang="en-US" sz="4800" dirty="0" err="1">
                <a:latin typeface="Calibri"/>
                <a:cs typeface="Calibri"/>
              </a:rPr>
              <a:t>muros</a:t>
            </a:r>
            <a:r>
              <a:rPr lang="en-US" sz="4800" dirty="0">
                <a:latin typeface="Calibri"/>
                <a:cs typeface="Calibri"/>
              </a:rPr>
              <a:t> da </a:t>
            </a:r>
            <a:r>
              <a:rPr lang="en-US" sz="4800" dirty="0" err="1">
                <a:latin typeface="Calibri"/>
                <a:cs typeface="Calibri"/>
              </a:rPr>
              <a:t>instituição</a:t>
            </a:r>
            <a:r>
              <a:rPr lang="en-US" sz="4800" dirty="0">
                <a:latin typeface="Calibri"/>
                <a:cs typeface="Calibri"/>
              </a:rPr>
              <a:t> de </a:t>
            </a:r>
            <a:r>
              <a:rPr lang="en-US" sz="4800" dirty="0" err="1">
                <a:latin typeface="Calibri"/>
                <a:cs typeface="Calibri"/>
              </a:rPr>
              <a:t>ensino</a:t>
            </a:r>
            <a:r>
              <a:rPr lang="en-US" sz="4800" dirty="0">
                <a:latin typeface="Calibri"/>
                <a:cs typeface="Calibri"/>
              </a:rPr>
              <a:t>, </a:t>
            </a:r>
            <a:r>
              <a:rPr lang="en-US" sz="4800" dirty="0" err="1">
                <a:latin typeface="Calibri"/>
                <a:cs typeface="Calibri"/>
              </a:rPr>
              <a:t>na</a:t>
            </a:r>
            <a:r>
              <a:rPr lang="en-US" sz="4800" dirty="0">
                <a:latin typeface="Calibri"/>
                <a:cs typeface="Calibri"/>
              </a:rPr>
              <a:t> </a:t>
            </a:r>
            <a:r>
              <a:rPr lang="en-US" sz="4800" dirty="0" err="1">
                <a:latin typeface="Calibri"/>
                <a:cs typeface="Calibri"/>
              </a:rPr>
              <a:t>prática</a:t>
            </a:r>
            <a:r>
              <a:rPr lang="en-US" sz="4800" dirty="0">
                <a:latin typeface="Calibri"/>
                <a:cs typeface="Calibri"/>
              </a:rPr>
              <a:t> real do </a:t>
            </a:r>
            <a:r>
              <a:rPr lang="en-US" sz="4800" dirty="0" err="1">
                <a:latin typeface="Calibri"/>
                <a:cs typeface="Calibri"/>
              </a:rPr>
              <a:t>exercício</a:t>
            </a:r>
            <a:r>
              <a:rPr lang="en-US" sz="4800" dirty="0">
                <a:latin typeface="Calibri"/>
                <a:cs typeface="Calibri"/>
              </a:rPr>
              <a:t> da </a:t>
            </a:r>
            <a:r>
              <a:rPr lang="en-US" sz="4800" dirty="0" err="1">
                <a:latin typeface="Calibri"/>
                <a:cs typeface="Calibri"/>
              </a:rPr>
              <a:t>cidadania</a:t>
            </a:r>
            <a:r>
              <a:rPr lang="en-US" sz="4800" dirty="0">
                <a:latin typeface="Calibri"/>
                <a:cs typeface="Calibri"/>
              </a:rPr>
              <a:t>, com aprofundamento e vivência da cultura, costumes e </a:t>
            </a:r>
            <a:r>
              <a:rPr lang="en-US" sz="4800" dirty="0" err="1">
                <a:latin typeface="Calibri"/>
                <a:cs typeface="Calibri"/>
              </a:rPr>
              <a:t>alimentação</a:t>
            </a:r>
            <a:r>
              <a:rPr lang="en-US" sz="4800" dirty="0">
                <a:latin typeface="Calibri"/>
                <a:cs typeface="Calibri"/>
              </a:rPr>
              <a:t> local. </a:t>
            </a:r>
            <a:endParaRPr lang="pt-BR" dirty="0">
              <a:latin typeface="Calibri"/>
            </a:endParaRPr>
          </a:p>
          <a:p>
            <a:pPr algn="just"/>
            <a:r>
              <a:rPr lang="en-US" sz="4800" dirty="0">
                <a:latin typeface="Calibri"/>
              </a:rPr>
              <a:t> </a:t>
            </a:r>
            <a:r>
              <a:rPr lang="en-US" sz="4800" baseline="0" dirty="0" err="1">
                <a:latin typeface="Calibri"/>
              </a:rPr>
              <a:t>Além</a:t>
            </a:r>
            <a:r>
              <a:rPr lang="en-US" sz="4800" baseline="0" dirty="0">
                <a:latin typeface="Calibri"/>
              </a:rPr>
              <a:t> </a:t>
            </a:r>
            <a:r>
              <a:rPr lang="en-US" sz="4800" baseline="0" dirty="0" err="1">
                <a:latin typeface="Calibri"/>
              </a:rPr>
              <a:t>disso</a:t>
            </a:r>
            <a:r>
              <a:rPr lang="en-US" sz="4800" baseline="0" dirty="0">
                <a:latin typeface="Calibri"/>
              </a:rPr>
              <a:t>, a </a:t>
            </a:r>
            <a:r>
              <a:rPr lang="en-US" sz="4800" baseline="0" dirty="0" err="1">
                <a:latin typeface="Calibri"/>
              </a:rPr>
              <a:t>Operação</a:t>
            </a:r>
            <a:r>
              <a:rPr lang="en-US" sz="4800" baseline="0" dirty="0">
                <a:latin typeface="Calibri"/>
              </a:rPr>
              <a:t> do </a:t>
            </a:r>
            <a:r>
              <a:rPr lang="en-US" sz="4800" baseline="0" dirty="0" err="1">
                <a:latin typeface="Calibri"/>
              </a:rPr>
              <a:t>Projeto</a:t>
            </a:r>
            <a:r>
              <a:rPr lang="en-US" sz="4800" baseline="0" dirty="0">
                <a:latin typeface="Calibri"/>
              </a:rPr>
              <a:t> Rondon Velho Chico impulsionou a troca de saberes e conhecimentos entre acadêmicos de diferentes instituições de ensino superior, promovendo uma troca cultural bidirecional entre os integrantes deste projeto de extensão universitária. </a:t>
            </a:r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7246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625</Words>
  <Application>Microsoft Office PowerPoint</Application>
  <PresentationFormat>Personalizar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Valmir Pereira da Silva</dc:creator>
  <cp:lastModifiedBy>Thiely Giles</cp:lastModifiedBy>
  <cp:revision>653</cp:revision>
  <dcterms:created xsi:type="dcterms:W3CDTF">2022-08-16T13:13:11Z</dcterms:created>
  <dcterms:modified xsi:type="dcterms:W3CDTF">2024-08-22T01:43:28Z</dcterms:modified>
</cp:coreProperties>
</file>