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E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0C0B4B-069E-4F00-9D54-15C1547F2A68}" v="7" dt="2024-08-17T13:39:06.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39" d="100"/>
          <a:sy n="39" d="100"/>
        </p:scale>
        <p:origin x="-230" y="-68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ena Barbosa Rodrigues" userId="a087f65c78e9b794" providerId="LiveId" clId="{BD0C0B4B-069E-4F00-9D54-15C1547F2A68}"/>
    <pc:docChg chg="custSel modSld">
      <pc:chgData name="Milena Barbosa Rodrigues" userId="a087f65c78e9b794" providerId="LiveId" clId="{BD0C0B4B-069E-4F00-9D54-15C1547F2A68}" dt="2024-08-17T14:00:39.402" v="676" actId="255"/>
      <pc:docMkLst>
        <pc:docMk/>
      </pc:docMkLst>
      <pc:sldChg chg="addSp modSp mod">
        <pc:chgData name="Milena Barbosa Rodrigues" userId="a087f65c78e9b794" providerId="LiveId" clId="{BD0C0B4B-069E-4F00-9D54-15C1547F2A68}" dt="2024-08-17T14:00:39.402" v="676" actId="255"/>
        <pc:sldMkLst>
          <pc:docMk/>
          <pc:sldMk cId="2827246065" sldId="256"/>
        </pc:sldMkLst>
        <pc:spChg chg="mod">
          <ac:chgData name="Milena Barbosa Rodrigues" userId="a087f65c78e9b794" providerId="LiveId" clId="{BD0C0B4B-069E-4F00-9D54-15C1547F2A68}" dt="2024-08-17T13:57:53.237" v="663" actId="14100"/>
          <ac:spMkLst>
            <pc:docMk/>
            <pc:sldMk cId="2827246065" sldId="256"/>
            <ac:spMk id="14" creationId="{420F082D-733C-753F-FEF4-0EB9672F12CF}"/>
          </ac:spMkLst>
        </pc:spChg>
        <pc:spChg chg="mod">
          <ac:chgData name="Milena Barbosa Rodrigues" userId="a087f65c78e9b794" providerId="LiveId" clId="{BD0C0B4B-069E-4F00-9D54-15C1547F2A68}" dt="2024-08-17T13:56:13.356" v="652" actId="1076"/>
          <ac:spMkLst>
            <pc:docMk/>
            <pc:sldMk cId="2827246065" sldId="256"/>
            <ac:spMk id="23" creationId="{C4993291-2A75-AD30-38A0-503CFE88C8B7}"/>
          </ac:spMkLst>
        </pc:spChg>
        <pc:spChg chg="mod">
          <ac:chgData name="Milena Barbosa Rodrigues" userId="a087f65c78e9b794" providerId="LiveId" clId="{BD0C0B4B-069E-4F00-9D54-15C1547F2A68}" dt="2024-08-17T13:57:09.729" v="658" actId="1076"/>
          <ac:spMkLst>
            <pc:docMk/>
            <pc:sldMk cId="2827246065" sldId="256"/>
            <ac:spMk id="24" creationId="{CA15776C-FC25-2EA1-74F9-D6C7F6176F0F}"/>
          </ac:spMkLst>
        </pc:spChg>
        <pc:spChg chg="mod ord">
          <ac:chgData name="Milena Barbosa Rodrigues" userId="a087f65c78e9b794" providerId="LiveId" clId="{BD0C0B4B-069E-4F00-9D54-15C1547F2A68}" dt="2024-08-17T13:57:38.633" v="662" actId="1076"/>
          <ac:spMkLst>
            <pc:docMk/>
            <pc:sldMk cId="2827246065" sldId="256"/>
            <ac:spMk id="26" creationId="{1612B3FC-2EA9-8185-4808-F11038264437}"/>
          </ac:spMkLst>
        </pc:spChg>
        <pc:spChg chg="mod">
          <ac:chgData name="Milena Barbosa Rodrigues" userId="a087f65c78e9b794" providerId="LiveId" clId="{BD0C0B4B-069E-4F00-9D54-15C1547F2A68}" dt="2024-08-17T13:56:19.073" v="653" actId="1076"/>
          <ac:spMkLst>
            <pc:docMk/>
            <pc:sldMk cId="2827246065" sldId="256"/>
            <ac:spMk id="27" creationId="{38E67917-51EC-BB35-DDF6-31CB55810FE1}"/>
          </ac:spMkLst>
        </pc:spChg>
        <pc:spChg chg="mod">
          <ac:chgData name="Milena Barbosa Rodrigues" userId="a087f65c78e9b794" providerId="LiveId" clId="{BD0C0B4B-069E-4F00-9D54-15C1547F2A68}" dt="2024-08-17T13:56:44.006" v="655" actId="1076"/>
          <ac:spMkLst>
            <pc:docMk/>
            <pc:sldMk cId="2827246065" sldId="256"/>
            <ac:spMk id="28" creationId="{24C4B602-F24D-D843-075C-8BCED1ABC98D}"/>
          </ac:spMkLst>
        </pc:spChg>
        <pc:spChg chg="mod">
          <ac:chgData name="Milena Barbosa Rodrigues" userId="a087f65c78e9b794" providerId="LiveId" clId="{BD0C0B4B-069E-4F00-9D54-15C1547F2A68}" dt="2024-08-17T13:59:39.776" v="671" actId="1076"/>
          <ac:spMkLst>
            <pc:docMk/>
            <pc:sldMk cId="2827246065" sldId="256"/>
            <ac:spMk id="29" creationId="{6706EB1C-6964-999C-BDE7-5F7208EE9689}"/>
          </ac:spMkLst>
        </pc:spChg>
        <pc:spChg chg="mod">
          <ac:chgData name="Milena Barbosa Rodrigues" userId="a087f65c78e9b794" providerId="LiveId" clId="{BD0C0B4B-069E-4F00-9D54-15C1547F2A68}" dt="2024-08-17T14:00:39.402" v="676" actId="255"/>
          <ac:spMkLst>
            <pc:docMk/>
            <pc:sldMk cId="2827246065" sldId="256"/>
            <ac:spMk id="30" creationId="{43DB10BE-6617-1543-0976-D1FF6E3F6D60}"/>
          </ac:spMkLst>
        </pc:spChg>
        <pc:picChg chg="add mod">
          <ac:chgData name="Milena Barbosa Rodrigues" userId="a087f65c78e9b794" providerId="LiveId" clId="{BD0C0B4B-069E-4F00-9D54-15C1547F2A68}" dt="2024-08-17T13:57:30.839" v="661" actId="14100"/>
          <ac:picMkLst>
            <pc:docMk/>
            <pc:sldMk cId="2827246065" sldId="256"/>
            <ac:picMk id="8" creationId="{6894909C-71B2-9104-A3D3-A3E480EDC63D}"/>
          </ac:picMkLst>
        </pc:picChg>
        <pc:picChg chg="mod">
          <ac:chgData name="Milena Barbosa Rodrigues" userId="a087f65c78e9b794" providerId="LiveId" clId="{BD0C0B4B-069E-4F00-9D54-15C1547F2A68}" dt="2024-08-17T13:57:23.879" v="660" actId="14100"/>
          <ac:picMkLst>
            <pc:docMk/>
            <pc:sldMk cId="2827246065" sldId="256"/>
            <ac:picMk id="16" creationId="{3EF00F3A-DDF4-54B1-9450-963AC828B30C}"/>
          </ac:picMkLst>
        </pc:picChg>
        <pc:picChg chg="mod">
          <ac:chgData name="Milena Barbosa Rodrigues" userId="a087f65c78e9b794" providerId="LiveId" clId="{BD0C0B4B-069E-4F00-9D54-15C1547F2A68}" dt="2024-08-17T13:58:04.224" v="664" actId="14100"/>
          <ac:picMkLst>
            <pc:docMk/>
            <pc:sldMk cId="2827246065" sldId="256"/>
            <ac:picMk id="18" creationId="{51A09965-1439-8E17-4431-492D649BBBA4}"/>
          </ac:picMkLst>
        </pc:picChg>
        <pc:picChg chg="mod">
          <ac:chgData name="Milena Barbosa Rodrigues" userId="a087f65c78e9b794" providerId="LiveId" clId="{BD0C0B4B-069E-4F00-9D54-15C1547F2A68}" dt="2024-08-17T13:57:00.589" v="657" actId="14100"/>
          <ac:picMkLst>
            <pc:docMk/>
            <pc:sldMk cId="2827246065" sldId="256"/>
            <ac:picMk id="22" creationId="{3E83418B-2F64-B6C6-EA03-BADCD72BE58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pt-BR"/>
              <a:t>Clique para editar o título mestre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219249C-64FE-4BFE-A62E-D20743902798}" type="datetimeFigureOut">
              <a:rPr lang="pt-BR" smtClean="0"/>
              <a:t>17/08/2024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333008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19249C-64FE-4BFE-A62E-D20743902798}" type="datetimeFigureOut">
              <a:rPr lang="pt-BR" smtClean="0"/>
              <a:t>17/08/2024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186867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19249C-64FE-4BFE-A62E-D20743902798}" type="datetimeFigureOut">
              <a:rPr lang="pt-BR" smtClean="0"/>
              <a:t>17/08/2024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45850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19249C-64FE-4BFE-A62E-D20743902798}" type="datetimeFigureOut">
              <a:rPr lang="pt-BR" smtClean="0"/>
              <a:t>17/08/2024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57377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pt-BR"/>
              <a:t>Clique para editar o título mestre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219249C-64FE-4BFE-A62E-D20743902798}" type="datetimeFigureOut">
              <a:rPr lang="pt-BR" smtClean="0"/>
              <a:t>17/08/2024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341264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219249C-64FE-4BFE-A62E-D20743902798}" type="datetimeFigureOut">
              <a:rPr lang="pt-BR" smtClean="0"/>
              <a:t>17/08/2024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217759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Editar estilos de texto Mestre</a:t>
            </a:r>
          </a:p>
        </p:txBody>
      </p:sp>
      <p:sp>
        <p:nvSpPr>
          <p:cNvPr id="4" name="Content Placeholder 3"/>
          <p:cNvSpPr>
            <a:spLocks noGrp="1"/>
          </p:cNvSpPr>
          <p:nvPr>
            <p:ph sz="half" idx="2"/>
          </p:nvPr>
        </p:nvSpPr>
        <p:spPr>
          <a:xfrm>
            <a:off x="2231675" y="15780233"/>
            <a:ext cx="13706415" cy="2321034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Editar estilos de texto Mestre</a:t>
            </a:r>
          </a:p>
        </p:txBody>
      </p:sp>
      <p:sp>
        <p:nvSpPr>
          <p:cNvPr id="6" name="Content Placeholder 5"/>
          <p:cNvSpPr>
            <a:spLocks noGrp="1"/>
          </p:cNvSpPr>
          <p:nvPr>
            <p:ph sz="quarter" idx="4"/>
          </p:nvPr>
        </p:nvSpPr>
        <p:spPr>
          <a:xfrm>
            <a:off x="16402142" y="15780233"/>
            <a:ext cx="13773917" cy="2321034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219249C-64FE-4BFE-A62E-D20743902798}" type="datetimeFigureOut">
              <a:rPr lang="pt-BR" smtClean="0"/>
              <a:t>17/08/2024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197683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219249C-64FE-4BFE-A62E-D20743902798}" type="datetimeFigureOut">
              <a:rPr lang="pt-BR" smtClean="0"/>
              <a:t>17/08/2024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324388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9249C-64FE-4BFE-A62E-D20743902798}" type="datetimeFigureOut">
              <a:rPr lang="pt-BR" smtClean="0"/>
              <a:t>17/08/2024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255926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Editar estilos de texto Mestre</a:t>
            </a:r>
          </a:p>
        </p:txBody>
      </p:sp>
      <p:sp>
        <p:nvSpPr>
          <p:cNvPr id="5" name="Date Placeholder 4"/>
          <p:cNvSpPr>
            <a:spLocks noGrp="1"/>
          </p:cNvSpPr>
          <p:nvPr>
            <p:ph type="dt" sz="half" idx="10"/>
          </p:nvPr>
        </p:nvSpPr>
        <p:spPr/>
        <p:txBody>
          <a:bodyPr/>
          <a:lstStyle/>
          <a:p>
            <a:fld id="{6219249C-64FE-4BFE-A62E-D20743902798}" type="datetimeFigureOut">
              <a:rPr lang="pt-BR" smtClean="0"/>
              <a:t>17/08/2024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2947979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a:t>Clique no ícone para adicionar uma imagem</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Editar estilos de texto Mestre</a:t>
            </a:r>
          </a:p>
        </p:txBody>
      </p:sp>
      <p:sp>
        <p:nvSpPr>
          <p:cNvPr id="5" name="Date Placeholder 4"/>
          <p:cNvSpPr>
            <a:spLocks noGrp="1"/>
          </p:cNvSpPr>
          <p:nvPr>
            <p:ph type="dt" sz="half" idx="10"/>
          </p:nvPr>
        </p:nvSpPr>
        <p:spPr/>
        <p:txBody>
          <a:bodyPr/>
          <a:lstStyle/>
          <a:p>
            <a:fld id="{6219249C-64FE-4BFE-A62E-D20743902798}" type="datetimeFigureOut">
              <a:rPr lang="pt-BR" smtClean="0"/>
              <a:t>17/08/2024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78171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6219249C-64FE-4BFE-A62E-D20743902798}" type="datetimeFigureOut">
              <a:rPr lang="pt-BR" smtClean="0"/>
              <a:t>17/08/2024</a:t>
            </a:fld>
            <a:endParaRPr lang="pt-BR"/>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4C52D3D4-5519-4579-9545-FB9FC118AE07}" type="slidenum">
              <a:rPr lang="pt-BR" smtClean="0"/>
              <a:t>‹nº›</a:t>
            </a:fld>
            <a:endParaRPr lang="pt-BR"/>
          </a:p>
        </p:txBody>
      </p:sp>
    </p:spTree>
    <p:extLst>
      <p:ext uri="{BB962C8B-B14F-4D97-AF65-F5344CB8AC3E}">
        <p14:creationId xmlns:p14="http://schemas.microsoft.com/office/powerpoint/2010/main" val="1972198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679475-3823-5F83-50B7-7FC7C10B6DFE}"/>
              </a:ext>
            </a:extLst>
          </p:cNvPr>
          <p:cNvSpPr>
            <a:spLocks noGrp="1"/>
          </p:cNvSpPr>
          <p:nvPr>
            <p:ph type="title"/>
          </p:nvPr>
        </p:nvSpPr>
        <p:spPr>
          <a:xfrm>
            <a:off x="2024955" y="9584398"/>
            <a:ext cx="27944386" cy="2687782"/>
          </a:xfrm>
        </p:spPr>
        <p:txBody>
          <a:bodyPr>
            <a:normAutofit fontScale="90000"/>
          </a:bodyPr>
          <a:lstStyle/>
          <a:p>
            <a:pPr algn="ctr">
              <a:lnSpc>
                <a:spcPct val="100000"/>
              </a:lnSpc>
            </a:pPr>
            <a:br>
              <a:rPr lang="pt-BR" sz="4800" dirty="0">
                <a:latin typeface="Arial" panose="020B0604020202020204" pitchFamily="34" charset="0"/>
                <a:cs typeface="Arial" panose="020B0604020202020204" pitchFamily="34" charset="0"/>
              </a:rPr>
            </a:br>
            <a:r>
              <a:rPr lang="pt-BR" sz="4700" dirty="0">
                <a:solidFill>
                  <a:srgbClr val="000000"/>
                </a:solidFill>
                <a:effectLst/>
                <a:latin typeface="Arial" panose="020B0604020202020204" pitchFamily="34" charset="0"/>
                <a:ea typeface="Aptos" panose="020B0004020202020204" pitchFamily="34" charset="0"/>
                <a:cs typeface="Arial" panose="020B0604020202020204" pitchFamily="34" charset="0"/>
              </a:rPr>
              <a:t>Milena Barbosa Rodrigues</a:t>
            </a:r>
            <a:r>
              <a:rPr lang="pt-BR" sz="4700" baseline="30000" dirty="0">
                <a:solidFill>
                  <a:srgbClr val="000000"/>
                </a:solidFill>
                <a:effectLst/>
                <a:latin typeface="Arial" panose="020B0604020202020204" pitchFamily="34" charset="0"/>
                <a:ea typeface="Aptos" panose="020B0004020202020204" pitchFamily="34" charset="0"/>
                <a:cs typeface="Arial" panose="020B0604020202020204" pitchFamily="34" charset="0"/>
              </a:rPr>
              <a:t>1</a:t>
            </a:r>
            <a:r>
              <a:rPr lang="pt-BR" sz="47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pt-BR" sz="47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Adriene</a:t>
            </a:r>
            <a:r>
              <a:rPr lang="pt-BR" sz="4700" dirty="0">
                <a:solidFill>
                  <a:srgbClr val="000000"/>
                </a:solidFill>
                <a:effectLst/>
                <a:latin typeface="Arial" panose="020B0604020202020204" pitchFamily="34" charset="0"/>
                <a:ea typeface="Aptos" panose="020B0004020202020204" pitchFamily="34" charset="0"/>
                <a:cs typeface="Arial" panose="020B0604020202020204" pitchFamily="34" charset="0"/>
              </a:rPr>
              <a:t> Moreno Rodrigues²; Luciano </a:t>
            </a:r>
            <a:r>
              <a:rPr lang="pt-BR" sz="47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Antonio</a:t>
            </a:r>
            <a:r>
              <a:rPr lang="pt-BR" sz="4700" dirty="0">
                <a:solidFill>
                  <a:srgbClr val="000000"/>
                </a:solidFill>
                <a:effectLst/>
                <a:latin typeface="Arial" panose="020B0604020202020204" pitchFamily="34" charset="0"/>
                <a:ea typeface="Aptos" panose="020B0004020202020204" pitchFamily="34" charset="0"/>
                <a:cs typeface="Arial" panose="020B0604020202020204" pitchFamily="34" charset="0"/>
              </a:rPr>
              <a:t> Rodrigues</a:t>
            </a:r>
            <a:r>
              <a:rPr lang="pt-BR" sz="4700" baseline="30000" dirty="0">
                <a:solidFill>
                  <a:srgbClr val="000000"/>
                </a:solidFill>
                <a:effectLst/>
                <a:latin typeface="Arial" panose="020B0604020202020204" pitchFamily="34" charset="0"/>
                <a:ea typeface="Aptos" panose="020B0004020202020204" pitchFamily="34" charset="0"/>
                <a:cs typeface="Arial" panose="020B0604020202020204" pitchFamily="34" charset="0"/>
              </a:rPr>
              <a:t>3</a:t>
            </a:r>
            <a:br>
              <a:rPr lang="pt-BR" sz="4700" baseline="30000" dirty="0">
                <a:solidFill>
                  <a:srgbClr val="000000"/>
                </a:solidFill>
                <a:effectLst/>
                <a:latin typeface="Arial" panose="020B0604020202020204" pitchFamily="34" charset="0"/>
                <a:ea typeface="Aptos" panose="020B0004020202020204" pitchFamily="34" charset="0"/>
                <a:cs typeface="Arial" panose="020B0604020202020204" pitchFamily="34" charset="0"/>
              </a:rPr>
            </a:br>
            <a:br>
              <a:rPr lang="pt-BR" sz="4700" dirty="0">
                <a:solidFill>
                  <a:srgbClr val="000000"/>
                </a:solidFill>
                <a:effectLst/>
                <a:latin typeface="Arial" panose="020B0604020202020204" pitchFamily="34" charset="0"/>
                <a:ea typeface="Aptos" panose="020B0004020202020204" pitchFamily="34" charset="0"/>
                <a:cs typeface="Arial" panose="020B0604020202020204" pitchFamily="34" charset="0"/>
              </a:rPr>
            </a:br>
            <a:r>
              <a:rPr lang="pt-BR" sz="4700" baseline="30000" dirty="0">
                <a:effectLst/>
                <a:latin typeface="Arial" panose="020B0604020202020204" pitchFamily="34" charset="0"/>
                <a:ea typeface="Arial" panose="020B0604020202020204" pitchFamily="34" charset="0"/>
                <a:cs typeface="Arial" panose="020B0604020202020204" pitchFamily="34" charset="0"/>
              </a:rPr>
              <a:t>1</a:t>
            </a:r>
            <a:r>
              <a:rPr lang="pt-BR" sz="4700" dirty="0">
                <a:effectLst/>
                <a:latin typeface="Arial" panose="020B0604020202020204" pitchFamily="34" charset="0"/>
                <a:ea typeface="Arial" panose="020B0604020202020204" pitchFamily="34" charset="0"/>
                <a:cs typeface="Arial" panose="020B0604020202020204" pitchFamily="34" charset="0"/>
              </a:rPr>
              <a:t>Graduanda em Enfermagem – UNESC; </a:t>
            </a:r>
            <a:r>
              <a:rPr lang="pt-BR" sz="4700" baseline="30000" dirty="0">
                <a:effectLst/>
                <a:latin typeface="Arial" panose="020B0604020202020204" pitchFamily="34" charset="0"/>
                <a:ea typeface="Arial" panose="020B0604020202020204" pitchFamily="34" charset="0"/>
                <a:cs typeface="Arial" panose="020B0604020202020204" pitchFamily="34" charset="0"/>
              </a:rPr>
              <a:t>2</a:t>
            </a:r>
            <a:r>
              <a:rPr lang="pt-BR" sz="4700" dirty="0">
                <a:effectLst/>
                <a:latin typeface="Arial" panose="020B0604020202020204" pitchFamily="34" charset="0"/>
                <a:ea typeface="Aptos" panose="020B0004020202020204" pitchFamily="34" charset="0"/>
                <a:cs typeface="Arial" panose="020B0604020202020204" pitchFamily="34" charset="0"/>
              </a:rPr>
              <a:t>Enfermeira, Mestra em Gestão Integrada do Território (UNIVALE), Professora do curso de Enfermagem e Medicina – UNESC; </a:t>
            </a:r>
            <a:r>
              <a:rPr lang="pt-BR" sz="4700" baseline="30000" dirty="0">
                <a:effectLst/>
                <a:latin typeface="Arial" panose="020B0604020202020204" pitchFamily="34" charset="0"/>
                <a:ea typeface="Aptos" panose="020B0004020202020204" pitchFamily="34" charset="0"/>
                <a:cs typeface="Arial" panose="020B0604020202020204" pitchFamily="34" charset="0"/>
              </a:rPr>
              <a:t>3</a:t>
            </a:r>
            <a:r>
              <a:rPr lang="pt-BR" sz="4700" dirty="0">
                <a:effectLst/>
                <a:latin typeface="Arial" panose="020B0604020202020204" pitchFamily="34" charset="0"/>
                <a:ea typeface="Aptos" panose="020B0004020202020204" pitchFamily="34" charset="0"/>
                <a:cs typeface="Arial" panose="020B0604020202020204" pitchFamily="34" charset="0"/>
              </a:rPr>
              <a:t>Enfermeiro, Doutor em Ciências da Saúde (UNESC),</a:t>
            </a:r>
            <a:r>
              <a:rPr lang="pt-BR" sz="4700" baseline="30000" dirty="0">
                <a:effectLst/>
                <a:latin typeface="Arial" panose="020B0604020202020204" pitchFamily="34" charset="0"/>
                <a:ea typeface="Aptos" panose="020B0004020202020204" pitchFamily="34" charset="0"/>
                <a:cs typeface="Arial" panose="020B0604020202020204" pitchFamily="34" charset="0"/>
              </a:rPr>
              <a:t> </a:t>
            </a:r>
            <a:r>
              <a:rPr lang="pt-BR" sz="4700" dirty="0">
                <a:effectLst/>
                <a:latin typeface="Arial" panose="020B0604020202020204" pitchFamily="34" charset="0"/>
                <a:ea typeface="Aptos" panose="020B0004020202020204" pitchFamily="34" charset="0"/>
                <a:cs typeface="Arial" panose="020B0604020202020204" pitchFamily="34" charset="0"/>
              </a:rPr>
              <a:t>Professor do curso de Enfermagem e Medicina – UNESC/</a:t>
            </a:r>
            <a:br>
              <a:rPr lang="pt-BR" sz="4700" dirty="0">
                <a:effectLst/>
                <a:latin typeface="Arial" panose="020B0604020202020204" pitchFamily="34" charset="0"/>
                <a:ea typeface="Aptos" panose="020B0004020202020204" pitchFamily="34" charset="0"/>
                <a:cs typeface="Arial" panose="020B0604020202020204" pitchFamily="34" charset="0"/>
              </a:rPr>
            </a:br>
            <a:r>
              <a:rPr lang="pt-BR" sz="4700" dirty="0">
                <a:effectLst/>
                <a:latin typeface="Arial" panose="020B0604020202020204" pitchFamily="34" charset="0"/>
                <a:ea typeface="Aptos" panose="020B0004020202020204" pitchFamily="34" charset="0"/>
                <a:cs typeface="Arial" panose="020B0604020202020204" pitchFamily="34" charset="0"/>
              </a:rPr>
              <a:t>milena2016rodrigues@outlook.com, adrienefmr@gmail.com, proflucianorodrigues@gmail.com.</a:t>
            </a:r>
            <a:br>
              <a:rPr lang="pt-BR" sz="4700" dirty="0">
                <a:effectLst/>
                <a:latin typeface="Arial" panose="020B0604020202020204" pitchFamily="34" charset="0"/>
                <a:ea typeface="Aptos" panose="020B0004020202020204" pitchFamily="34" charset="0"/>
                <a:cs typeface="Arial" panose="020B0604020202020204" pitchFamily="34" charset="0"/>
              </a:rPr>
            </a:br>
            <a:br>
              <a:rPr lang="pt-BR" sz="4700" dirty="0">
                <a:effectLst/>
                <a:latin typeface="Arial" panose="020B0604020202020204" pitchFamily="34" charset="0"/>
                <a:ea typeface="Aptos" panose="020B0004020202020204" pitchFamily="34" charset="0"/>
                <a:cs typeface="Arial" panose="020B0604020202020204" pitchFamily="34" charset="0"/>
              </a:rPr>
            </a:br>
            <a:r>
              <a:rPr lang="pt-BR" sz="4700" b="1" dirty="0">
                <a:effectLst/>
                <a:latin typeface="Arial" panose="020B0604020202020204" pitchFamily="34" charset="0"/>
                <a:ea typeface="Aptos" panose="020B0004020202020204" pitchFamily="34" charset="0"/>
                <a:cs typeface="Arial" panose="020B0604020202020204" pitchFamily="34" charset="0"/>
              </a:rPr>
              <a:t>Palavras-chave: </a:t>
            </a:r>
            <a:r>
              <a:rPr lang="pt-BR" sz="4700" dirty="0">
                <a:effectLst/>
                <a:latin typeface="Arial" panose="020B0604020202020204" pitchFamily="34" charset="0"/>
                <a:ea typeface="Aptos" panose="020B0004020202020204" pitchFamily="34" charset="0"/>
                <a:cs typeface="Arial" panose="020B0604020202020204" pitchFamily="34" charset="0"/>
              </a:rPr>
              <a:t>Educação em saúde, primeiros socorros, saúde de populações indígenas.</a:t>
            </a:r>
            <a:br>
              <a:rPr lang="pt-BR" sz="4400" dirty="0">
                <a:effectLst/>
                <a:latin typeface="Aptos" panose="020B0004020202020204" pitchFamily="34" charset="0"/>
                <a:ea typeface="Aptos" panose="020B0004020202020204" pitchFamily="34" charset="0"/>
                <a:cs typeface="Times New Roman" panose="02020603050405020304" pitchFamily="18" charset="0"/>
              </a:rPr>
            </a:br>
            <a:endParaRPr lang="pt-BR" sz="4400" dirty="0"/>
          </a:p>
        </p:txBody>
      </p:sp>
      <p:sp>
        <p:nvSpPr>
          <p:cNvPr id="3" name="Espaço Reservado para Conteúdo 2">
            <a:extLst>
              <a:ext uri="{FF2B5EF4-FFF2-40B4-BE49-F238E27FC236}">
                <a16:creationId xmlns:a16="http://schemas.microsoft.com/office/drawing/2014/main" id="{AE197E21-7556-CFED-F244-E5FE626A2F9E}"/>
              </a:ext>
            </a:extLst>
          </p:cNvPr>
          <p:cNvSpPr>
            <a:spLocks noGrp="1"/>
          </p:cNvSpPr>
          <p:nvPr>
            <p:ph sz="half" idx="1"/>
          </p:nvPr>
        </p:nvSpPr>
        <p:spPr>
          <a:xfrm>
            <a:off x="2227448" y="15101456"/>
            <a:ext cx="13769697" cy="21058908"/>
          </a:xfrm>
        </p:spPr>
        <p:txBody>
          <a:bodyPr>
            <a:normAutofit fontScale="92500" lnSpcReduction="20000"/>
          </a:bodyPr>
          <a:lstStyle/>
          <a:p>
            <a:pPr marL="0" indent="0" algn="just">
              <a:lnSpc>
                <a:spcPct val="150000"/>
              </a:lnSpc>
              <a:buNone/>
            </a:pPr>
            <a:r>
              <a:rPr lang="pt-BR" sz="3600" dirty="0">
                <a:effectLst/>
                <a:latin typeface="Arial" panose="020B0604020202020204" pitchFamily="34" charset="0"/>
                <a:ea typeface="Aptos" panose="020B0004020202020204" pitchFamily="34" charset="0"/>
              </a:rPr>
              <a:t>Os primeiros socorros são um conjunto de práticas e técnicas fundamentais que podem ser aplicadas em emergências para fornecer cuidados imediatos a pessoas feridas ou doentes antes da chegada de ajuda profissional. Esses procedimentos iniciais são essenciais para estabilizar a condição da vítima, minimizar a gravidade dos ferimentos e salvar vidas. Compreender e aplicar corretamente os primeiros socorros pode fazer uma diferença crucial em momentos críticos, ajudando a prevenir complicações e até mesmo mortes.</a:t>
            </a:r>
          </a:p>
          <a:p>
            <a:pPr marL="0" indent="0">
              <a:lnSpc>
                <a:spcPct val="150000"/>
              </a:lnSpc>
              <a:buNone/>
            </a:pPr>
            <a:endParaRPr lang="pt-BR" sz="3600" dirty="0">
              <a:effectLst/>
              <a:latin typeface="Arial" panose="020B0604020202020204" pitchFamily="34" charset="0"/>
              <a:ea typeface="Aptos" panose="020B0004020202020204" pitchFamily="34" charset="0"/>
            </a:endParaRPr>
          </a:p>
          <a:p>
            <a:pPr marL="0" indent="0">
              <a:buNone/>
            </a:pPr>
            <a:endParaRPr lang="pt-BR" sz="3600" dirty="0"/>
          </a:p>
          <a:p>
            <a:pPr marL="0" indent="0" algn="just">
              <a:lnSpc>
                <a:spcPct val="150000"/>
              </a:lnSpc>
              <a:buNone/>
            </a:pPr>
            <a:r>
              <a:rPr lang="pt-BR" sz="3600" dirty="0">
                <a:latin typeface="Arial" panose="020B0604020202020204" pitchFamily="34" charset="0"/>
                <a:cs typeface="Arial" panose="020B0604020202020204" pitchFamily="34" charset="0"/>
              </a:rPr>
              <a:t>O objetivo desse projeto é promover a integração dos rondonistas e pioneiros do movimento escoteiros com os povos originários, desenvolvendo oficinas e minicurso para as comunidades e profissionais da saúde indígena.</a:t>
            </a:r>
          </a:p>
          <a:p>
            <a:pPr marL="0" indent="0">
              <a:buNone/>
            </a:pPr>
            <a:endParaRPr lang="pt-BR" sz="3600" dirty="0">
              <a:latin typeface="Arial" panose="020B0604020202020204" pitchFamily="34" charset="0"/>
              <a:cs typeface="Arial" panose="020B0604020202020204" pitchFamily="34" charset="0"/>
            </a:endParaRPr>
          </a:p>
          <a:p>
            <a:pPr marL="0" indent="0">
              <a:buNone/>
            </a:pPr>
            <a:endParaRPr lang="pt-BR" sz="3600" dirty="0">
              <a:latin typeface="Arial" panose="020B0604020202020204" pitchFamily="34" charset="0"/>
              <a:cs typeface="Arial" panose="020B0604020202020204" pitchFamily="34" charset="0"/>
            </a:endParaRPr>
          </a:p>
          <a:p>
            <a:pPr marL="0" indent="0" algn="just">
              <a:lnSpc>
                <a:spcPct val="150000"/>
              </a:lnSpc>
              <a:buNone/>
            </a:pPr>
            <a:r>
              <a:rPr lang="pt-BR" sz="3600" dirty="0">
                <a:latin typeface="Arial" panose="020B0604020202020204" pitchFamily="34" charset="0"/>
                <a:cs typeface="Arial" panose="020B0604020202020204" pitchFamily="34" charset="0"/>
              </a:rPr>
              <a:t>O Projeto MutPio Rondon, foi desenvolvido em parceria do Núcleo Rondon UNESC juntamente com os Escoteiros do Brasil, da região do Espírito Santo.  Foi desenvolvido ações de capacitação de multiplicadores e integração com as aldeias indígenas no município de Aracruz. Entre as atividades de extensão foi ministrado um minicurso de Primeiros Socorros para enfermeiros, técnicos de enfermagem, dentista, médicos e agentes comunitários de saúde (ACS) da saúde indígena de várias comunidades. Foi trabalhado temas como acidentes com animais peçonhentos, manobras de reanimação cardiopulmonar (RCP), uso do desfibrilador externo automático (DEA), manobras de desobstrução de vias aéreas (OVACE), realizando demonstrações práticas com auxílio de simulador.</a:t>
            </a:r>
          </a:p>
        </p:txBody>
      </p:sp>
      <p:sp>
        <p:nvSpPr>
          <p:cNvPr id="4" name="Espaço Reservado para Conteúdo 3">
            <a:extLst>
              <a:ext uri="{FF2B5EF4-FFF2-40B4-BE49-F238E27FC236}">
                <a16:creationId xmlns:a16="http://schemas.microsoft.com/office/drawing/2014/main" id="{C9B51AD9-231B-9CF5-E812-2D6B0511B289}"/>
              </a:ext>
            </a:extLst>
          </p:cNvPr>
          <p:cNvSpPr>
            <a:spLocks noGrp="1"/>
          </p:cNvSpPr>
          <p:nvPr>
            <p:ph sz="half" idx="2"/>
          </p:nvPr>
        </p:nvSpPr>
        <p:spPr>
          <a:xfrm>
            <a:off x="16402140" y="15101456"/>
            <a:ext cx="13769697" cy="22610617"/>
          </a:xfrm>
        </p:spPr>
        <p:txBody>
          <a:bodyPr>
            <a:normAutofit fontScale="92500" lnSpcReduction="20000"/>
          </a:bodyPr>
          <a:lstStyle/>
          <a:p>
            <a:pPr marL="0" indent="0" algn="just">
              <a:lnSpc>
                <a:spcPct val="170000"/>
              </a:lnSpc>
              <a:buNone/>
            </a:pPr>
            <a:r>
              <a:rPr lang="pt-BR" sz="3600" dirty="0">
                <a:latin typeface="Arial" panose="020B0604020202020204" pitchFamily="34" charset="0"/>
                <a:cs typeface="Arial" panose="020B0604020202020204" pitchFamily="34" charset="0"/>
              </a:rPr>
              <a:t>As habilidades desenvolvidas na capacitação foram fundamentais tanto para os profissionais de saúde quanto para os acadêmicos e pioneiros, pois o conhecimento em primeiros socorros é fundamental além de garantir segurança e bem-estar das pessoas ao seu redor. Como resultado do projeto de extensão MutPio Rondon Regional, as atividades desenvolvidas proporcionaram aos acadêmicos, escoteiros e povos originários uma vivência extensionista, compartilhando conhecimento e cultura. </a:t>
            </a:r>
          </a:p>
          <a:p>
            <a:pPr marL="0" indent="0">
              <a:buNone/>
            </a:pPr>
            <a:endParaRPr lang="pt-BR" dirty="0"/>
          </a:p>
          <a:p>
            <a:pPr marL="0" indent="0">
              <a:buNone/>
            </a:pPr>
            <a:endParaRPr lang="pt-BR" dirty="0"/>
          </a:p>
        </p:txBody>
      </p:sp>
      <p:sp>
        <p:nvSpPr>
          <p:cNvPr id="5" name="CaixaDeTexto 4">
            <a:extLst>
              <a:ext uri="{FF2B5EF4-FFF2-40B4-BE49-F238E27FC236}">
                <a16:creationId xmlns:a16="http://schemas.microsoft.com/office/drawing/2014/main" id="{2ED6272D-7197-11BA-7CBB-48CA55A9A30F}"/>
              </a:ext>
            </a:extLst>
          </p:cNvPr>
          <p:cNvSpPr txBox="1"/>
          <p:nvPr/>
        </p:nvSpPr>
        <p:spPr>
          <a:xfrm>
            <a:off x="4085449" y="6650182"/>
            <a:ext cx="24633382" cy="1718997"/>
          </a:xfrm>
          <a:prstGeom prst="rect">
            <a:avLst/>
          </a:prstGeom>
          <a:noFill/>
        </p:spPr>
        <p:txBody>
          <a:bodyPr wrap="square" rtlCol="0">
            <a:spAutoFit/>
          </a:bodyPr>
          <a:lstStyle/>
          <a:p>
            <a:pPr algn="ctr">
              <a:lnSpc>
                <a:spcPct val="115000"/>
              </a:lnSpc>
            </a:pPr>
            <a:r>
              <a:rPr lang="pt-BR" sz="4800" b="1" dirty="0">
                <a:solidFill>
                  <a:srgbClr val="000000"/>
                </a:solidFill>
                <a:effectLst/>
                <a:latin typeface="Arial" panose="020B0604020202020204" pitchFamily="34" charset="0"/>
                <a:ea typeface="Aptos" panose="020B0004020202020204" pitchFamily="34" charset="0"/>
              </a:rPr>
              <a:t>PROJETO DE EXTENSÃO MUTPIO RONDON UNESC: MINICURSO DE PRIMEIROS SOCORROS PARA PROFISSIONAIS DE SAÚDE DOS POVOS ORIGINÁRIOS</a:t>
            </a:r>
            <a:endParaRPr lang="pt-BR" sz="4800" dirty="0">
              <a:solidFill>
                <a:srgbClr val="000000"/>
              </a:solidFill>
              <a:effectLst/>
              <a:latin typeface="Arial" panose="020B0604020202020204" pitchFamily="34" charset="0"/>
              <a:ea typeface="Aptos" panose="020B0004020202020204" pitchFamily="34" charset="0"/>
            </a:endParaRPr>
          </a:p>
        </p:txBody>
      </p:sp>
      <p:sp>
        <p:nvSpPr>
          <p:cNvPr id="7" name="CaixaDeTexto 6">
            <a:extLst>
              <a:ext uri="{FF2B5EF4-FFF2-40B4-BE49-F238E27FC236}">
                <a16:creationId xmlns:a16="http://schemas.microsoft.com/office/drawing/2014/main" id="{99ABB5CB-CB04-DDF9-472A-A0A702BF1D9C}"/>
              </a:ext>
            </a:extLst>
          </p:cNvPr>
          <p:cNvSpPr txBox="1"/>
          <p:nvPr/>
        </p:nvSpPr>
        <p:spPr>
          <a:xfrm>
            <a:off x="2227446" y="14139738"/>
            <a:ext cx="13769697" cy="923330"/>
          </a:xfrm>
          <a:prstGeom prst="rect">
            <a:avLst/>
          </a:prstGeom>
          <a:ln>
            <a:solidFill>
              <a:srgbClr val="E9EEF2"/>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pt-BR" sz="5400" b="1" dirty="0">
                <a:latin typeface="Arial" panose="020B0604020202020204" pitchFamily="34" charset="0"/>
                <a:cs typeface="Arial" panose="020B0604020202020204" pitchFamily="34" charset="0"/>
              </a:rPr>
              <a:t>INTRODUÇÃO</a:t>
            </a:r>
          </a:p>
        </p:txBody>
      </p:sp>
      <p:sp>
        <p:nvSpPr>
          <p:cNvPr id="9" name="CaixaDeTexto 8">
            <a:extLst>
              <a:ext uri="{FF2B5EF4-FFF2-40B4-BE49-F238E27FC236}">
                <a16:creationId xmlns:a16="http://schemas.microsoft.com/office/drawing/2014/main" id="{F59EE5B0-79A1-F50D-6A61-FC7C7F80DCC1}"/>
              </a:ext>
            </a:extLst>
          </p:cNvPr>
          <p:cNvSpPr txBox="1"/>
          <p:nvPr/>
        </p:nvSpPr>
        <p:spPr>
          <a:xfrm>
            <a:off x="2227446" y="21351998"/>
            <a:ext cx="13769697" cy="923330"/>
          </a:xfrm>
          <a:prstGeom prst="rect">
            <a:avLst/>
          </a:prstGeom>
          <a:ln>
            <a:solidFill>
              <a:srgbClr val="E9EEF2"/>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pt-BR" sz="5400" b="1" dirty="0">
                <a:latin typeface="Arial" panose="020B0604020202020204" pitchFamily="34" charset="0"/>
                <a:cs typeface="Arial" panose="020B0604020202020204" pitchFamily="34" charset="0"/>
              </a:rPr>
              <a:t>OBJETIVO</a:t>
            </a:r>
          </a:p>
        </p:txBody>
      </p:sp>
      <p:sp>
        <p:nvSpPr>
          <p:cNvPr id="10" name="CaixaDeTexto 9">
            <a:extLst>
              <a:ext uri="{FF2B5EF4-FFF2-40B4-BE49-F238E27FC236}">
                <a16:creationId xmlns:a16="http://schemas.microsoft.com/office/drawing/2014/main" id="{A6CC44B8-DE33-4BF7-975A-553614DE453D}"/>
              </a:ext>
            </a:extLst>
          </p:cNvPr>
          <p:cNvSpPr txBox="1"/>
          <p:nvPr/>
        </p:nvSpPr>
        <p:spPr>
          <a:xfrm>
            <a:off x="2227446" y="26198989"/>
            <a:ext cx="13769697" cy="923330"/>
          </a:xfrm>
          <a:prstGeom prst="rect">
            <a:avLst/>
          </a:prstGeom>
          <a:ln>
            <a:solidFill>
              <a:srgbClr val="E9EEF2"/>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pt-BR" sz="5400" b="1" dirty="0">
                <a:latin typeface="Arial" panose="020B0604020202020204" pitchFamily="34" charset="0"/>
                <a:cs typeface="Arial" panose="020B0604020202020204" pitchFamily="34" charset="0"/>
              </a:rPr>
              <a:t>DESENVOLVIMENTO</a:t>
            </a:r>
          </a:p>
        </p:txBody>
      </p:sp>
      <p:sp>
        <p:nvSpPr>
          <p:cNvPr id="11" name="CaixaDeTexto 10">
            <a:extLst>
              <a:ext uri="{FF2B5EF4-FFF2-40B4-BE49-F238E27FC236}">
                <a16:creationId xmlns:a16="http://schemas.microsoft.com/office/drawing/2014/main" id="{A6A03104-5018-25C7-0AB6-75C3C58D12FA}"/>
              </a:ext>
            </a:extLst>
          </p:cNvPr>
          <p:cNvSpPr txBox="1"/>
          <p:nvPr/>
        </p:nvSpPr>
        <p:spPr>
          <a:xfrm>
            <a:off x="16402138" y="14139738"/>
            <a:ext cx="13769697" cy="923330"/>
          </a:xfrm>
          <a:prstGeom prst="rect">
            <a:avLst/>
          </a:prstGeom>
          <a:ln>
            <a:solidFill>
              <a:srgbClr val="E9EEF2"/>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pt-BR" sz="5400" b="1" dirty="0">
                <a:latin typeface="Arial" panose="020B0604020202020204" pitchFamily="34" charset="0"/>
                <a:cs typeface="Arial" panose="020B0604020202020204" pitchFamily="34" charset="0"/>
              </a:rPr>
              <a:t>CONCLUSÃO</a:t>
            </a:r>
          </a:p>
        </p:txBody>
      </p:sp>
      <p:sp>
        <p:nvSpPr>
          <p:cNvPr id="14" name="CaixaDeTexto 13">
            <a:extLst>
              <a:ext uri="{FF2B5EF4-FFF2-40B4-BE49-F238E27FC236}">
                <a16:creationId xmlns:a16="http://schemas.microsoft.com/office/drawing/2014/main" id="{420F082D-733C-753F-FEF4-0EB9672F12CF}"/>
              </a:ext>
            </a:extLst>
          </p:cNvPr>
          <p:cNvSpPr txBox="1"/>
          <p:nvPr/>
        </p:nvSpPr>
        <p:spPr>
          <a:xfrm>
            <a:off x="16402137" y="21111761"/>
            <a:ext cx="13769697" cy="923330"/>
          </a:xfrm>
          <a:prstGeom prst="rect">
            <a:avLst/>
          </a:prstGeom>
          <a:solidFill>
            <a:schemeClr val="accent2"/>
          </a:solidFill>
          <a:ln>
            <a:solidFill>
              <a:srgbClr val="E9EEF2"/>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pt-BR" sz="5400" b="1" dirty="0">
                <a:latin typeface="Arial" panose="020B0604020202020204" pitchFamily="34" charset="0"/>
                <a:cs typeface="Arial" panose="020B0604020202020204" pitchFamily="34" charset="0"/>
              </a:rPr>
              <a:t>FOTOS DE MOMENTOS DO MINICURSO</a:t>
            </a:r>
          </a:p>
        </p:txBody>
      </p:sp>
      <p:pic>
        <p:nvPicPr>
          <p:cNvPr id="16" name="Imagem 15" descr="Pessoas sentadas ao redor de uma mesa&#10;&#10;Descrição gerada automaticamente com confiança média">
            <a:extLst>
              <a:ext uri="{FF2B5EF4-FFF2-40B4-BE49-F238E27FC236}">
                <a16:creationId xmlns:a16="http://schemas.microsoft.com/office/drawing/2014/main" id="{3EF00F3A-DDF4-54B1-9450-963AC828B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2137" y="27265008"/>
            <a:ext cx="6558790" cy="6276394"/>
          </a:xfrm>
          <a:prstGeom prst="rect">
            <a:avLst/>
          </a:prstGeom>
          <a:ln w="57150">
            <a:solidFill>
              <a:srgbClr val="FFC000"/>
            </a:solidFill>
          </a:ln>
        </p:spPr>
      </p:pic>
      <p:pic>
        <p:nvPicPr>
          <p:cNvPr id="18" name="Imagem 17" descr="Grupo de pessoas sentadas ao redor de uma mesa&#10;&#10;Descrição gerada automaticamente">
            <a:extLst>
              <a:ext uri="{FF2B5EF4-FFF2-40B4-BE49-F238E27FC236}">
                <a16:creationId xmlns:a16="http://schemas.microsoft.com/office/drawing/2014/main" id="{51A09965-1439-8E17-4431-492D649BB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6984" y="22130062"/>
            <a:ext cx="6884849" cy="4869981"/>
          </a:xfrm>
          <a:prstGeom prst="rect">
            <a:avLst/>
          </a:prstGeom>
          <a:ln w="57150">
            <a:solidFill>
              <a:srgbClr val="FFC000"/>
            </a:solidFill>
          </a:ln>
        </p:spPr>
      </p:pic>
      <p:pic>
        <p:nvPicPr>
          <p:cNvPr id="22" name="Imagem 21" descr="Grupo de pessoas em um salão&#10;&#10;Descrição gerada automaticamente">
            <a:extLst>
              <a:ext uri="{FF2B5EF4-FFF2-40B4-BE49-F238E27FC236}">
                <a16:creationId xmlns:a16="http://schemas.microsoft.com/office/drawing/2014/main" id="{3E83418B-2F64-B6C6-EA03-BADCD72BE587}"/>
              </a:ext>
            </a:extLst>
          </p:cNvPr>
          <p:cNvPicPr>
            <a:picLocks noChangeAspect="1"/>
          </p:cNvPicPr>
          <p:nvPr/>
        </p:nvPicPr>
        <p:blipFill rotWithShape="1">
          <a:blip r:embed="rId4">
            <a:extLst>
              <a:ext uri="{28A0092B-C50C-407E-A947-70E740481C1C}">
                <a14:useLocalDpi xmlns:a14="http://schemas.microsoft.com/office/drawing/2010/main" val="0"/>
              </a:ext>
            </a:extLst>
          </a:blip>
          <a:srcRect l="11756" b="14565"/>
          <a:stretch/>
        </p:blipFill>
        <p:spPr>
          <a:xfrm>
            <a:off x="16402138" y="22130062"/>
            <a:ext cx="6558790" cy="4946822"/>
          </a:xfrm>
          <a:prstGeom prst="rect">
            <a:avLst/>
          </a:prstGeom>
          <a:ln w="57150">
            <a:solidFill>
              <a:srgbClr val="FFC000"/>
            </a:solidFill>
          </a:ln>
        </p:spPr>
      </p:pic>
      <p:sp>
        <p:nvSpPr>
          <p:cNvPr id="23" name="CaixaDeTexto 22">
            <a:extLst>
              <a:ext uri="{FF2B5EF4-FFF2-40B4-BE49-F238E27FC236}">
                <a16:creationId xmlns:a16="http://schemas.microsoft.com/office/drawing/2014/main" id="{C4993291-2A75-AD30-38A0-503CFE88C8B7}"/>
              </a:ext>
            </a:extLst>
          </p:cNvPr>
          <p:cNvSpPr txBox="1"/>
          <p:nvPr/>
        </p:nvSpPr>
        <p:spPr>
          <a:xfrm>
            <a:off x="20960597" y="22130062"/>
            <a:ext cx="2000330" cy="523220"/>
          </a:xfrm>
          <a:prstGeom prst="rect">
            <a:avLst/>
          </a:prstGeom>
          <a:ln>
            <a:solidFill>
              <a:schemeClr val="accent2"/>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pt-BR" sz="2800" dirty="0">
                <a:latin typeface="Arial" panose="020B0604020202020204" pitchFamily="34" charset="0"/>
                <a:cs typeface="Arial" panose="020B0604020202020204" pitchFamily="34" charset="0"/>
              </a:rPr>
              <a:t>FOTO 1</a:t>
            </a:r>
          </a:p>
        </p:txBody>
      </p:sp>
      <p:sp>
        <p:nvSpPr>
          <p:cNvPr id="24" name="CaixaDeTexto 23">
            <a:extLst>
              <a:ext uri="{FF2B5EF4-FFF2-40B4-BE49-F238E27FC236}">
                <a16:creationId xmlns:a16="http://schemas.microsoft.com/office/drawing/2014/main" id="{CA15776C-FC25-2EA1-74F9-D6C7F6176F0F}"/>
              </a:ext>
            </a:extLst>
          </p:cNvPr>
          <p:cNvSpPr txBox="1"/>
          <p:nvPr/>
        </p:nvSpPr>
        <p:spPr>
          <a:xfrm>
            <a:off x="28171503" y="22109375"/>
            <a:ext cx="2000330" cy="523220"/>
          </a:xfrm>
          <a:prstGeom prst="rect">
            <a:avLst/>
          </a:prstGeom>
          <a:ln>
            <a:solidFill>
              <a:schemeClr val="accent2"/>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pt-BR" sz="2800" dirty="0">
                <a:latin typeface="Arial" panose="020B0604020202020204" pitchFamily="34" charset="0"/>
                <a:cs typeface="Arial" panose="020B0604020202020204" pitchFamily="34" charset="0"/>
              </a:rPr>
              <a:t>FOTO 2</a:t>
            </a:r>
          </a:p>
        </p:txBody>
      </p:sp>
      <p:sp>
        <p:nvSpPr>
          <p:cNvPr id="27" name="CaixaDeTexto 26">
            <a:extLst>
              <a:ext uri="{FF2B5EF4-FFF2-40B4-BE49-F238E27FC236}">
                <a16:creationId xmlns:a16="http://schemas.microsoft.com/office/drawing/2014/main" id="{38E67917-51EC-BB35-DDF6-31CB55810FE1}"/>
              </a:ext>
            </a:extLst>
          </p:cNvPr>
          <p:cNvSpPr txBox="1"/>
          <p:nvPr/>
        </p:nvSpPr>
        <p:spPr>
          <a:xfrm>
            <a:off x="20960597" y="27265008"/>
            <a:ext cx="2000330" cy="523220"/>
          </a:xfrm>
          <a:prstGeom prst="rect">
            <a:avLst/>
          </a:prstGeom>
          <a:ln>
            <a:solidFill>
              <a:schemeClr val="accent2"/>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pt-BR" sz="2800" dirty="0">
                <a:latin typeface="Arial" panose="020B0604020202020204" pitchFamily="34" charset="0"/>
                <a:cs typeface="Arial" panose="020B0604020202020204" pitchFamily="34" charset="0"/>
              </a:rPr>
              <a:t>FOTO 3</a:t>
            </a:r>
          </a:p>
        </p:txBody>
      </p:sp>
      <p:sp>
        <p:nvSpPr>
          <p:cNvPr id="28" name="CaixaDeTexto 27">
            <a:extLst>
              <a:ext uri="{FF2B5EF4-FFF2-40B4-BE49-F238E27FC236}">
                <a16:creationId xmlns:a16="http://schemas.microsoft.com/office/drawing/2014/main" id="{24C4B602-F24D-D843-075C-8BCED1ABC98D}"/>
              </a:ext>
            </a:extLst>
          </p:cNvPr>
          <p:cNvSpPr txBox="1"/>
          <p:nvPr/>
        </p:nvSpPr>
        <p:spPr>
          <a:xfrm>
            <a:off x="16402137" y="33616240"/>
            <a:ext cx="13769697" cy="369440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lnSpc>
                <a:spcPct val="150000"/>
              </a:lnSpc>
            </a:pPr>
            <a:r>
              <a:rPr lang="pt-BR" sz="3200" dirty="0">
                <a:latin typeface="Arial" panose="020B0604020202020204" pitchFamily="34" charset="0"/>
                <a:cs typeface="Arial" panose="020B0604020202020204" pitchFamily="34" charset="0"/>
              </a:rPr>
              <a:t>FOTO 1. Orientações a respeito de acidentes com animais peçonhentos;   FOTO 2.  Demonstração teórico  prática de RCP; FOTO 3. Orientações sobre RCP em lactantes;  FOTO 4. prática realizada pelo profissional de saúde.</a:t>
            </a:r>
          </a:p>
          <a:p>
            <a:pPr algn="just">
              <a:lnSpc>
                <a:spcPct val="150000"/>
              </a:lnSpc>
            </a:pPr>
            <a:r>
              <a:rPr lang="pt-BR" sz="3200" dirty="0">
                <a:latin typeface="Arial" panose="020B0604020202020204" pitchFamily="34" charset="0"/>
                <a:cs typeface="Arial" panose="020B0604020202020204" pitchFamily="34" charset="0"/>
              </a:rPr>
              <a:t>Fonte: Imagens autorizadas e autoria própria.</a:t>
            </a:r>
          </a:p>
        </p:txBody>
      </p:sp>
      <p:sp>
        <p:nvSpPr>
          <p:cNvPr id="29" name="CaixaDeTexto 28">
            <a:extLst>
              <a:ext uri="{FF2B5EF4-FFF2-40B4-BE49-F238E27FC236}">
                <a16:creationId xmlns:a16="http://schemas.microsoft.com/office/drawing/2014/main" id="{6706EB1C-6964-999C-BDE7-5F7208EE9689}"/>
              </a:ext>
            </a:extLst>
          </p:cNvPr>
          <p:cNvSpPr txBox="1"/>
          <p:nvPr/>
        </p:nvSpPr>
        <p:spPr>
          <a:xfrm>
            <a:off x="2227450" y="37351057"/>
            <a:ext cx="27944387"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pt-BR" sz="5400" dirty="0">
                <a:latin typeface="Arial" panose="020B0604020202020204" pitchFamily="34" charset="0"/>
                <a:cs typeface="Arial" panose="020B0604020202020204" pitchFamily="34" charset="0"/>
              </a:rPr>
              <a:t>REFERÊNCIAS</a:t>
            </a:r>
          </a:p>
        </p:txBody>
      </p:sp>
      <p:sp>
        <p:nvSpPr>
          <p:cNvPr id="30" name="CaixaDeTexto 29">
            <a:extLst>
              <a:ext uri="{FF2B5EF4-FFF2-40B4-BE49-F238E27FC236}">
                <a16:creationId xmlns:a16="http://schemas.microsoft.com/office/drawing/2014/main" id="{43DB10BE-6617-1543-0976-D1FF6E3F6D60}"/>
              </a:ext>
            </a:extLst>
          </p:cNvPr>
          <p:cNvSpPr txBox="1"/>
          <p:nvPr/>
        </p:nvSpPr>
        <p:spPr>
          <a:xfrm>
            <a:off x="2227446" y="38372303"/>
            <a:ext cx="27944387" cy="3185487"/>
          </a:xfrm>
          <a:prstGeom prst="rect">
            <a:avLst/>
          </a:prstGeom>
          <a:noFill/>
        </p:spPr>
        <p:txBody>
          <a:bodyPr wrap="square" rtlCol="0">
            <a:spAutoFit/>
          </a:bodyPr>
          <a:lstStyle/>
          <a:p>
            <a:r>
              <a:rPr lang="pt-BR" sz="3350" b="0" i="0" dirty="0">
                <a:solidFill>
                  <a:srgbClr val="212529"/>
                </a:solidFill>
                <a:effectLst/>
                <a:highlight>
                  <a:srgbClr val="F7F7F7"/>
                </a:highlight>
                <a:latin typeface="Arial" panose="020B0604020202020204" pitchFamily="34" charset="0"/>
                <a:cs typeface="Arial" panose="020B0604020202020204" pitchFamily="34" charset="0"/>
              </a:rPr>
              <a:t>SANTOS, Vanessa Sardinha dos. Primeiros socorros; </a:t>
            </a:r>
            <a:r>
              <a:rPr lang="pt-BR" sz="3350" b="0" i="1" dirty="0">
                <a:solidFill>
                  <a:srgbClr val="212529"/>
                </a:solidFill>
                <a:effectLst/>
                <a:highlight>
                  <a:srgbClr val="F7F7F7"/>
                </a:highlight>
                <a:latin typeface="Arial" panose="020B0604020202020204" pitchFamily="34" charset="0"/>
                <a:cs typeface="Arial" panose="020B0604020202020204" pitchFamily="34" charset="0"/>
              </a:rPr>
              <a:t>Brasil Escola</a:t>
            </a:r>
            <a:r>
              <a:rPr lang="pt-BR" sz="3350" b="0" i="0" dirty="0">
                <a:solidFill>
                  <a:srgbClr val="212529"/>
                </a:solidFill>
                <a:effectLst/>
                <a:highlight>
                  <a:srgbClr val="F7F7F7"/>
                </a:highlight>
                <a:latin typeface="Arial" panose="020B0604020202020204" pitchFamily="34" charset="0"/>
                <a:cs typeface="Arial" panose="020B0604020202020204" pitchFamily="34" charset="0"/>
              </a:rPr>
              <a:t>. Disponível em: </a:t>
            </a:r>
            <a:r>
              <a:rPr lang="pt-BR" sz="3350" dirty="0">
                <a:solidFill>
                  <a:srgbClr val="212529"/>
                </a:solidFill>
                <a:highlight>
                  <a:srgbClr val="F7F7F7"/>
                </a:highlight>
                <a:latin typeface="Arial" panose="020B0604020202020204" pitchFamily="34" charset="0"/>
                <a:cs typeface="Arial" panose="020B0604020202020204" pitchFamily="34" charset="0"/>
              </a:rPr>
              <a:t>https://brasilescola.uol.com.br/</a:t>
            </a:r>
            <a:r>
              <a:rPr lang="pt-BR" sz="3350" dirty="0" err="1">
                <a:solidFill>
                  <a:srgbClr val="212529"/>
                </a:solidFill>
                <a:highlight>
                  <a:srgbClr val="F7F7F7"/>
                </a:highlight>
                <a:latin typeface="Arial" panose="020B0604020202020204" pitchFamily="34" charset="0"/>
                <a:cs typeface="Arial" panose="020B0604020202020204" pitchFamily="34" charset="0"/>
              </a:rPr>
              <a:t>saude</a:t>
            </a:r>
            <a:r>
              <a:rPr lang="pt-BR" sz="3350" dirty="0">
                <a:solidFill>
                  <a:srgbClr val="212529"/>
                </a:solidFill>
                <a:highlight>
                  <a:srgbClr val="F7F7F7"/>
                </a:highlight>
                <a:latin typeface="Arial" panose="020B0604020202020204" pitchFamily="34" charset="0"/>
                <a:cs typeface="Arial" panose="020B0604020202020204" pitchFamily="34" charset="0"/>
              </a:rPr>
              <a:t>/primeiros-socorros.htm.</a:t>
            </a:r>
            <a:endParaRPr lang="pt-BR" sz="3350" b="0" i="0" dirty="0">
              <a:solidFill>
                <a:srgbClr val="212529"/>
              </a:solidFill>
              <a:effectLst/>
              <a:highlight>
                <a:srgbClr val="F7F7F7"/>
              </a:highlight>
              <a:latin typeface="Arial" panose="020B0604020202020204" pitchFamily="34" charset="0"/>
              <a:cs typeface="Arial" panose="020B0604020202020204" pitchFamily="34" charset="0"/>
            </a:endParaRPr>
          </a:p>
          <a:p>
            <a:r>
              <a:rPr lang="pt-BR" sz="3350" dirty="0">
                <a:solidFill>
                  <a:srgbClr val="212529"/>
                </a:solidFill>
                <a:highlight>
                  <a:srgbClr val="F7F7F7"/>
                </a:highlight>
                <a:latin typeface="Arial" panose="020B0604020202020204" pitchFamily="34" charset="0"/>
                <a:cs typeface="Arial" panose="020B0604020202020204" pitchFamily="34" charset="0"/>
              </a:rPr>
              <a:t>INSTITUTO BUTANTAN. Portal do Butantan. Primeiros Socorros. Disponível em: https://butantan.gov.br/atendimento-medico/primeiro-socorros. </a:t>
            </a:r>
          </a:p>
          <a:p>
            <a:r>
              <a:rPr lang="en-US" sz="3350" dirty="0">
                <a:latin typeface="Arial" panose="020B0604020202020204" pitchFamily="34" charset="0"/>
                <a:cs typeface="Arial" panose="020B0604020202020204" pitchFamily="34" charset="0"/>
              </a:rPr>
              <a:t>CANADIAN RED CROSS. </a:t>
            </a:r>
            <a:r>
              <a:rPr lang="en-US" sz="3350" b="1" dirty="0">
                <a:latin typeface="Arial" panose="020B0604020202020204" pitchFamily="34" charset="0"/>
                <a:cs typeface="Arial" panose="020B0604020202020204" pitchFamily="34" charset="0"/>
              </a:rPr>
              <a:t>Comprehensive Guide for First Aid &amp; CPR</a:t>
            </a:r>
            <a:r>
              <a:rPr lang="en-US" sz="3350" dirty="0">
                <a:latin typeface="Arial" panose="020B0604020202020204" pitchFamily="34" charset="0"/>
                <a:cs typeface="Arial" panose="020B0604020202020204" pitchFamily="34" charset="0"/>
              </a:rPr>
              <a:t>. p 41 – 48, 2017.Disponível em: https://www.redcross.ca/crc/documents/Comprehensive_Guide_for_FirstAidCPR_en.pdf.</a:t>
            </a:r>
          </a:p>
          <a:p>
            <a:r>
              <a:rPr lang="pt-BR" sz="3350" dirty="0">
                <a:latin typeface="Arial" panose="020B0604020202020204" pitchFamily="34" charset="0"/>
                <a:cs typeface="Arial" panose="020B0604020202020204" pitchFamily="34" charset="0"/>
              </a:rPr>
              <a:t>AMARICAN HEART ASSOCIATION. </a:t>
            </a:r>
            <a:r>
              <a:rPr lang="pt-BR" sz="3350" b="1" dirty="0">
                <a:latin typeface="Arial" panose="020B0604020202020204" pitchFamily="34" charset="0"/>
                <a:cs typeface="Arial" panose="020B0604020202020204" pitchFamily="34" charset="0"/>
              </a:rPr>
              <a:t>Destaques das diretrizes de RCP e ACE de 2020 da American Heart </a:t>
            </a:r>
            <a:r>
              <a:rPr lang="pt-BR" sz="3350" b="1" dirty="0" err="1">
                <a:latin typeface="Arial" panose="020B0604020202020204" pitchFamily="34" charset="0"/>
                <a:cs typeface="Arial" panose="020B0604020202020204" pitchFamily="34" charset="0"/>
              </a:rPr>
              <a:t>Association</a:t>
            </a:r>
            <a:r>
              <a:rPr lang="pt-BR" sz="3350" b="1" dirty="0">
                <a:latin typeface="Arial" panose="020B0604020202020204" pitchFamily="34" charset="0"/>
                <a:cs typeface="Arial" panose="020B0604020202020204" pitchFamily="34" charset="0"/>
              </a:rPr>
              <a:t> 2020</a:t>
            </a:r>
            <a:r>
              <a:rPr lang="pt-BR" sz="3350" dirty="0">
                <a:latin typeface="Arial" panose="020B0604020202020204" pitchFamily="34" charset="0"/>
                <a:cs typeface="Arial" panose="020B0604020202020204" pitchFamily="34" charset="0"/>
              </a:rPr>
              <a:t>. Disponível em: https://cpr.heart.org/-/media/cpr-files/cpr-guidelines-files/highlights/hghlghts_2020eccguidelines_portuguese.pdf</a:t>
            </a:r>
          </a:p>
        </p:txBody>
      </p:sp>
      <p:pic>
        <p:nvPicPr>
          <p:cNvPr id="8" name="Imagem 7" descr="Pessoa de casaco azul&#10;&#10;Descrição gerada automaticamente com confiança baixa">
            <a:extLst>
              <a:ext uri="{FF2B5EF4-FFF2-40B4-BE49-F238E27FC236}">
                <a16:creationId xmlns:a16="http://schemas.microsoft.com/office/drawing/2014/main" id="{6894909C-71B2-9104-A3D3-A3E480EDC6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86985" y="27175079"/>
            <a:ext cx="6884848" cy="6366323"/>
          </a:xfrm>
          <a:prstGeom prst="rect">
            <a:avLst/>
          </a:prstGeom>
          <a:ln w="57150">
            <a:solidFill>
              <a:srgbClr val="FFC000"/>
            </a:solidFill>
          </a:ln>
        </p:spPr>
      </p:pic>
      <p:sp>
        <p:nvSpPr>
          <p:cNvPr id="26" name="CaixaDeTexto 25">
            <a:extLst>
              <a:ext uri="{FF2B5EF4-FFF2-40B4-BE49-F238E27FC236}">
                <a16:creationId xmlns:a16="http://schemas.microsoft.com/office/drawing/2014/main" id="{1612B3FC-2EA9-8185-4808-F11038264437}"/>
              </a:ext>
            </a:extLst>
          </p:cNvPr>
          <p:cNvSpPr txBox="1"/>
          <p:nvPr/>
        </p:nvSpPr>
        <p:spPr>
          <a:xfrm>
            <a:off x="28171503" y="27175079"/>
            <a:ext cx="2000330" cy="523220"/>
          </a:xfrm>
          <a:prstGeom prst="rect">
            <a:avLst/>
          </a:prstGeom>
          <a:ln>
            <a:solidFill>
              <a:schemeClr val="accent2"/>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pt-BR" sz="2800" dirty="0">
                <a:latin typeface="Arial" panose="020B0604020202020204" pitchFamily="34" charset="0"/>
                <a:cs typeface="Arial" panose="020B0604020202020204" pitchFamily="34" charset="0"/>
              </a:rPr>
              <a:t>FOTO 4</a:t>
            </a:r>
          </a:p>
        </p:txBody>
      </p:sp>
    </p:spTree>
    <p:extLst>
      <p:ext uri="{BB962C8B-B14F-4D97-AF65-F5344CB8AC3E}">
        <p14:creationId xmlns:p14="http://schemas.microsoft.com/office/powerpoint/2010/main" val="282724606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341</TotalTime>
  <Words>632</Words>
  <Application>Microsoft Office PowerPoint</Application>
  <PresentationFormat>Personalizar</PresentationFormat>
  <Paragraphs>26</Paragraphs>
  <Slides>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Aptos</vt:lpstr>
      <vt:lpstr>Arial</vt:lpstr>
      <vt:lpstr>Calibri</vt:lpstr>
      <vt:lpstr>Calibri Light</vt:lpstr>
      <vt:lpstr>Tema do Office</vt:lpstr>
      <vt:lpstr> Milena Barbosa Rodrigues1; Adriene Moreno Rodrigues²; Luciano Antonio Rodrigues3  1Graduanda em Enfermagem – UNESC; 2Enfermeira, Mestra em Gestão Integrada do Território (UNIVALE), Professora do curso de Enfermagem e Medicina – UNESC; 3Enfermeiro, Doutor em Ciências da Saúde (UNESC), Professor do curso de Enfermagem e Medicina – UNESC/ milena2016rodrigues@outlook.com, adrienefmr@gmail.com, proflucianorodrigues@gmail.com.  Palavras-chave: Educação em saúde, primeiros socorros, saúde de populações indígenas.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Valmir Pereira da Silva</dc:creator>
  <cp:lastModifiedBy>Milena Barbosa Rodrigues</cp:lastModifiedBy>
  <cp:revision>4</cp:revision>
  <dcterms:created xsi:type="dcterms:W3CDTF">2022-08-16T13:13:11Z</dcterms:created>
  <dcterms:modified xsi:type="dcterms:W3CDTF">2024-08-17T14:00:39Z</dcterms:modified>
</cp:coreProperties>
</file>