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354FD8BE-DCFE-41B0-9997-EDE1F255267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C4877-355A-4E63-9575-EEF8B4F8FFC3}" v="4" dt="2024-08-22T16:29:22.272"/>
    <p1510:client id="{2FD9C402-96E6-42A2-99C0-6717B561C3CF}" v="6" dt="2024-08-22T15:59:19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88459F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88459F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>
                <a:solidFill>
                  <a:schemeClr val="tx1"/>
                </a:solidFill>
              </a:rPr>
              <a:t>Comparação entre risco </a:t>
            </a:r>
            <a:r>
              <a:rPr lang="pt-BR" sz="3200" baseline="0">
                <a:solidFill>
                  <a:schemeClr val="tx1"/>
                </a:solidFill>
              </a:rPr>
              <a:t>nutricional em diferentes grupos de tumores segundo a </a:t>
            </a:r>
            <a:r>
              <a:rPr lang="pt-BR" sz="3200" b="0" i="0" u="none" strike="noStrike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NRS 2002</a:t>
            </a:r>
            <a:r>
              <a:rPr lang="pt-BR" sz="3200" baseline="0">
                <a:solidFill>
                  <a:schemeClr val="tx1"/>
                </a:solidFill>
              </a:rPr>
              <a:t>.</a:t>
            </a:r>
            <a:endParaRPr lang="pt-BR" sz="32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5889721830325688"/>
          <c:y val="8.6827693108474976E-2"/>
          <c:w val="0.61303589817131032"/>
          <c:h val="0.810170296316200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Sem Risco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Tumores de mama</c:v>
                </c:pt>
                <c:pt idx="1">
                  <c:v>Tumores de cabeça e pescoço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7.39</c:v>
                </c:pt>
                <c:pt idx="1">
                  <c:v>5.62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6-49AA-AD2B-4048FDA7C67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Com Risco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Tumores de mama</c:v>
                </c:pt>
                <c:pt idx="1">
                  <c:v>Tumores de cabeça e pescoço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2.5099999999999998</c:v>
                </c:pt>
                <c:pt idx="1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6-49AA-AD2B-4048FDA7C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3674287"/>
        <c:axId val="973672847"/>
      </c:barChart>
      <c:catAx>
        <c:axId val="97367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3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3672847"/>
        <c:crosses val="autoZero"/>
        <c:auto val="1"/>
        <c:lblAlgn val="ctr"/>
        <c:lblOffset val="100"/>
        <c:noMultiLvlLbl val="0"/>
      </c:catAx>
      <c:valAx>
        <c:axId val="97367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367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628240047370946E-2"/>
          <c:y val="0.81689405721101016"/>
          <c:w val="0.28441602815864958"/>
          <c:h val="0.14576973532903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200">
                <a:solidFill>
                  <a:schemeClr val="tx1"/>
                </a:solidFill>
              </a:rPr>
              <a:t>Prevalência de risco nutricional em paciente oncológicos segundo a </a:t>
            </a:r>
            <a:r>
              <a:rPr lang="pt-BR" sz="3200" b="0" i="0" u="none" strike="noStrike" kern="1200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NRS 2002</a:t>
            </a:r>
            <a:endParaRPr lang="pt-BR" sz="32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337424724388862"/>
          <c:y val="3.08476338331701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955346917183989"/>
          <c:y val="7.038431377949661E-2"/>
          <c:w val="0.58086212879301558"/>
          <c:h val="0.89686834961492068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Prevalencia de risco nutricional em paciente oncológicos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A-482E-983C-9CD208A4DA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A-482E-983C-9CD208A4DAB8}"/>
              </c:ext>
            </c:extLst>
          </c:dPt>
          <c:cat>
            <c:strRef>
              <c:f>Planilha1!$A$2:$A$3</c:f>
              <c:strCache>
                <c:ptCount val="2"/>
                <c:pt idx="0">
                  <c:v>Com Risco</c:v>
                </c:pt>
                <c:pt idx="1">
                  <c:v>Sem risco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D-42DD-99CA-D7AAF07BC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86833413220622E-2"/>
          <c:y val="0.70289015148792211"/>
          <c:w val="0.19695059479715893"/>
          <c:h val="0.24201814840824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antonioramalhoo@hotmail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1BBA333-066B-EB64-820B-1FDAA0320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9486491"/>
            <a:ext cx="30812874" cy="32734387"/>
          </a:xfrm>
        </p:spPr>
        <p:txBody>
          <a:bodyPr numCol="2" spcCol="720000">
            <a:normAutofit/>
          </a:bodyPr>
          <a:lstStyle/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pt-BR" sz="520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Nutritional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Risk </a:t>
            </a:r>
            <a:r>
              <a:rPr lang="pt-BR" sz="520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Screening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(NRS 2002) é uma ferramenta de triagem aplicada nas primeiras 24 a 48h após a admissão hospitalar, que permite identificar pacientes com risco nutricional. A desnutrição em pacientes com câncer é associada a um pior prognóstico e deve ser detectada precocemente para atenuar os riscos de complicações clínicas, aumento de morbidade e mortalidade.</a:t>
            </a:r>
          </a:p>
          <a:p>
            <a:pPr marL="0" indent="0" algn="just">
              <a:buNone/>
            </a:pPr>
            <a:endParaRPr lang="pt-BR" sz="5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20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dentificar o risco nutricional em pacientes com câncer, para a adoção de condutas nutricionais eficientes </a:t>
            </a:r>
            <a:r>
              <a:rPr lang="pt-BR" sz="5200" kern="100">
                <a:latin typeface="Arial" panose="020B0604020202020204" pitchFamily="34" charset="0"/>
                <a:ea typeface="Cambria" panose="02040503050406030204" pitchFamily="18" charset="0"/>
              </a:rPr>
              <a:t>visando</a:t>
            </a:r>
            <a:r>
              <a:rPr lang="pt-BR" sz="5200" kern="10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prevenir ou tratar a desnutrição em busca da melhora de sintomas de do desfecho no enfrentamento da doença.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pt-BR" sz="5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Trata-se de um estudo transversal, descritivo, observacional, realizado </a:t>
            </a:r>
            <a:r>
              <a:rPr lang="pt-BR" sz="5200" kern="10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através de análise de planilhas de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dados de pacientes </a:t>
            </a:r>
            <a:r>
              <a:rPr lang="pt-BR" sz="5200" kern="10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com diagnóstico oncológico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assistidos em um Hospital Filantrópico, </a:t>
            </a:r>
            <a:r>
              <a:rPr lang="pt-BR" sz="5200" kern="100"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localizado em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Colatina – ES, no período de setembro de 2023 a julho de 2024. O teste X2 foi utilizado para teste de hipóteses. O estudo foi aprovado pelo Comitê de Ética local (CAAE: 81387124.0.0000.5062).</a:t>
            </a:r>
            <a:r>
              <a:rPr lang="pt-BR" sz="52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Foram incluídos 813 pacientes oncológicos que possuíam os dados de classificação pela NRS-2002, dos quais 59,7% (n=485) não apresentavam risco nutricional (pontuação &lt; 3) e 40,3% (n=328) foram classificados com risco nutricional (pontuação &gt; ou = 3). </a:t>
            </a:r>
          </a:p>
          <a:p>
            <a:pPr marL="0" indent="0" algn="just">
              <a:buNone/>
            </a:pPr>
            <a:endParaRPr lang="pt-BR" sz="52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52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teste X² evidenciou que os tumores de mama estão associados a menor prevalência de risco nutricional (p&lt;0,001), sendo 73,9% dos portadores classificados como sem risco de desnutrição pela NRS-2002. Em contrapartida, tumores de cabeça e pescoço foram associados a maior prevalência de risco nutricional, uma vez que 43,8% (n=134) desse público obteve pontuação maior ou igual a 3 pela NRS-2002 (p&lt;0,001). Desse modo, conclui-se que, nesse estudo, o risco nutricional foi mais frequentemente observado em pacientes com câncer de cabeça e pescoço. Ademais, considerando a alta prevalência de risco de desnutrição nesse público, sugere-se acompanhamento multidisciplinar e precoce a fim de mitigar desfechos nutricionais negativos que causem danos ao paciente.</a:t>
            </a: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540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300"/>
          </a:p>
          <a:p>
            <a:pPr marL="0" indent="0" algn="just">
              <a:buNone/>
            </a:pPr>
            <a:r>
              <a:rPr lang="pt-BR" sz="3300"/>
              <a:t>KONDRUP, J.; RASMUSSEN, H. H.; HAMBERG, O.; STANGA, Z.; ESPEN AD HOC WORKING GROUP. Triagem de risco nutricional (NRS 2002): um novo método baseado em uma análise de ensaios clínicos controlados. </a:t>
            </a:r>
            <a:r>
              <a:rPr lang="pt-BR" sz="3300" i="1"/>
              <a:t>Clinical </a:t>
            </a:r>
            <a:r>
              <a:rPr lang="pt-BR" sz="3300" i="1" err="1"/>
              <a:t>Nutrition</a:t>
            </a:r>
            <a:r>
              <a:rPr lang="pt-BR" sz="3300"/>
              <a:t>, v. 22, n. 3, p. 321-336, jun. 2003. DOI: 10.1016/S0261-5614(02)00214-5. PMID: 12765673.</a:t>
            </a:r>
          </a:p>
          <a:p>
            <a:pPr marL="0" indent="0" algn="just">
              <a:buNone/>
            </a:pPr>
            <a:r>
              <a:rPr lang="pt-BR" sz="3300"/>
              <a:t>KEFELI, A. U.; SEYYAR, M.; SAHIN, E.; SARPER, E. B.; KEFELI, U. NUTRISCORE em comparação com NRS-2002 para detecção de desnutrição em pacientes hospitalizados com câncer: Um estudo transversal. </a:t>
            </a:r>
            <a:r>
              <a:rPr lang="pt-BR" sz="3300" i="1" err="1"/>
              <a:t>Nutrition</a:t>
            </a:r>
            <a:r>
              <a:rPr lang="pt-BR" sz="3300" i="1"/>
              <a:t> </a:t>
            </a:r>
            <a:r>
              <a:rPr lang="pt-BR" sz="3300" i="1" err="1"/>
              <a:t>and</a:t>
            </a:r>
            <a:r>
              <a:rPr lang="pt-BR" sz="3300" i="1"/>
              <a:t> </a:t>
            </a:r>
            <a:r>
              <a:rPr lang="pt-BR" sz="3300" i="1" err="1"/>
              <a:t>Cancer</a:t>
            </a:r>
            <a:r>
              <a:rPr lang="pt-BR" sz="3300"/>
              <a:t>, v. 75, n. 8, p. 1619-1624, 2023. DOI: 10.1080/01635581.2023.2222924. </a:t>
            </a:r>
            <a:r>
              <a:rPr lang="pt-BR" sz="3300" err="1"/>
              <a:t>Epub</a:t>
            </a:r>
            <a:r>
              <a:rPr lang="pt-BR" sz="3300"/>
              <a:t> em: 15 jun. 2023. PMID: 37317957.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496E14F-E57E-47D9-D98E-2342FA1D6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5946464"/>
            <a:ext cx="3239928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/>
              <a:t>IDENTIFICAÇÃO DO RISCO NUTRICIONAL PELA NRS-2002 EM PACIENTES COM CÂNCER ASSISTIDOS EM UM HOSPITAL FILANTRÓPICO EM COLATINA-ES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A85ADD5-C49C-9347-E5C5-7230A897022C}"/>
              </a:ext>
            </a:extLst>
          </p:cNvPr>
          <p:cNvSpPr/>
          <p:nvPr/>
        </p:nvSpPr>
        <p:spPr>
          <a:xfrm>
            <a:off x="3655557" y="10253188"/>
            <a:ext cx="9829800" cy="13483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bliqueBottomRight"/>
            <a:lightRig rig="threePt" dir="t"/>
          </a:scene3d>
          <a:sp3d z="1206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>
                <a:solidFill>
                  <a:schemeClr val="tx1"/>
                </a:solidFill>
              </a:rPr>
              <a:t>INTRODUÇÃO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375D20A-4A2F-5C51-D3E5-42E316E5D3BD}"/>
              </a:ext>
            </a:extLst>
          </p:cNvPr>
          <p:cNvSpPr/>
          <p:nvPr/>
        </p:nvSpPr>
        <p:spPr>
          <a:xfrm>
            <a:off x="3655557" y="18909171"/>
            <a:ext cx="9829800" cy="13483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bliqueBottomRight"/>
            <a:lightRig rig="threePt" dir="t"/>
          </a:scene3d>
          <a:sp3d z="1206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C11AA7-F633-6B59-DFF3-F04622CACD01}"/>
              </a:ext>
            </a:extLst>
          </p:cNvPr>
          <p:cNvSpPr/>
          <p:nvPr/>
        </p:nvSpPr>
        <p:spPr>
          <a:xfrm>
            <a:off x="3655557" y="25002635"/>
            <a:ext cx="9829800" cy="13483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bliqueBottomRight"/>
            <a:lightRig rig="threePt" dir="t"/>
          </a:scene3d>
          <a:sp3d z="1206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D039854-F014-0733-08C5-9F8BBBA83A8E}"/>
              </a:ext>
            </a:extLst>
          </p:cNvPr>
          <p:cNvSpPr/>
          <p:nvPr/>
        </p:nvSpPr>
        <p:spPr>
          <a:xfrm>
            <a:off x="3655557" y="38107565"/>
            <a:ext cx="9829800" cy="13483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bliqueBottomRight"/>
            <a:lightRig rig="threePt" dir="t"/>
          </a:scene3d>
          <a:sp3d z="1206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>
                <a:solidFill>
                  <a:schemeClr val="tx1"/>
                </a:solidFill>
              </a:rPr>
              <a:t>RESULTADOS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0939633-13AD-9650-1C92-28789E473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44058"/>
              </p:ext>
            </p:extLst>
          </p:nvPr>
        </p:nvGraphicFramePr>
        <p:xfrm>
          <a:off x="16583775" y="29308926"/>
          <a:ext cx="14852985" cy="554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57DA1DC-20CD-F17D-5756-80CA30656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392067"/>
              </p:ext>
            </p:extLst>
          </p:nvPr>
        </p:nvGraphicFramePr>
        <p:xfrm>
          <a:off x="18380254" y="20161078"/>
          <a:ext cx="11201400" cy="83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87A05AF3-8D77-D68C-C59C-2543DD55CCFB}"/>
              </a:ext>
            </a:extLst>
          </p:cNvPr>
          <p:cNvSpPr/>
          <p:nvPr/>
        </p:nvSpPr>
        <p:spPr>
          <a:xfrm>
            <a:off x="19781168" y="35473161"/>
            <a:ext cx="9829800" cy="134835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schemeClr val="tx1">
                <a:lumMod val="95000"/>
                <a:lumOff val="5000"/>
                <a:alpha val="40000"/>
              </a:schemeClr>
            </a:outerShdw>
          </a:effectLst>
          <a:scene3d>
            <a:camera prst="obliqueBottomRight"/>
            <a:lightRig rig="threePt" dir="t"/>
          </a:scene3d>
          <a:sp3d z="1206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>
                <a:solidFill>
                  <a:schemeClr val="tx1"/>
                </a:solidFill>
              </a:rPr>
              <a:t>REFERÊNCIAS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E6827B8-7440-C408-87DF-5EBFBC69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4901" y="41277414"/>
            <a:ext cx="4000500" cy="185509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7E2A65-BC7B-4230-0BEC-39275460BA79}"/>
              </a:ext>
            </a:extLst>
          </p:cNvPr>
          <p:cNvSpPr txBox="1"/>
          <p:nvPr/>
        </p:nvSpPr>
        <p:spPr>
          <a:xfrm>
            <a:off x="0" y="7849383"/>
            <a:ext cx="3239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/>
              <a:t> Antônio Olmo </a:t>
            </a:r>
            <a:r>
              <a:rPr lang="pt-BR" sz="3200" err="1"/>
              <a:t>Dardengo</a:t>
            </a:r>
            <a:r>
              <a:rPr lang="pt-BR" sz="3200"/>
              <a:t> Ramalho¹, Rebeca Furtado Papaléo², </a:t>
            </a:r>
            <a:r>
              <a:rPr lang="pt-BR" sz="3200" err="1"/>
              <a:t>Jackelyne</a:t>
            </a:r>
            <a:r>
              <a:rPr lang="pt-BR" sz="3200"/>
              <a:t> Lopes³, Daniela Dal-Bó</a:t>
            </a:r>
            <a:r>
              <a:rPr lang="pt-BR" sz="3200" baseline="30000"/>
              <a:t>4</a:t>
            </a:r>
            <a:r>
              <a:rPr lang="pt-BR" sz="3200"/>
              <a:t>; </a:t>
            </a:r>
            <a:r>
              <a:rPr lang="pt-BR" sz="3200" err="1"/>
              <a:t>Tatiani</a:t>
            </a:r>
            <a:r>
              <a:rPr lang="pt-BR" sz="3200"/>
              <a:t> Belletini-Santos</a:t>
            </a:r>
            <a:r>
              <a:rPr lang="pt-BR" sz="3200" baseline="30000"/>
              <a:t>5</a:t>
            </a:r>
          </a:p>
          <a:p>
            <a:pPr algn="just"/>
            <a:r>
              <a:rPr lang="pt-BR" sz="3200"/>
              <a:t>¹Graduando em Medicina –UNESC; ²Graduando  em Medicina; ³Graduada em Nutrição – UNESC; </a:t>
            </a:r>
            <a:r>
              <a:rPr lang="pt-BR" sz="3200" baseline="30000"/>
              <a:t>4</a:t>
            </a:r>
            <a:r>
              <a:rPr lang="pt-BR" sz="3200"/>
              <a:t>Graduada em Nutrição – UNESC; </a:t>
            </a:r>
            <a:r>
              <a:rPr lang="pt-BR" sz="3200" baseline="30000"/>
              <a:t>5</a:t>
            </a:r>
            <a:r>
              <a:rPr lang="pt-BR" sz="3200"/>
              <a:t>Doutora em Ciências da Saúde-UNESC/SC, Coordenadora de Pesquisa, Pós-Graduação e Extensão – UNESC/ES, Professora do Curso de Medicina e do Programa de Residência Multiprofissional Integrada em Atenção na Terapia Intensiva-UNESC/ES. </a:t>
            </a:r>
            <a:r>
              <a:rPr lang="pt-BR" sz="3200">
                <a:hlinkClick r:id="rId5"/>
              </a:rPr>
              <a:t>antonioramalhoo@hotmail.com</a:t>
            </a:r>
            <a:r>
              <a:rPr lang="pt-BR" sz="3200"/>
              <a:t> baguiarfonseca2010@hotmail.com</a:t>
            </a: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Personalizar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IDENTIFICAÇÃO DO RISCO NUTRICIONAL PELA NRS-2002 EM PACIENTES COM CÂNCER ASSISTIDOS EM UM HOSPITAL FILANTRÓPICO EM COLATINA-ES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revision>4</cp:revision>
  <dcterms:created xsi:type="dcterms:W3CDTF">2022-08-16T13:13:11Z</dcterms:created>
  <dcterms:modified xsi:type="dcterms:W3CDTF">2024-08-22T17:56:39Z</dcterms:modified>
</cp:coreProperties>
</file>