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AC6FA-2FB2-4DDC-9E62-0DA4DF7E29CE}" v="5205" dt="2024-08-20T01:57:47.086"/>
    <p1510:client id="{DF38ABB5-6B6F-43C9-8873-F389F9CF3E7C}" v="9" dt="2024-08-19T22:36:46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26" d="100"/>
          <a:sy n="26" d="100"/>
        </p:scale>
        <p:origin x="786" y="-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590/1413-81232017223.3313201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277904-9742-75C8-1BB8-195A15E46728}"/>
              </a:ext>
            </a:extLst>
          </p:cNvPr>
          <p:cNvSpPr txBox="1"/>
          <p:nvPr/>
        </p:nvSpPr>
        <p:spPr>
          <a:xfrm>
            <a:off x="925140" y="7038022"/>
            <a:ext cx="3054996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6600" b="1" dirty="0"/>
              <a:t>A QUALIDADE DA ATENÇÃO PRIMÁRIA À SAÚDE NO MUNICÍPIO DE COLATINA, NA PERSPECTIVA DOS USUÁRIOS ADULTOS</a:t>
            </a:r>
            <a:endParaRPr lang="pt-BR" sz="6600" dirty="0"/>
          </a:p>
          <a:p>
            <a:pPr algn="ctr"/>
            <a:endParaRPr lang="en-US" sz="6600" b="1" dirty="0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3E0825-EEE8-575D-A35E-F0ABCA937D6C}"/>
              </a:ext>
            </a:extLst>
          </p:cNvPr>
          <p:cNvSpPr txBox="1"/>
          <p:nvPr/>
        </p:nvSpPr>
        <p:spPr>
          <a:xfrm>
            <a:off x="2228646" y="9318414"/>
            <a:ext cx="2794295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/>
              <a:t>Barbara </a:t>
            </a:r>
            <a:r>
              <a:rPr lang="en-US" sz="4000" dirty="0" err="1" smtClean="0"/>
              <a:t>Dantas</a:t>
            </a:r>
            <a:r>
              <a:rPr lang="en-US" sz="4000" dirty="0" smtClean="0"/>
              <a:t> Marques Oliveira</a:t>
            </a:r>
            <a:r>
              <a:rPr lang="en-US" sz="4000" baseline="30000" dirty="0" smtClean="0"/>
              <a:t>1</a:t>
            </a:r>
            <a:r>
              <a:rPr lang="en-US" sz="4000" dirty="0"/>
              <a:t>, </a:t>
            </a:r>
            <a:r>
              <a:rPr lang="en-US" sz="4000" dirty="0" err="1" smtClean="0"/>
              <a:t>Danielly</a:t>
            </a:r>
            <a:r>
              <a:rPr lang="en-US" sz="4000" dirty="0" smtClean="0"/>
              <a:t> Caetano Meira</a:t>
            </a:r>
            <a:r>
              <a:rPr lang="en-US" sz="4000" baseline="30000" dirty="0" smtClean="0"/>
              <a:t>2</a:t>
            </a:r>
            <a:r>
              <a:rPr lang="en-US" sz="4000" dirty="0"/>
              <a:t>, </a:t>
            </a:r>
            <a:r>
              <a:rPr lang="en-US" sz="4000" dirty="0" err="1" smtClean="0"/>
              <a:t>Héder</a:t>
            </a:r>
            <a:r>
              <a:rPr lang="en-US" sz="4000" dirty="0" smtClean="0"/>
              <a:t> Chaves </a:t>
            </a:r>
            <a:r>
              <a:rPr lang="en-US" sz="4000" dirty="0" err="1" smtClean="0"/>
              <a:t>Araújo</a:t>
            </a:r>
            <a:r>
              <a:rPr lang="en-US" sz="4000" dirty="0" smtClean="0"/>
              <a:t> Quaresma</a:t>
            </a:r>
            <a:r>
              <a:rPr lang="en-US" sz="4000" baseline="30000" dirty="0" smtClean="0"/>
              <a:t>3</a:t>
            </a:r>
            <a:r>
              <a:rPr lang="en-US" sz="4000" dirty="0"/>
              <a:t>, </a:t>
            </a:r>
            <a:r>
              <a:rPr lang="en-US" sz="4000" dirty="0" smtClean="0"/>
              <a:t>Laura </a:t>
            </a:r>
            <a:r>
              <a:rPr lang="en-US" sz="4000" dirty="0" err="1" smtClean="0"/>
              <a:t>Altoé</a:t>
            </a:r>
            <a:r>
              <a:rPr lang="en-US" sz="4000" dirty="0" smtClean="0"/>
              <a:t> Padovan</a:t>
            </a:r>
            <a:r>
              <a:rPr lang="en-US" sz="4000" baseline="30000" dirty="0" smtClean="0"/>
              <a:t>4</a:t>
            </a:r>
            <a:r>
              <a:rPr lang="en-US" sz="4000" dirty="0"/>
              <a:t>, </a:t>
            </a:r>
            <a:r>
              <a:rPr lang="en-US" sz="4000" dirty="0" err="1" smtClean="0"/>
              <a:t>Rayane</a:t>
            </a:r>
            <a:r>
              <a:rPr lang="en-US" sz="4000" dirty="0" smtClean="0"/>
              <a:t> Correa Almeida</a:t>
            </a:r>
            <a:r>
              <a:rPr lang="en-US" sz="4000" baseline="30000" dirty="0" smtClean="0"/>
              <a:t>5</a:t>
            </a:r>
            <a:r>
              <a:rPr lang="en-US" sz="4000" dirty="0"/>
              <a:t>, </a:t>
            </a:r>
            <a:r>
              <a:rPr lang="en-US" sz="4000" dirty="0" smtClean="0"/>
              <a:t> </a:t>
            </a:r>
            <a:r>
              <a:rPr lang="en-US" sz="4000" dirty="0" err="1" smtClean="0"/>
              <a:t>João</a:t>
            </a:r>
            <a:r>
              <a:rPr lang="en-US" sz="4000" dirty="0" smtClean="0"/>
              <a:t> Marcos </a:t>
            </a:r>
            <a:r>
              <a:rPr lang="en-US" sz="4000" dirty="0" err="1" smtClean="0"/>
              <a:t>Fernandes</a:t>
            </a:r>
            <a:r>
              <a:rPr lang="en-US" sz="4000" dirty="0" smtClean="0"/>
              <a:t> Rocha</a:t>
            </a:r>
            <a:r>
              <a:rPr lang="en-US" sz="4000" baseline="30000" dirty="0" smtClean="0"/>
              <a:t>6</a:t>
            </a:r>
            <a:r>
              <a:rPr lang="en-US" sz="4000" dirty="0"/>
              <a:t>, Paulo Roberto </a:t>
            </a:r>
            <a:r>
              <a:rPr lang="en-US" sz="4000" dirty="0" err="1"/>
              <a:t>Bessigo</a:t>
            </a:r>
            <a:r>
              <a:rPr lang="en-US" sz="4000" dirty="0"/>
              <a:t> </a:t>
            </a:r>
            <a:r>
              <a:rPr lang="en-US" sz="4000" dirty="0" smtClean="0"/>
              <a:t>Felix</a:t>
            </a:r>
            <a:r>
              <a:rPr lang="en-US" sz="4000" baseline="30000" dirty="0" smtClean="0"/>
              <a:t>7</a:t>
            </a:r>
            <a:r>
              <a:rPr lang="en-US" sz="4000" dirty="0" smtClean="0"/>
              <a:t>, </a:t>
            </a:r>
            <a:r>
              <a:rPr lang="en-US" sz="4000" dirty="0" err="1" smtClean="0"/>
              <a:t>Adriene</a:t>
            </a:r>
            <a:r>
              <a:rPr lang="en-US" sz="4000" dirty="0" smtClean="0"/>
              <a:t> de Freitas Moreno Rodriguês</a:t>
            </a:r>
            <a:r>
              <a:rPr lang="en-US" sz="4000" baseline="30000" dirty="0" smtClean="0"/>
              <a:t>8</a:t>
            </a:r>
            <a:r>
              <a:rPr lang="en-US" sz="4000" dirty="0" smtClean="0"/>
              <a:t>.</a:t>
            </a:r>
            <a:endParaRPr lang="en-US" sz="4000" dirty="0"/>
          </a:p>
          <a:p>
            <a:pPr algn="ctr"/>
            <a:endParaRPr lang="en-US" sz="4000" dirty="0" smtClean="0">
              <a:ea typeface="+mn-lt"/>
              <a:cs typeface="+mn-lt"/>
            </a:endParaRPr>
          </a:p>
          <a:p>
            <a:pPr algn="ctr"/>
            <a:r>
              <a:rPr lang="pt-BR" sz="4000" baseline="30000" dirty="0"/>
              <a:t>1</a:t>
            </a:r>
            <a:r>
              <a:rPr lang="pt-BR" sz="4000" dirty="0"/>
              <a:t>Médica – Egressa UNESC; </a:t>
            </a:r>
            <a:r>
              <a:rPr lang="pt-BR" sz="4000" baseline="30000" dirty="0"/>
              <a:t>2</a:t>
            </a:r>
            <a:r>
              <a:rPr lang="pt-BR" sz="4000" dirty="0"/>
              <a:t> Médica – Egressa UNESC; </a:t>
            </a:r>
            <a:r>
              <a:rPr lang="pt-BR" sz="4000" baseline="30000" dirty="0"/>
              <a:t>3</a:t>
            </a:r>
            <a:r>
              <a:rPr lang="pt-BR" sz="4000" dirty="0"/>
              <a:t>Médico – Egresso UNESC; </a:t>
            </a:r>
            <a:r>
              <a:rPr lang="pt-BR" sz="4000" baseline="30000" dirty="0"/>
              <a:t>4 </a:t>
            </a:r>
            <a:r>
              <a:rPr lang="pt-BR" sz="4000" dirty="0"/>
              <a:t>Médica – Egressa UNESC, </a:t>
            </a:r>
            <a:r>
              <a:rPr lang="pt-BR" sz="4000" baseline="30000" dirty="0" smtClean="0"/>
              <a:t>5</a:t>
            </a:r>
            <a:r>
              <a:rPr lang="pt-BR" sz="4000" dirty="0" smtClean="0"/>
              <a:t>Médica – Egressa UNESC1, </a:t>
            </a:r>
            <a:r>
              <a:rPr lang="pt-BR" sz="4000" baseline="30000" dirty="0"/>
              <a:t>6</a:t>
            </a:r>
            <a:r>
              <a:rPr lang="pt-BR" sz="4000" dirty="0"/>
              <a:t>Enfermeiro – Egresso UNESC, </a:t>
            </a:r>
            <a:r>
              <a:rPr lang="pt-BR" sz="4000" baseline="30000" dirty="0"/>
              <a:t>7</a:t>
            </a:r>
            <a:r>
              <a:rPr lang="pt-BR" sz="4000" dirty="0"/>
              <a:t>Acadêmico de Enfermagem UNESC, </a:t>
            </a:r>
            <a:r>
              <a:rPr lang="pt-BR" sz="4000" baseline="30000" dirty="0"/>
              <a:t>8</a:t>
            </a:r>
            <a:r>
              <a:rPr lang="pt-BR" sz="4000" dirty="0"/>
              <a:t>Mestra, Enfermeira, Professora Universitária, Centro Universitário do Espírito Santo – </a:t>
            </a:r>
            <a:r>
              <a:rPr lang="pt-BR" sz="4000" dirty="0" smtClean="0"/>
              <a:t>UNESC</a:t>
            </a:r>
            <a:endParaRPr lang="en-US" sz="4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0F2AD4-F0D2-CE5A-B1E9-61E49534264D}"/>
              </a:ext>
            </a:extLst>
          </p:cNvPr>
          <p:cNvSpPr txBox="1"/>
          <p:nvPr/>
        </p:nvSpPr>
        <p:spPr>
          <a:xfrm>
            <a:off x="521401" y="15233982"/>
            <a:ext cx="14847605" cy="6863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400" dirty="0"/>
              <a:t>A Organização Pan Americana de Saúde (OPAS) junto à Organização Mundial de Saúde (OMS) refere-se à Atenção Primária como o primeiro nível de atenção e a principal porta de entrada no sistema de saúde. Para </a:t>
            </a:r>
            <a:r>
              <a:rPr lang="pt-BR" sz="4400" dirty="0" err="1"/>
              <a:t>Starfield</a:t>
            </a:r>
            <a:r>
              <a:rPr lang="pt-BR" sz="4400" dirty="0"/>
              <a:t>, existem quatro atributos essenciais para avaliação da APS, que são: acesso de primeiro contato do indivíduo com o sistema de saúde, </a:t>
            </a:r>
            <a:r>
              <a:rPr lang="pt-BR" sz="4400" dirty="0" err="1"/>
              <a:t>longitudinalidade</a:t>
            </a:r>
            <a:r>
              <a:rPr lang="pt-BR" sz="4400" dirty="0"/>
              <a:t>, integralidade e coordenação da atenção. Além desses, existem qualificadores, chamados de atributos derivados, que são: atenção à saúde centrada na família, orientação comunitária e competência cultural.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4D7DF34-C282-6AF9-ACE9-D54751A1E8BA}"/>
              </a:ext>
            </a:extLst>
          </p:cNvPr>
          <p:cNvSpPr txBox="1"/>
          <p:nvPr/>
        </p:nvSpPr>
        <p:spPr>
          <a:xfrm>
            <a:off x="360054" y="23655159"/>
            <a:ext cx="14973428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400" dirty="0"/>
              <a:t>O objetivo deste estudo foi avaliar o perfil dos usuários e a qualidade da Atenção Primária à Saúde na Unidade Básica de Saúde do bairro Columbia, Colatina - ES.</a:t>
            </a:r>
            <a:endParaRPr lang="pt-BR" sz="4400" dirty="0">
              <a:cs typeface="Calibri"/>
            </a:endParaRPr>
          </a:p>
        </p:txBody>
      </p:sp>
      <p:sp>
        <p:nvSpPr>
          <p:cNvPr id="15" name="Retângulo: Cantos Diagonais Recortados 14">
            <a:extLst>
              <a:ext uri="{FF2B5EF4-FFF2-40B4-BE49-F238E27FC236}">
                <a16:creationId xmlns:a16="http://schemas.microsoft.com/office/drawing/2014/main" id="{955B26D9-D39F-566D-3A42-CEE0C2EF02D9}"/>
              </a:ext>
            </a:extLst>
          </p:cNvPr>
          <p:cNvSpPr/>
          <p:nvPr/>
        </p:nvSpPr>
        <p:spPr>
          <a:xfrm>
            <a:off x="184678" y="13680285"/>
            <a:ext cx="15149659" cy="1259566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  <a:cs typeface="Calibri"/>
              </a:rPr>
              <a:t>INTRODUÇÃO</a:t>
            </a:r>
          </a:p>
        </p:txBody>
      </p:sp>
      <p:sp>
        <p:nvSpPr>
          <p:cNvPr id="17" name="Retângulo: Cantos Diagonais Recortados 16">
            <a:extLst>
              <a:ext uri="{FF2B5EF4-FFF2-40B4-BE49-F238E27FC236}">
                <a16:creationId xmlns:a16="http://schemas.microsoft.com/office/drawing/2014/main" id="{1BF2E72D-E038-BFAF-4AD2-8E516FD83C85}"/>
              </a:ext>
            </a:extLst>
          </p:cNvPr>
          <p:cNvSpPr/>
          <p:nvPr/>
        </p:nvSpPr>
        <p:spPr>
          <a:xfrm>
            <a:off x="184449" y="22227336"/>
            <a:ext cx="15023837" cy="1196683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  <a:cs typeface="Calibri"/>
              </a:rPr>
              <a:t>OBJETIVO</a:t>
            </a:r>
          </a:p>
        </p:txBody>
      </p:sp>
      <p:sp>
        <p:nvSpPr>
          <p:cNvPr id="18" name="Retângulo: Cantos Diagonais Recortados 17">
            <a:extLst>
              <a:ext uri="{FF2B5EF4-FFF2-40B4-BE49-F238E27FC236}">
                <a16:creationId xmlns:a16="http://schemas.microsoft.com/office/drawing/2014/main" id="{A85830C5-1BCA-17AD-7829-8E668F5169B6}"/>
              </a:ext>
            </a:extLst>
          </p:cNvPr>
          <p:cNvSpPr/>
          <p:nvPr/>
        </p:nvSpPr>
        <p:spPr>
          <a:xfrm>
            <a:off x="184449" y="25933178"/>
            <a:ext cx="15149659" cy="1196683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cs typeface="Calibri"/>
              </a:rPr>
              <a:t>METODOLOGIA</a:t>
            </a:r>
            <a:endParaRPr lang="pt-BR" sz="44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9" name="Retângulo: Cantos Diagonais Recortados 18">
            <a:extLst>
              <a:ext uri="{FF2B5EF4-FFF2-40B4-BE49-F238E27FC236}">
                <a16:creationId xmlns:a16="http://schemas.microsoft.com/office/drawing/2014/main" id="{AF49F8ED-2BDC-15E5-BA70-E121CD5455A2}"/>
              </a:ext>
            </a:extLst>
          </p:cNvPr>
          <p:cNvSpPr/>
          <p:nvPr/>
        </p:nvSpPr>
        <p:spPr>
          <a:xfrm>
            <a:off x="17003232" y="13631180"/>
            <a:ext cx="14835103" cy="1259566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  <a:cs typeface="Calibri"/>
              </a:rPr>
              <a:t>CONCLUSÃO 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FE0660A-D10B-A17E-38BC-63515EFD1D77}"/>
              </a:ext>
            </a:extLst>
          </p:cNvPr>
          <p:cNvSpPr txBox="1"/>
          <p:nvPr/>
        </p:nvSpPr>
        <p:spPr>
          <a:xfrm>
            <a:off x="17003232" y="13651173"/>
            <a:ext cx="14858173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4400" dirty="0">
              <a:cs typeface="Calibri"/>
            </a:endParaRPr>
          </a:p>
          <a:p>
            <a:pPr algn="just"/>
            <a:endParaRPr lang="pt-BR" dirty="0">
              <a:cs typeface="Calibri"/>
            </a:endParaRPr>
          </a:p>
        </p:txBody>
      </p:sp>
      <p:sp>
        <p:nvSpPr>
          <p:cNvPr id="16" name="Retângulo: Cantos Diagonais Recortados 17">
            <a:extLst>
              <a:ext uri="{FF2B5EF4-FFF2-40B4-BE49-F238E27FC236}">
                <a16:creationId xmlns:a16="http://schemas.microsoft.com/office/drawing/2014/main" id="{A85830C5-1BCA-17AD-7829-8E668F5169B6}"/>
              </a:ext>
            </a:extLst>
          </p:cNvPr>
          <p:cNvSpPr/>
          <p:nvPr/>
        </p:nvSpPr>
        <p:spPr>
          <a:xfrm>
            <a:off x="271938" y="30908225"/>
            <a:ext cx="15149659" cy="1196683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cs typeface="Calibri"/>
              </a:rPr>
              <a:t>RESULTADOS</a:t>
            </a:r>
            <a:endParaRPr lang="pt-BR" sz="44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4D7DF34-C282-6AF9-ACE9-D54751A1E8BA}"/>
              </a:ext>
            </a:extLst>
          </p:cNvPr>
          <p:cNvSpPr txBox="1"/>
          <p:nvPr/>
        </p:nvSpPr>
        <p:spPr>
          <a:xfrm>
            <a:off x="272564" y="27348960"/>
            <a:ext cx="14973428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400" dirty="0"/>
              <a:t>Foi realizado um estudo descritivo, de abordagem quantitativa, com usuários adultos do serviço, por meio da aplicação de questionário embasado no instrumento </a:t>
            </a:r>
            <a:r>
              <a:rPr lang="pt-BR" sz="4400" dirty="0" err="1"/>
              <a:t>Primary</a:t>
            </a:r>
            <a:r>
              <a:rPr lang="pt-BR" sz="4400" dirty="0"/>
              <a:t> </a:t>
            </a:r>
            <a:r>
              <a:rPr lang="pt-BR" sz="4400" dirty="0" err="1"/>
              <a:t>Care</a:t>
            </a:r>
            <a:r>
              <a:rPr lang="pt-BR" sz="4400" dirty="0"/>
              <a:t> </a:t>
            </a:r>
            <a:r>
              <a:rPr lang="pt-BR" sz="4400" dirty="0" err="1"/>
              <a:t>Assement</a:t>
            </a:r>
            <a:r>
              <a:rPr lang="pt-BR" sz="4400" dirty="0"/>
              <a:t> Tool (</a:t>
            </a:r>
            <a:r>
              <a:rPr lang="pt-BR" sz="4400" dirty="0" err="1"/>
              <a:t>PCATool</a:t>
            </a:r>
            <a:r>
              <a:rPr lang="pt-BR" sz="4400" dirty="0"/>
              <a:t>-Brasil)–  adulto autorizado pelo CEP/UNESC sob o n°3.946.471. </a:t>
            </a:r>
            <a:endParaRPr lang="pt-BR" sz="4400" dirty="0">
              <a:cs typeface="Calibri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D7DF34-C282-6AF9-ACE9-D54751A1E8BA}"/>
              </a:ext>
            </a:extLst>
          </p:cNvPr>
          <p:cNvSpPr txBox="1"/>
          <p:nvPr/>
        </p:nvSpPr>
        <p:spPr>
          <a:xfrm>
            <a:off x="424964" y="32317200"/>
            <a:ext cx="14973428" cy="8217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400" dirty="0"/>
              <a:t>. Em relação aos atributos da APS avaliados, viu-se que a “afiliação”, o “acesso ao primeiro contato”, a “</a:t>
            </a:r>
            <a:r>
              <a:rPr lang="pt-BR" sz="4400" dirty="0" err="1"/>
              <a:t>longitudinalidade</a:t>
            </a:r>
            <a:r>
              <a:rPr lang="pt-BR" sz="4400" dirty="0"/>
              <a:t>” apresentaram avaliação positiva baseada nas respostas da maioria dos usuários. No entanto, os outros atributos “coordenação”, “integralidade”, “enfoque familiar” e “orientação comunitária” demonstraram deficiências. </a:t>
            </a:r>
            <a:r>
              <a:rPr lang="pt-BR" sz="4400" dirty="0" smtClean="0"/>
              <a:t>A </a:t>
            </a:r>
            <a:r>
              <a:rPr lang="pt-BR" sz="4400" dirty="0"/>
              <a:t> maioria dos participantes relatou desconhecimento sobre aconselhamento em saúde mental, cessação do tabagismo, mudanças com o envelhecimento ou prevenção de quedas na USF, existe falha na integração do paciente em seu cuidado ou no de sua família, e 74% informaram que não são feitas pesquisas para saber se suas necessidades de saúde estão sendo satisfeitas. </a:t>
            </a:r>
            <a:endParaRPr lang="pt-BR" sz="4400" dirty="0">
              <a:cs typeface="Calibri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4D7DF34-C282-6AF9-ACE9-D54751A1E8BA}"/>
              </a:ext>
            </a:extLst>
          </p:cNvPr>
          <p:cNvSpPr txBox="1"/>
          <p:nvPr/>
        </p:nvSpPr>
        <p:spPr>
          <a:xfrm>
            <a:off x="17003232" y="15341843"/>
            <a:ext cx="14973428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400" dirty="0"/>
              <a:t>Diante disso, entende-se que há uma necessidade do desenvolvimento de políticas públicas que busquem maior envolvimento da família e da comunidade na busca do direito à cidadania e da melhora da qualidade de vida.</a:t>
            </a:r>
            <a:endParaRPr lang="pt-BR" sz="4400" dirty="0">
              <a:cs typeface="Calibri"/>
            </a:endParaRPr>
          </a:p>
        </p:txBody>
      </p:sp>
      <p:sp>
        <p:nvSpPr>
          <p:cNvPr id="28" name="Retângulo: Cantos Diagonais Recortados 17">
            <a:extLst>
              <a:ext uri="{FF2B5EF4-FFF2-40B4-BE49-F238E27FC236}">
                <a16:creationId xmlns:a16="http://schemas.microsoft.com/office/drawing/2014/main" id="{A85830C5-1BCA-17AD-7829-8E668F5169B6}"/>
              </a:ext>
            </a:extLst>
          </p:cNvPr>
          <p:cNvSpPr/>
          <p:nvPr/>
        </p:nvSpPr>
        <p:spPr>
          <a:xfrm>
            <a:off x="16827001" y="18592481"/>
            <a:ext cx="15149659" cy="1196683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cs typeface="Calibri"/>
              </a:rPr>
              <a:t>REFERÊNCIAS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4230350" cy="4572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5617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  <a:cs typeface="Arial" panose="020B0604020202020204" pitchFamily="34" charset="0"/>
              </a:rPr>
              <a:t>COSTA, L. B. et al.. Avaliação da qualidade da Atenção Primária à Saúde em Fortaleza, Brasil, na perspectiva dos usuários adultos no ano de 2019. </a:t>
            </a:r>
            <a:r>
              <a:rPr kumimoji="0" lang="pt-BR" altLang="pt-BR" sz="8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  <a:cs typeface="Arial" panose="020B0604020202020204" pitchFamily="34" charset="0"/>
              </a:rPr>
              <a:t>Ciência &amp; Saúde Coletiva</a:t>
            </a: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  <a:cs typeface="Arial" panose="020B0604020202020204" pitchFamily="34" charset="0"/>
              </a:rPr>
              <a:t>, v. 26, n. 6, p. 2083–2096, jun. 2021. </a:t>
            </a:r>
            <a:endParaRPr kumimoji="0" lang="pt-BR" altLang="pt-BR" sz="2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3200" b="0" i="0" u="none" strike="noStrike" cap="none" normalizeH="0" baseline="0" smtClean="0">
                <a:ln>
                  <a:noFill/>
                </a:ln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23200" b="0" i="0" u="none" strike="noStrike" cap="none" normalizeH="0" baseline="0" smtClean="0">
                <a:ln>
                  <a:noFill/>
                </a:ln>
                <a:solidFill>
                  <a:srgbClr val="403D39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4230350" cy="4572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5617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  <a:cs typeface="Arial" panose="020B0604020202020204" pitchFamily="34" charset="0"/>
              </a:rPr>
              <a:t>COSTA, L. B. et al.. Avaliação da qualidade da Atenção Primária à Saúde em Fortaleza, Brasil, na perspectiva dos usuários adultos no ano de 2019. </a:t>
            </a:r>
            <a:r>
              <a:rPr kumimoji="0" lang="pt-BR" altLang="pt-BR" sz="8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  <a:cs typeface="Arial" panose="020B0604020202020204" pitchFamily="34" charset="0"/>
              </a:rPr>
              <a:t>Ciência &amp; Saúde Coletiva</a:t>
            </a: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  <a:cs typeface="Arial" panose="020B0604020202020204" pitchFamily="34" charset="0"/>
              </a:rPr>
              <a:t>, v. 26, n. 6, p. 2083–2096, jun. 2021. </a:t>
            </a:r>
            <a:endParaRPr kumimoji="0" lang="pt-BR" altLang="pt-BR" sz="2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3200" b="0" i="0" u="none" strike="noStrike" cap="none" normalizeH="0" baseline="0" smtClean="0">
                <a:ln>
                  <a:noFill/>
                </a:ln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23200" b="0" i="0" u="none" strike="noStrike" cap="none" normalizeH="0" baseline="0" smtClean="0">
                <a:ln>
                  <a:noFill/>
                </a:ln>
                <a:solidFill>
                  <a:srgbClr val="403D39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5617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COSTA, L. B. et al.. Avaliação da qualidade da Atenção Primária à Saúde em Fortaleza, Brasil, na perspectiva dos usuários adultos no ano de 2019. </a:t>
            </a:r>
            <a:r>
              <a:rPr kumimoji="0" lang="pt-BR" altLang="pt-BR" sz="8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Ciência &amp; Saúde Coletiva</a:t>
            </a: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v. 26, n. 6, p. 2083–2096, jun. 2021.</a:t>
            </a:r>
            <a:r>
              <a:rPr kumimoji="0" lang="pt-BR" altLang="pt-BR" sz="2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152400"/>
            <a:ext cx="32399288" cy="4572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5617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COSTA, L. B. et al.. Avaliação da qualidade da Atenção Primária à Saúde em Fortaleza, Brasil, na perspectiva dos usuários adultos no ano de 2019. </a:t>
            </a:r>
            <a:r>
              <a:rPr kumimoji="0" lang="pt-BR" altLang="pt-BR" sz="8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Ciência &amp; Saúde Coletiva</a:t>
            </a: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v. 26, n. 6, p. 2083–2096, jun. 2021.</a:t>
            </a:r>
            <a:r>
              <a:rPr kumimoji="0" lang="pt-BR" altLang="pt-BR" sz="2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304800"/>
            <a:ext cx="32399288" cy="4572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5617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COSTA, L. B. et al.. Avaliação da qualidade da Atenção Primária à Saúde em Fortaleza, Brasil, na perspectiva dos usuários adultos no ano de 2019. </a:t>
            </a:r>
            <a:r>
              <a:rPr kumimoji="0" lang="pt-BR" altLang="pt-BR" sz="8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Ciência &amp; Saúde Coletiva</a:t>
            </a: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v. 26, n. 6, p. 2083–2096, jun. 2021.</a:t>
            </a:r>
            <a:r>
              <a:rPr kumimoji="0" lang="pt-BR" altLang="pt-BR" sz="2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4D7DF34-C282-6AF9-ACE9-D54751A1E8BA}"/>
              </a:ext>
            </a:extLst>
          </p:cNvPr>
          <p:cNvSpPr txBox="1"/>
          <p:nvPr/>
        </p:nvSpPr>
        <p:spPr>
          <a:xfrm>
            <a:off x="16827001" y="20186028"/>
            <a:ext cx="14973428" cy="109260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pt-BR" sz="4400" dirty="0"/>
              <a:t>COSTA, L. B. et al.. Avaliação da qualidade da Atenção Primária à Saúde em Fortaleza, Brasil, na perspectiva dos usuários adultos no ano de 2019. Ciência &amp; Saúde Coletiva, v. 26, n. 6, p. 2083–2096, jun. 2021</a:t>
            </a:r>
            <a:r>
              <a:rPr lang="pt-BR" sz="4400" dirty="0" smtClean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pt-BR" sz="4400" dirty="0"/>
              <a:t>Pinto, Luiz Felipe et al. A qualidade da Atenção Primária à Saúde na Rocinha – Rio de Janeiro, Brasil, na perspectiva dos cuidadores de crianças e dos usuários adultos. Ciência &amp; Saúde Coletiva [online]. 2017, v. 22, n. 3 [Acessado 22 Agosto 2024] , pp. 771-781. Disponível em: &lt;https://doi.org/10.1590/1413-81232017223.33132016&gt;. ISSN 1678-4561. </a:t>
            </a:r>
            <a:r>
              <a:rPr lang="pt-BR" sz="4400" dirty="0">
                <a:hlinkClick r:id="rId2"/>
              </a:rPr>
              <a:t>https://doi.org/10.1590/1413-81232017223.33132016</a:t>
            </a:r>
            <a:r>
              <a:rPr lang="pt-BR" sz="4400" dirty="0" smtClean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pt-BR" sz="4400" dirty="0"/>
              <a:t>CARREIRO, D. L. et al.. Avaliação da satisfação com a assistência odontológica na perspectiva de usuários brasileiros adultos: análise </a:t>
            </a:r>
            <a:r>
              <a:rPr lang="pt-BR" sz="4400" dirty="0" err="1"/>
              <a:t>multinível</a:t>
            </a:r>
            <a:r>
              <a:rPr lang="pt-BR" sz="4400" dirty="0"/>
              <a:t>. Ciência &amp; Saúde Coletiva, v. 23, n. 12, p. 4339–4349, dez. 2018. </a:t>
            </a:r>
            <a:endParaRPr lang="pt-BR" sz="4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888</Words>
  <Application>Microsoft Office PowerPoint</Application>
  <PresentationFormat>Personalizar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Menlo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Paulo</cp:lastModifiedBy>
  <cp:revision>661</cp:revision>
  <dcterms:created xsi:type="dcterms:W3CDTF">2022-08-16T13:13:11Z</dcterms:created>
  <dcterms:modified xsi:type="dcterms:W3CDTF">2024-08-22T17:46:19Z</dcterms:modified>
</cp:coreProperties>
</file>