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" d="100"/>
          <a:sy n="12" d="100"/>
        </p:scale>
        <p:origin x="2544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21/08/2024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0081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21/08/2024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8675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21/08/2024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8503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21/08/2024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3779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21/08/2024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2643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21/08/2024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7599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21/08/2024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6837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21/08/2024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3888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21/08/2024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9265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21/08/2024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7979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21/08/2024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1715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9249C-64FE-4BFE-A62E-D20743902798}" type="datetimeFigureOut">
              <a:rPr lang="pt-BR" smtClean="0"/>
              <a:t>21/08/2024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2198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9048E29-B211-E569-EB3D-2F11E2A55544}"/>
              </a:ext>
            </a:extLst>
          </p:cNvPr>
          <p:cNvSpPr txBox="1"/>
          <p:nvPr/>
        </p:nvSpPr>
        <p:spPr>
          <a:xfrm>
            <a:off x="40816" y="6085725"/>
            <a:ext cx="32404050" cy="4565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ANÁLISE DO USO DE SUBSTÂNCIAS PSICOESTIMULANTES ENTRE ESTUDANTES DE MEDICINA: UMA REVISÃO INTEGRATIVA</a:t>
            </a:r>
            <a:endParaRPr lang="pt-BR" sz="5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R="12065" algn="ctr">
              <a:spcBef>
                <a:spcPts val="805"/>
              </a:spcBef>
              <a:spcAft>
                <a:spcPts val="0"/>
              </a:spcAft>
            </a:pPr>
            <a:r>
              <a:rPr lang="pt-BR" sz="4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Guilherme Cardoso Gobbi¹, </a:t>
            </a:r>
            <a:r>
              <a:rPr lang="pt-BR" sz="4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Gedson</a:t>
            </a:r>
            <a:r>
              <a:rPr lang="pt-BR" sz="4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Junior </a:t>
            </a:r>
            <a:r>
              <a:rPr lang="pt-BR" sz="4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Haese</a:t>
            </a:r>
            <a:r>
              <a:rPr lang="pt-BR" sz="4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de Freitas¹, </a:t>
            </a:r>
            <a:r>
              <a:rPr lang="pt-BR" sz="4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Joamyr</a:t>
            </a:r>
            <a:r>
              <a:rPr lang="pt-BR" sz="4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Victor Rossoni Júnior², Bruno Spalenza da Silva</a:t>
            </a:r>
            <a:r>
              <a:rPr lang="pt-BR" sz="4800" baseline="30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3</a:t>
            </a:r>
            <a:endParaRPr lang="pt-BR" sz="4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/>
            <a:r>
              <a:rPr lang="pt-BR" sz="4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¹ Graduando em Medicina - UNESC; </a:t>
            </a:r>
            <a:r>
              <a:rPr lang="pt-BR" sz="4000" baseline="30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2 </a:t>
            </a:r>
            <a:r>
              <a:rPr lang="pt-BR" sz="4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Biólogo, Doutor em Ciências biológicas, Professor do Curso de Medicina do UNESC; ³ Farmacêutico, Doutor em Ciências da Saúde, Professor do curso de Medicina – UNESC / guilhermecgobbi@gmail.com / brunosilva821@hotmail.com.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2007767-730F-C907-CCE5-98635FFDDA2A}"/>
              </a:ext>
            </a:extLst>
          </p:cNvPr>
          <p:cNvSpPr txBox="1"/>
          <p:nvPr/>
        </p:nvSpPr>
        <p:spPr>
          <a:xfrm>
            <a:off x="524552" y="11101545"/>
            <a:ext cx="15023439" cy="120032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7200" b="1" dirty="0">
                <a:solidFill>
                  <a:schemeClr val="bg1"/>
                </a:solidFill>
              </a:rPr>
              <a:t>                        INTRODUÇÃO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3550E3F-729F-09FE-3F92-DE65D9B50C20}"/>
              </a:ext>
            </a:extLst>
          </p:cNvPr>
          <p:cNvSpPr txBox="1"/>
          <p:nvPr/>
        </p:nvSpPr>
        <p:spPr>
          <a:xfrm>
            <a:off x="524552" y="12301874"/>
            <a:ext cx="15287732" cy="624786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/>
            <a:r>
              <a:rPr lang="pt-BR" sz="5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 vida universitária muitas vezes traz aos estudantes ansiedade e medo de ter um desempenho abaixo do esperado. Os </a:t>
            </a:r>
            <a:r>
              <a:rPr lang="pt-BR" sz="50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psicoestimulantes</a:t>
            </a:r>
            <a:r>
              <a:rPr lang="pt-BR" sz="5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representam uma alternativa pela qual os alunos acabam recorrendo, na tentativa de aumentar sua memória e seu desempenho estudantil, e na maioria das vezes o uso desse tipo de substância não possui prescrição e acompanhamento de algum profissional. </a:t>
            </a:r>
            <a:endParaRPr lang="pt-BR" sz="50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459C8E2-6026-ACC2-E78E-A43579DC55FA}"/>
              </a:ext>
            </a:extLst>
          </p:cNvPr>
          <p:cNvSpPr txBox="1"/>
          <p:nvPr/>
        </p:nvSpPr>
        <p:spPr>
          <a:xfrm>
            <a:off x="524552" y="18917835"/>
            <a:ext cx="15023439" cy="120032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>
                <a:solidFill>
                  <a:schemeClr val="bg1"/>
                </a:solidFill>
              </a:rPr>
              <a:t>OBJETIVO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37B20E5-AE88-72CA-A206-8299C568D40A}"/>
              </a:ext>
            </a:extLst>
          </p:cNvPr>
          <p:cNvSpPr txBox="1"/>
          <p:nvPr/>
        </p:nvSpPr>
        <p:spPr>
          <a:xfrm>
            <a:off x="427673" y="20237073"/>
            <a:ext cx="1493054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Buscar, identificar e avaliar as evidências disponíveis sobre o uso de </a:t>
            </a:r>
            <a:r>
              <a:rPr lang="pt-BR" sz="5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psicoestimulantes</a:t>
            </a:r>
            <a:r>
              <a:rPr lang="pt-BR" sz="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 estudantes.</a:t>
            </a:r>
            <a:endParaRPr lang="pt-BR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4C4774B-2BD8-2FE5-BD95-946CE5EE7FAB}"/>
              </a:ext>
            </a:extLst>
          </p:cNvPr>
          <p:cNvSpPr txBox="1"/>
          <p:nvPr/>
        </p:nvSpPr>
        <p:spPr>
          <a:xfrm>
            <a:off x="524552" y="22681129"/>
            <a:ext cx="15023439" cy="120032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>
                <a:solidFill>
                  <a:schemeClr val="bg1"/>
                </a:solidFill>
              </a:rPr>
              <a:t>METODOLOGIA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2DB9D33-568E-9A59-1472-7C6CC38F8A47}"/>
              </a:ext>
            </a:extLst>
          </p:cNvPr>
          <p:cNvSpPr txBox="1"/>
          <p:nvPr/>
        </p:nvSpPr>
        <p:spPr>
          <a:xfrm>
            <a:off x="427673" y="23770119"/>
            <a:ext cx="152162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Trata-se de uma Revisão integrativa. </a:t>
            </a:r>
            <a:r>
              <a:rPr lang="pt-BR" sz="5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Foi realizada uma pesquisa nas bases de dados eletrônicas </a:t>
            </a:r>
            <a:r>
              <a:rPr lang="pt-BR" sz="50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PubMed</a:t>
            </a:r>
            <a:r>
              <a:rPr lang="pt-BR" sz="5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Science Direct e EBSCO, com os descritores e seus sinônimos: ‘</a:t>
            </a:r>
            <a:r>
              <a:rPr lang="pt-BR" sz="50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psicoestimulantes</a:t>
            </a:r>
            <a:r>
              <a:rPr lang="pt-BR" sz="5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’ (todos), ‘estudantes’ e ‘memória’, bem como seus correspondentes em inglês. Os artigos foram selecionados com a utilização do software </a:t>
            </a:r>
            <a:r>
              <a:rPr lang="pt-BR" sz="50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Mendeley</a:t>
            </a:r>
            <a:r>
              <a:rPr lang="pt-BR" sz="5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e a avaliação da qualidade da evidência foi realizada através da leitura e verificação de vieses.</a:t>
            </a:r>
            <a:endParaRPr lang="pt-BR" sz="50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341F34E-32FB-2B28-B18A-BD456D67900D}"/>
              </a:ext>
            </a:extLst>
          </p:cNvPr>
          <p:cNvSpPr txBox="1"/>
          <p:nvPr/>
        </p:nvSpPr>
        <p:spPr>
          <a:xfrm>
            <a:off x="331697" y="30635875"/>
            <a:ext cx="15216294" cy="120032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>
                <a:solidFill>
                  <a:schemeClr val="bg1"/>
                </a:solidFill>
              </a:rPr>
              <a:t>RESULTADOS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FB6B6DE-7DEA-CA25-08C8-C381881A58B5}"/>
              </a:ext>
            </a:extLst>
          </p:cNvPr>
          <p:cNvSpPr txBox="1"/>
          <p:nvPr/>
        </p:nvSpPr>
        <p:spPr>
          <a:xfrm>
            <a:off x="16777291" y="25714868"/>
            <a:ext cx="15216294" cy="120032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>
                <a:solidFill>
                  <a:schemeClr val="bg1"/>
                </a:solidFill>
              </a:rPr>
              <a:t>CONCLUSÃO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98728A7-351D-5635-8DD7-4C18B1D3D333}"/>
              </a:ext>
            </a:extLst>
          </p:cNvPr>
          <p:cNvSpPr txBox="1"/>
          <p:nvPr/>
        </p:nvSpPr>
        <p:spPr>
          <a:xfrm>
            <a:off x="16702716" y="27278772"/>
            <a:ext cx="14984869" cy="7095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pt-BR" sz="5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Entretanto, apesar da avaliação, há uma carência de evidências que comprovem a eficácia e que deem informações sobre a segurança do uso desses medicamentos em indivíduos que não possuem algum transtorno, o que representa um importante desafio para a saúde e levanta questionamentos sobre a relação risco X benefício dessa prática.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00A1051-C246-E457-AAFD-18054E210F81}"/>
              </a:ext>
            </a:extLst>
          </p:cNvPr>
          <p:cNvSpPr txBox="1"/>
          <p:nvPr/>
        </p:nvSpPr>
        <p:spPr>
          <a:xfrm>
            <a:off x="427673" y="34738264"/>
            <a:ext cx="31278746" cy="110799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>
                <a:solidFill>
                  <a:schemeClr val="bg1"/>
                </a:solidFill>
              </a:rPr>
              <a:t>REFERÊNCIAS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607B4CA-3C1F-A5FC-A026-6C69C346D8F6}"/>
              </a:ext>
            </a:extLst>
          </p:cNvPr>
          <p:cNvSpPr txBox="1"/>
          <p:nvPr/>
        </p:nvSpPr>
        <p:spPr>
          <a:xfrm>
            <a:off x="524552" y="35659220"/>
            <a:ext cx="31278746" cy="8020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930" marR="200660" indent="-6350" algn="just">
              <a:lnSpc>
                <a:spcPct val="107000"/>
              </a:lnSpc>
              <a:spcAft>
                <a:spcPts val="585"/>
              </a:spcAft>
            </a:pPr>
            <a:r>
              <a:rPr lang="pt-BR" sz="36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Marraccini</a:t>
            </a:r>
            <a:r>
              <a:rPr lang="pt-BR" sz="36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et al. </a:t>
            </a:r>
            <a:r>
              <a:rPr lang="pt-BR" sz="3600" b="1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Neurocognitive</a:t>
            </a:r>
            <a:r>
              <a:rPr lang="pt-BR" sz="3600" b="1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1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enhancement</a:t>
            </a:r>
            <a:r>
              <a:rPr lang="pt-BR" sz="3600" b="1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1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pt-BR" sz="3600" b="1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1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impairment</a:t>
            </a:r>
            <a:r>
              <a:rPr lang="pt-BR" sz="3600" b="1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? A </a:t>
            </a:r>
            <a:r>
              <a:rPr lang="pt-BR" sz="3600" b="1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systematic</a:t>
            </a:r>
            <a:r>
              <a:rPr lang="pt-BR" sz="3600" b="1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meta-</a:t>
            </a:r>
            <a:r>
              <a:rPr lang="pt-BR" sz="3600" b="1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pt-BR" sz="3600" b="1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1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3600" b="1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1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prescription</a:t>
            </a:r>
            <a:r>
              <a:rPr lang="pt-BR" sz="3600" b="1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1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stimulant</a:t>
            </a:r>
            <a:r>
              <a:rPr lang="pt-BR" sz="3600" b="1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1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effects</a:t>
            </a:r>
            <a:r>
              <a:rPr lang="pt-BR" sz="3600" b="1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1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pt-BR" sz="3600" b="1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1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processing</a:t>
            </a:r>
            <a:r>
              <a:rPr lang="pt-BR" sz="3600" b="1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1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speed</a:t>
            </a:r>
            <a:r>
              <a:rPr lang="pt-BR" sz="3600" b="1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600" b="1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decision</a:t>
            </a:r>
            <a:r>
              <a:rPr lang="pt-BR" sz="3600" b="1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-making, </a:t>
            </a:r>
            <a:r>
              <a:rPr lang="pt-BR" sz="3600" b="1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planning</a:t>
            </a:r>
            <a:r>
              <a:rPr lang="pt-BR" sz="3600" b="1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600" b="1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3600" b="1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1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cognitive</a:t>
            </a:r>
            <a:r>
              <a:rPr lang="pt-BR" sz="3600" b="1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1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perseveration</a:t>
            </a:r>
            <a:r>
              <a:rPr lang="pt-BR" sz="36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Exp</a:t>
            </a:r>
            <a:r>
              <a:rPr lang="pt-BR" sz="36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Clin </a:t>
            </a:r>
            <a:r>
              <a:rPr lang="pt-BR" sz="36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Psychopharmacol</a:t>
            </a:r>
            <a:r>
              <a:rPr lang="pt-BR" sz="36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 2016.</a:t>
            </a:r>
          </a:p>
          <a:p>
            <a:pPr marL="74930" marR="200660" indent="-6350" algn="just">
              <a:lnSpc>
                <a:spcPct val="107000"/>
              </a:lnSpc>
              <a:spcAft>
                <a:spcPts val="585"/>
              </a:spcAft>
            </a:pPr>
            <a:r>
              <a:rPr lang="pt-BR" sz="36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Randall et al. </a:t>
            </a:r>
            <a:r>
              <a:rPr lang="pt-BR" sz="3600" b="1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Does </a:t>
            </a:r>
            <a:r>
              <a:rPr lang="pt-BR" sz="3600" b="1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modafinil</a:t>
            </a:r>
            <a:r>
              <a:rPr lang="pt-BR" sz="3600" b="1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1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enhance</a:t>
            </a:r>
            <a:r>
              <a:rPr lang="pt-BR" sz="3600" b="1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1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cognitive</a:t>
            </a:r>
            <a:r>
              <a:rPr lang="pt-BR" sz="3600" b="1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performance in </a:t>
            </a:r>
            <a:r>
              <a:rPr lang="pt-BR" sz="3600" b="1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young</a:t>
            </a:r>
            <a:r>
              <a:rPr lang="pt-BR" sz="3600" b="1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1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volunteers</a:t>
            </a:r>
            <a:r>
              <a:rPr lang="pt-BR" sz="3600" b="1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1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pt-BR" sz="3600" b="1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pt-BR" sz="3600" b="1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pt-BR" sz="3600" b="1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1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sleep-deprived</a:t>
            </a:r>
            <a:r>
              <a:rPr lang="pt-BR" sz="3600" b="1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pt-BR" sz="36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J Clin </a:t>
            </a:r>
            <a:r>
              <a:rPr lang="pt-BR" sz="36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Psychopharmacol</a:t>
            </a:r>
            <a:r>
              <a:rPr lang="pt-BR" sz="36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 2005.</a:t>
            </a:r>
          </a:p>
          <a:p>
            <a:pPr marL="74930" marR="200660" indent="-6350" algn="just">
              <a:lnSpc>
                <a:spcPct val="107000"/>
              </a:lnSpc>
              <a:spcAft>
                <a:spcPts val="585"/>
              </a:spcAft>
            </a:pPr>
            <a:r>
              <a:rPr lang="pt-BR" sz="36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García et al. </a:t>
            </a:r>
            <a:r>
              <a:rPr lang="pt-BR" sz="3600" b="1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Acute</a:t>
            </a:r>
            <a:r>
              <a:rPr lang="pt-BR" sz="3600" b="1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1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effects</a:t>
            </a:r>
            <a:r>
              <a:rPr lang="pt-BR" sz="3600" b="1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1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3600" b="1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1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pt-BR" sz="3600" b="1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drinks in medical </a:t>
            </a:r>
            <a:r>
              <a:rPr lang="pt-BR" sz="3600" b="1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pt-BR" sz="36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r>
              <a:rPr lang="pt-BR" sz="36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J Nutr. 2017.</a:t>
            </a:r>
          </a:p>
          <a:p>
            <a:pPr marL="74930" marR="200660" indent="-6350" algn="just">
              <a:lnSpc>
                <a:spcPct val="107000"/>
              </a:lnSpc>
              <a:spcAft>
                <a:spcPts val="585"/>
              </a:spcAft>
            </a:pPr>
            <a:r>
              <a:rPr lang="en-US" sz="36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Bichler</a:t>
            </a:r>
            <a:r>
              <a:rPr lang="en-US" sz="36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A., Swenson, A. &amp; Harris, M. </a:t>
            </a:r>
            <a:r>
              <a:rPr lang="en-US" sz="36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 combination of caffeine and taurine has no effect on short term memory but induces changes in heart rate and mean arterial blood pressure</a:t>
            </a:r>
            <a:r>
              <a:rPr lang="en-US" sz="36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en-US" sz="3600" b="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Amino Acids</a:t>
            </a:r>
            <a:r>
              <a:rPr lang="en-US" sz="36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.</a:t>
            </a:r>
            <a:r>
              <a:rPr lang="en-US" sz="36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2006.</a:t>
            </a:r>
          </a:p>
          <a:p>
            <a:pPr marL="74930" marR="200660" indent="-6350" algn="just">
              <a:lnSpc>
                <a:spcPct val="107000"/>
              </a:lnSpc>
              <a:spcAft>
                <a:spcPts val="585"/>
              </a:spcAft>
            </a:pPr>
            <a:r>
              <a:rPr lang="pt-BR" sz="36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Dupaul</a:t>
            </a:r>
            <a:r>
              <a:rPr lang="pt-BR" sz="36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et al. </a:t>
            </a:r>
            <a:r>
              <a:rPr lang="pt-BR" sz="3600" b="1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Double-</a:t>
            </a:r>
            <a:r>
              <a:rPr lang="pt-BR" sz="3600" b="1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blind</a:t>
            </a:r>
            <a:r>
              <a:rPr lang="pt-BR" sz="3600" b="1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placebo-</a:t>
            </a:r>
            <a:r>
              <a:rPr lang="pt-BR" sz="3600" b="1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controlled</a:t>
            </a:r>
            <a:r>
              <a:rPr lang="pt-BR" sz="3600" b="1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crossover </a:t>
            </a:r>
            <a:r>
              <a:rPr lang="pt-BR" sz="3600" b="1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pt-BR" sz="3600" b="1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1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3600" b="1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1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3600" b="1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1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efficacy</a:t>
            </a:r>
            <a:r>
              <a:rPr lang="pt-BR" sz="3600" b="1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1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3600" b="1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1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pt-BR" sz="3600" b="1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1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3600" b="1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1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lisdexamfetamine</a:t>
            </a:r>
            <a:r>
              <a:rPr lang="pt-BR" sz="3600" b="1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1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dimesylate</a:t>
            </a:r>
            <a:r>
              <a:rPr lang="pt-BR" sz="3600" b="1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sz="3600" b="1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college</a:t>
            </a:r>
            <a:r>
              <a:rPr lang="pt-BR" sz="3600" b="1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1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pt-BR" sz="3600" b="1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1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BR" sz="3600" b="1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ADHD</a:t>
            </a:r>
            <a:r>
              <a:rPr lang="pt-BR" sz="36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 J </a:t>
            </a:r>
            <a:r>
              <a:rPr lang="pt-BR" sz="36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Atten</a:t>
            </a:r>
            <a:r>
              <a:rPr lang="pt-BR" sz="36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Disord</a:t>
            </a:r>
            <a:r>
              <a:rPr lang="pt-BR" sz="36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 2012.</a:t>
            </a:r>
          </a:p>
          <a:p>
            <a:pPr marL="74930" marR="200660" indent="-6350" algn="just">
              <a:lnSpc>
                <a:spcPct val="107000"/>
              </a:lnSpc>
              <a:spcAft>
                <a:spcPts val="585"/>
              </a:spcAft>
            </a:pPr>
            <a:r>
              <a:rPr lang="pt-BR" sz="36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Merwid-Ląd</a:t>
            </a:r>
            <a:r>
              <a:rPr lang="pt-BR" sz="36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et al A. </a:t>
            </a:r>
            <a:r>
              <a:rPr lang="pt-BR" sz="3600" b="1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Do Medical </a:t>
            </a:r>
            <a:r>
              <a:rPr lang="pt-BR" sz="3600" b="1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Universities</a:t>
            </a:r>
            <a:r>
              <a:rPr lang="pt-BR" sz="3600" b="1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1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pt-BR" sz="3600" b="1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Use </a:t>
            </a:r>
            <a:r>
              <a:rPr lang="pt-BR" sz="3600" b="1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Cognitive</a:t>
            </a:r>
            <a:r>
              <a:rPr lang="pt-BR" sz="3600" b="1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1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Enhancers</a:t>
            </a:r>
            <a:r>
              <a:rPr lang="pt-BR" sz="3600" b="1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1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while</a:t>
            </a:r>
            <a:r>
              <a:rPr lang="pt-BR" sz="3600" b="1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Learning?-</a:t>
            </a:r>
            <a:r>
              <a:rPr lang="pt-BR" sz="3600" b="1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r>
              <a:rPr lang="pt-BR" sz="3600" b="1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1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pt-BR" sz="3600" b="1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1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3600" b="1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1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pt-BR" sz="3600" b="1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sz="3600" b="1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Poland</a:t>
            </a:r>
            <a:r>
              <a:rPr lang="pt-BR" sz="36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 Life (Basel). 2023</a:t>
            </a:r>
          </a:p>
          <a:p>
            <a:pPr algn="just"/>
            <a:r>
              <a:rPr lang="pt-BR" sz="5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</a:t>
            </a:r>
            <a:r>
              <a:rPr lang="pt-BR" sz="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</a:t>
            </a:r>
            <a:endParaRPr lang="pt-BR" sz="5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BR" sz="5000" dirty="0">
              <a:latin typeface="Arial" panose="020B0604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DFF013A-68D5-69C6-2203-CC630C8617AB}"/>
              </a:ext>
            </a:extLst>
          </p:cNvPr>
          <p:cNvSpPr txBox="1"/>
          <p:nvPr/>
        </p:nvSpPr>
        <p:spPr>
          <a:xfrm>
            <a:off x="595990" y="31708381"/>
            <a:ext cx="1521629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5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Foram selecionados 9 artigos publicados dos 105 encontrados nas bases pesquisadas, os quais foram avaliados de acordo com o seu desenho de estudo e qualidade metodológica.</a:t>
            </a:r>
            <a:endParaRPr lang="pt-BR" sz="5000" dirty="0"/>
          </a:p>
        </p:txBody>
      </p:sp>
      <p:graphicFrame>
        <p:nvGraphicFramePr>
          <p:cNvPr id="16" name="Tabela 15">
            <a:extLst>
              <a:ext uri="{FF2B5EF4-FFF2-40B4-BE49-F238E27FC236}">
                <a16:creationId xmlns:a16="http://schemas.microsoft.com/office/drawing/2014/main" id="{2C6D2ECF-6DF1-7EBE-7129-BA1694E1A07C}"/>
              </a:ext>
            </a:extLst>
          </p:cNvPr>
          <p:cNvGraphicFramePr>
            <a:graphicFrameLocks noGrp="1"/>
          </p:cNvGraphicFramePr>
          <p:nvPr/>
        </p:nvGraphicFramePr>
        <p:xfrm>
          <a:off x="16801594" y="10836684"/>
          <a:ext cx="14715954" cy="149300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14362">
                  <a:extLst>
                    <a:ext uri="{9D8B030D-6E8A-4147-A177-3AD203B41FA5}">
                      <a16:colId xmlns:a16="http://schemas.microsoft.com/office/drawing/2014/main" val="742566314"/>
                    </a:ext>
                  </a:extLst>
                </a:gridCol>
                <a:gridCol w="2891404">
                  <a:extLst>
                    <a:ext uri="{9D8B030D-6E8A-4147-A177-3AD203B41FA5}">
                      <a16:colId xmlns:a16="http://schemas.microsoft.com/office/drawing/2014/main" val="2610390095"/>
                    </a:ext>
                  </a:extLst>
                </a:gridCol>
                <a:gridCol w="2761939">
                  <a:extLst>
                    <a:ext uri="{9D8B030D-6E8A-4147-A177-3AD203B41FA5}">
                      <a16:colId xmlns:a16="http://schemas.microsoft.com/office/drawing/2014/main" val="1247880361"/>
                    </a:ext>
                  </a:extLst>
                </a:gridCol>
                <a:gridCol w="2848249">
                  <a:extLst>
                    <a:ext uri="{9D8B030D-6E8A-4147-A177-3AD203B41FA5}">
                      <a16:colId xmlns:a16="http://schemas.microsoft.com/office/drawing/2014/main" val="3004680059"/>
                    </a:ext>
                  </a:extLst>
                </a:gridCol>
              </a:tblGrid>
              <a:tr h="82886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4000" b="1" u="none" strike="noStrike" dirty="0">
                          <a:effectLst/>
                        </a:rPr>
                        <a:t>Artigo</a:t>
                      </a:r>
                      <a:endParaRPr lang="pt-BR" sz="4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4000" b="1" u="none" strike="noStrike" dirty="0">
                          <a:effectLst/>
                        </a:rPr>
                        <a:t>Desenho</a:t>
                      </a:r>
                      <a:endParaRPr lang="pt-BR" sz="4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4000" b="1" u="none" strike="noStrike" dirty="0">
                          <a:effectLst/>
                        </a:rPr>
                        <a:t>Conclusão</a:t>
                      </a:r>
                      <a:endParaRPr lang="pt-BR" sz="4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4000" b="1" u="none" strike="noStrike" dirty="0">
                          <a:effectLst/>
                        </a:rPr>
                        <a:t>Avaliação da qualidade da evidência</a:t>
                      </a:r>
                      <a:endParaRPr lang="pt-BR" sz="4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11517496"/>
                  </a:ext>
                </a:extLst>
              </a:tr>
              <a:tr h="12132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Cognitive effects of modafinil in student volunteers may depend on IQ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Análise retrospectiva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Aumeto da memória em estudantes com QI mais baixo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Baixa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26201728"/>
                  </a:ext>
                </a:extLst>
              </a:tr>
              <a:tr h="16577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Do Medical Universities Students Use Cognitive Enhancers while Learning?-Conclusions from the Study in Poland</a:t>
                      </a:r>
                      <a:endParaRPr lang="en-US" sz="2400" b="0" i="0" u="none" strike="noStrike" dirty="0">
                        <a:solidFill>
                          <a:srgbClr val="21212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Estudo transversal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Mais da metade dos participantes usou psicoestimulantes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Baixa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55306087"/>
                  </a:ext>
                </a:extLst>
              </a:tr>
              <a:tr h="16577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Double-blind, placebo-controlled, crossover study of the efficacy and safety of </a:t>
                      </a:r>
                      <a:r>
                        <a:rPr lang="en-US" sz="2400" u="none" strike="noStrike" dirty="0" err="1">
                          <a:effectLst/>
                        </a:rPr>
                        <a:t>lisdexamfetamine</a:t>
                      </a:r>
                      <a:r>
                        <a:rPr lang="en-US" sz="2400" u="none" strike="noStrike" dirty="0">
                          <a:effectLst/>
                        </a:rPr>
                        <a:t> </a:t>
                      </a:r>
                      <a:r>
                        <a:rPr lang="en-US" sz="2400" u="none" strike="noStrike" dirty="0" err="1">
                          <a:effectLst/>
                        </a:rPr>
                        <a:t>dimesylate</a:t>
                      </a:r>
                      <a:r>
                        <a:rPr lang="en-US" sz="2400" u="none" strike="noStrike" dirty="0">
                          <a:effectLst/>
                        </a:rPr>
                        <a:t> in college students with ADHD</a:t>
                      </a:r>
                      <a:endParaRPr lang="en-US" sz="2400" b="0" i="0" u="none" strike="noStrike" dirty="0">
                        <a:solidFill>
                          <a:srgbClr val="21212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effectLst/>
                        </a:rPr>
                        <a:t>Ensaio clínico randomizado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effectLst/>
                        </a:rPr>
                        <a:t>A </a:t>
                      </a:r>
                      <a:r>
                        <a:rPr lang="pt-BR" sz="2400" u="none" strike="noStrike" dirty="0" err="1">
                          <a:effectLst/>
                        </a:rPr>
                        <a:t>lisdexanfetamina</a:t>
                      </a:r>
                      <a:r>
                        <a:rPr lang="pt-BR" sz="2400" u="none" strike="noStrike" dirty="0">
                          <a:effectLst/>
                        </a:rPr>
                        <a:t> é eficaz apenas em pessoas com TDAH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effectLst/>
                        </a:rPr>
                        <a:t>Alta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26978362"/>
                  </a:ext>
                </a:extLst>
              </a:tr>
              <a:tr h="12132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combination of caffeine and taurine has no effect on short term memory but induces changes in heart rate and mean arterial blood pressure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effectLst/>
                        </a:rPr>
                        <a:t>Ensaio clínico randomizado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Não houve melhora na memória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Moderada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2708100"/>
                  </a:ext>
                </a:extLst>
              </a:tr>
              <a:tr h="13814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Acute effects of energy drinks in medical students</a:t>
                      </a:r>
                      <a:endParaRPr lang="en-US" sz="2400" b="0" i="0" u="none" strike="noStrike">
                        <a:solidFill>
                          <a:srgbClr val="21212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Ensaio clínico randomizado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effectLst/>
                        </a:rPr>
                        <a:t>Houve um aumento de memória com o uso de energéticos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Baixa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89525096"/>
                  </a:ext>
                </a:extLst>
              </a:tr>
              <a:tr h="13814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Use of Cognitive Enhancers by Portuguese Medical Students: Do Academic Challenges Matter?</a:t>
                      </a:r>
                      <a:endParaRPr lang="en-US" sz="2400" b="0" i="0" u="none" strike="noStrike">
                        <a:solidFill>
                          <a:srgbClr val="21212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Estudo transversal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effectLst/>
                        </a:rPr>
                        <a:t>Café, metilfenidato e </a:t>
                      </a:r>
                      <a:r>
                        <a:rPr lang="pt-BR" sz="2400" u="none" strike="noStrike" dirty="0" err="1">
                          <a:effectLst/>
                        </a:rPr>
                        <a:t>modafinil</a:t>
                      </a:r>
                      <a:r>
                        <a:rPr lang="pt-BR" sz="2400" u="none" strike="noStrike" dirty="0">
                          <a:effectLst/>
                        </a:rPr>
                        <a:t> são os mais utilizados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Baixa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15315312"/>
                  </a:ext>
                </a:extLst>
              </a:tr>
              <a:tr h="10571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Does modafinil enhance cognitive performance in young volunteers who are not sleep-deprived?</a:t>
                      </a:r>
                      <a:endParaRPr lang="en-US" sz="2400" b="0" i="0" u="none" strike="noStrike">
                        <a:solidFill>
                          <a:srgbClr val="21212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Ensaio clínico randomizado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 err="1">
                          <a:effectLst/>
                        </a:rPr>
                        <a:t>Modafinil</a:t>
                      </a:r>
                      <a:r>
                        <a:rPr lang="pt-BR" sz="2400" u="none" strike="noStrike" dirty="0">
                          <a:effectLst/>
                        </a:rPr>
                        <a:t> não melhorou memória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effectLst/>
                        </a:rPr>
                        <a:t>Moderada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74528537"/>
                  </a:ext>
                </a:extLst>
              </a:tr>
              <a:tr h="22103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Neurocognitive enhancement or impairment? A systematic meta-analysis of prescription stimulant effects on processing speed, decision-making, planning, and cognitive perseveration</a:t>
                      </a:r>
                      <a:endParaRPr lang="en-US" sz="2400" b="0" i="0" u="none" strike="noStrike">
                        <a:solidFill>
                          <a:srgbClr val="21212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Revisão sistemática com metanálise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Houve um aumento da velocidade de processamento, mas com tamano de efeito muito baixo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effectLst/>
                        </a:rPr>
                        <a:t>Moderada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2059004"/>
                  </a:ext>
                </a:extLst>
              </a:tr>
              <a:tr h="13213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(Mis)use of Prescribed Stimulants in the Medical Student Community: Motives and Behaviors: A Population-Based Cross-Sectional Study</a:t>
                      </a:r>
                      <a:endParaRPr lang="en-US" sz="2400" b="0" i="0" u="none" strike="noStrike">
                        <a:solidFill>
                          <a:srgbClr val="21212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Estudo transversal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A prevalência de uso encontrada foi de 33%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effectLst/>
                        </a:rPr>
                        <a:t>Baixa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23560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23440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</TotalTime>
  <Words>773</Words>
  <Application>Microsoft Office PowerPoint</Application>
  <PresentationFormat>Personalizar</PresentationFormat>
  <Paragraphs>61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Aptos Narrow</vt:lpstr>
      <vt:lpstr>Arial</vt:lpstr>
      <vt:lpstr>Calibri</vt:lpstr>
      <vt:lpstr>Calibri Light</vt:lpstr>
      <vt:lpstr>Georgia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Valmir Pereira da Silva</dc:creator>
  <cp:lastModifiedBy>Bruno Spalenza da Silva</cp:lastModifiedBy>
  <cp:revision>4</cp:revision>
  <dcterms:created xsi:type="dcterms:W3CDTF">2022-08-16T13:13:11Z</dcterms:created>
  <dcterms:modified xsi:type="dcterms:W3CDTF">2024-08-21T14:11:24Z</dcterms:modified>
</cp:coreProperties>
</file>