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-1470" y="-7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lislaynneemerickkruger@gmail.com" TargetMode="External"/><Relationship Id="rId7" Type="http://schemas.openxmlformats.org/officeDocument/2006/relationships/image" Target="../media/image2.jpeg"/><Relationship Id="rId2" Type="http://schemas.openxmlformats.org/officeDocument/2006/relationships/hyperlink" Target="mailto:thiagorissari1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ccarrijo@gmail.com" TargetMode="External"/><Relationship Id="rId11" Type="http://schemas.openxmlformats.org/officeDocument/2006/relationships/image" Target="../media/image6.png"/><Relationship Id="rId5" Type="http://schemas.openxmlformats.org/officeDocument/2006/relationships/hyperlink" Target="mailto:juliadelai25@gmail.com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marinaacamatta18@gmail.com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20">
            <a:extLst>
              <a:ext uri="{FF2B5EF4-FFF2-40B4-BE49-F238E27FC236}">
                <a16:creationId xmlns:a16="http://schemas.microsoft.com/office/drawing/2014/main" id="{BDE24E63-0CF8-272B-9AC7-5272009443CD}"/>
              </a:ext>
            </a:extLst>
          </p:cNvPr>
          <p:cNvSpPr/>
          <p:nvPr/>
        </p:nvSpPr>
        <p:spPr>
          <a:xfrm>
            <a:off x="1062496" y="35646711"/>
            <a:ext cx="30540475" cy="1289846"/>
          </a:xfrm>
          <a:custGeom>
            <a:avLst/>
            <a:gdLst/>
            <a:ahLst/>
            <a:cxnLst/>
            <a:rect l="l" t="t" r="r" b="b"/>
            <a:pathLst>
              <a:path w="6536055" h="496570">
                <a:moveTo>
                  <a:pt x="6452744" y="0"/>
                </a:moveTo>
                <a:lnTo>
                  <a:pt x="82742" y="0"/>
                </a:lnTo>
                <a:lnTo>
                  <a:pt x="50540" y="6503"/>
                </a:lnTo>
                <a:lnTo>
                  <a:pt x="24239" y="24239"/>
                </a:lnTo>
                <a:lnTo>
                  <a:pt x="6503" y="50540"/>
                </a:lnTo>
                <a:lnTo>
                  <a:pt x="0" y="82742"/>
                </a:lnTo>
                <a:lnTo>
                  <a:pt x="0" y="413713"/>
                </a:lnTo>
                <a:lnTo>
                  <a:pt x="6503" y="445915"/>
                </a:lnTo>
                <a:lnTo>
                  <a:pt x="24239" y="472216"/>
                </a:lnTo>
                <a:lnTo>
                  <a:pt x="50540" y="489951"/>
                </a:lnTo>
                <a:lnTo>
                  <a:pt x="82742" y="496455"/>
                </a:lnTo>
                <a:lnTo>
                  <a:pt x="6452744" y="496455"/>
                </a:lnTo>
                <a:lnTo>
                  <a:pt x="6484946" y="489951"/>
                </a:lnTo>
                <a:lnTo>
                  <a:pt x="6511248" y="472216"/>
                </a:lnTo>
                <a:lnTo>
                  <a:pt x="6528983" y="445915"/>
                </a:lnTo>
                <a:lnTo>
                  <a:pt x="6535487" y="413713"/>
                </a:lnTo>
                <a:lnTo>
                  <a:pt x="6535487" y="82742"/>
                </a:lnTo>
                <a:lnTo>
                  <a:pt x="6528983" y="50540"/>
                </a:lnTo>
                <a:lnTo>
                  <a:pt x="6511248" y="24239"/>
                </a:lnTo>
                <a:lnTo>
                  <a:pt x="6484946" y="6503"/>
                </a:lnTo>
                <a:lnTo>
                  <a:pt x="6452744" y="0"/>
                </a:lnTo>
                <a:close/>
              </a:path>
            </a:pathLst>
          </a:custGeom>
          <a:solidFill>
            <a:srgbClr val="F58534"/>
          </a:solidFill>
        </p:spPr>
        <p:txBody>
          <a:bodyPr wrap="square" lIns="0" tIns="0" rIns="0" bIns="0" rtlCol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43" name="object 20">
            <a:extLst>
              <a:ext uri="{FF2B5EF4-FFF2-40B4-BE49-F238E27FC236}">
                <a16:creationId xmlns:a16="http://schemas.microsoft.com/office/drawing/2014/main" id="{9F99AD25-6BB7-EA74-2417-4EE5DB4660B7}"/>
              </a:ext>
            </a:extLst>
          </p:cNvPr>
          <p:cNvSpPr/>
          <p:nvPr/>
        </p:nvSpPr>
        <p:spPr>
          <a:xfrm>
            <a:off x="16860702" y="30237159"/>
            <a:ext cx="14742270" cy="1190772"/>
          </a:xfrm>
          <a:custGeom>
            <a:avLst/>
            <a:gdLst/>
            <a:ahLst/>
            <a:cxnLst/>
            <a:rect l="l" t="t" r="r" b="b"/>
            <a:pathLst>
              <a:path w="6536055" h="496570">
                <a:moveTo>
                  <a:pt x="6452744" y="0"/>
                </a:moveTo>
                <a:lnTo>
                  <a:pt x="82742" y="0"/>
                </a:lnTo>
                <a:lnTo>
                  <a:pt x="50540" y="6503"/>
                </a:lnTo>
                <a:lnTo>
                  <a:pt x="24239" y="24239"/>
                </a:lnTo>
                <a:lnTo>
                  <a:pt x="6503" y="50540"/>
                </a:lnTo>
                <a:lnTo>
                  <a:pt x="0" y="82742"/>
                </a:lnTo>
                <a:lnTo>
                  <a:pt x="0" y="413713"/>
                </a:lnTo>
                <a:lnTo>
                  <a:pt x="6503" y="445915"/>
                </a:lnTo>
                <a:lnTo>
                  <a:pt x="24239" y="472216"/>
                </a:lnTo>
                <a:lnTo>
                  <a:pt x="50540" y="489951"/>
                </a:lnTo>
                <a:lnTo>
                  <a:pt x="82742" y="496455"/>
                </a:lnTo>
                <a:lnTo>
                  <a:pt x="6452744" y="496455"/>
                </a:lnTo>
                <a:lnTo>
                  <a:pt x="6484946" y="489951"/>
                </a:lnTo>
                <a:lnTo>
                  <a:pt x="6511248" y="472216"/>
                </a:lnTo>
                <a:lnTo>
                  <a:pt x="6528983" y="445915"/>
                </a:lnTo>
                <a:lnTo>
                  <a:pt x="6535487" y="413713"/>
                </a:lnTo>
                <a:lnTo>
                  <a:pt x="6535487" y="82742"/>
                </a:lnTo>
                <a:lnTo>
                  <a:pt x="6528983" y="50540"/>
                </a:lnTo>
                <a:lnTo>
                  <a:pt x="6511248" y="24239"/>
                </a:lnTo>
                <a:lnTo>
                  <a:pt x="6484946" y="6503"/>
                </a:lnTo>
                <a:lnTo>
                  <a:pt x="6452744" y="0"/>
                </a:lnTo>
                <a:close/>
              </a:path>
            </a:pathLst>
          </a:custGeom>
          <a:solidFill>
            <a:srgbClr val="F58534"/>
          </a:solidFill>
        </p:spPr>
        <p:txBody>
          <a:bodyPr wrap="square" lIns="0" tIns="0" rIns="0" bIns="0" rtlCol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grpSp>
        <p:nvGrpSpPr>
          <p:cNvPr id="37" name="object 19">
            <a:extLst>
              <a:ext uri="{FF2B5EF4-FFF2-40B4-BE49-F238E27FC236}">
                <a16:creationId xmlns:a16="http://schemas.microsoft.com/office/drawing/2014/main" id="{7C917547-EB64-CA26-0318-32B386888F95}"/>
              </a:ext>
            </a:extLst>
          </p:cNvPr>
          <p:cNvGrpSpPr/>
          <p:nvPr/>
        </p:nvGrpSpPr>
        <p:grpSpPr>
          <a:xfrm>
            <a:off x="752772" y="21096347"/>
            <a:ext cx="15414346" cy="1193882"/>
            <a:chOff x="1002959" y="5719290"/>
            <a:chExt cx="6536055" cy="496570"/>
          </a:xfrm>
        </p:grpSpPr>
        <p:sp>
          <p:nvSpPr>
            <p:cNvPr id="41" name="object 20">
              <a:extLst>
                <a:ext uri="{FF2B5EF4-FFF2-40B4-BE49-F238E27FC236}">
                  <a16:creationId xmlns:a16="http://schemas.microsoft.com/office/drawing/2014/main" id="{A6870261-5DFC-9C05-88FC-B6B82B399E62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6452744" y="0"/>
                  </a:moveTo>
                  <a:lnTo>
                    <a:pt x="82742" y="0"/>
                  </a:lnTo>
                  <a:lnTo>
                    <a:pt x="50540" y="6503"/>
                  </a:lnTo>
                  <a:lnTo>
                    <a:pt x="24239" y="24239"/>
                  </a:lnTo>
                  <a:lnTo>
                    <a:pt x="6503" y="50540"/>
                  </a:lnTo>
                  <a:lnTo>
                    <a:pt x="0" y="82742"/>
                  </a:lnTo>
                  <a:lnTo>
                    <a:pt x="0" y="413713"/>
                  </a:lnTo>
                  <a:lnTo>
                    <a:pt x="6503" y="445915"/>
                  </a:lnTo>
                  <a:lnTo>
                    <a:pt x="24239" y="472216"/>
                  </a:lnTo>
                  <a:lnTo>
                    <a:pt x="50540" y="489951"/>
                  </a:lnTo>
                  <a:lnTo>
                    <a:pt x="82742" y="496455"/>
                  </a:lnTo>
                  <a:lnTo>
                    <a:pt x="6452744" y="496455"/>
                  </a:lnTo>
                  <a:lnTo>
                    <a:pt x="6484946" y="489951"/>
                  </a:lnTo>
                  <a:lnTo>
                    <a:pt x="6511248" y="472216"/>
                  </a:lnTo>
                  <a:lnTo>
                    <a:pt x="6528983" y="445915"/>
                  </a:lnTo>
                  <a:lnTo>
                    <a:pt x="6535487" y="413713"/>
                  </a:lnTo>
                  <a:lnTo>
                    <a:pt x="6535487" y="82742"/>
                  </a:lnTo>
                  <a:lnTo>
                    <a:pt x="6528983" y="50540"/>
                  </a:lnTo>
                  <a:lnTo>
                    <a:pt x="6511248" y="24239"/>
                  </a:lnTo>
                  <a:lnTo>
                    <a:pt x="6484946" y="6503"/>
                  </a:lnTo>
                  <a:lnTo>
                    <a:pt x="6452744" y="0"/>
                  </a:lnTo>
                  <a:close/>
                </a:path>
              </a:pathLst>
            </a:custGeom>
            <a:solidFill>
              <a:srgbClr val="F5853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42" name="object 21">
              <a:extLst>
                <a:ext uri="{FF2B5EF4-FFF2-40B4-BE49-F238E27FC236}">
                  <a16:creationId xmlns:a16="http://schemas.microsoft.com/office/drawing/2014/main" id="{73F7D1B4-38D5-324A-D71A-F2E597C29F86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0" y="82742"/>
                  </a:moveTo>
                  <a:lnTo>
                    <a:pt x="6503" y="50540"/>
                  </a:lnTo>
                  <a:lnTo>
                    <a:pt x="24239" y="24239"/>
                  </a:lnTo>
                  <a:lnTo>
                    <a:pt x="50540" y="6503"/>
                  </a:lnTo>
                  <a:lnTo>
                    <a:pt x="82742" y="0"/>
                  </a:lnTo>
                  <a:lnTo>
                    <a:pt x="6452744" y="0"/>
                  </a:lnTo>
                  <a:lnTo>
                    <a:pt x="6484946" y="6503"/>
                  </a:lnTo>
                  <a:lnTo>
                    <a:pt x="6511248" y="24239"/>
                  </a:lnTo>
                  <a:lnTo>
                    <a:pt x="6528983" y="50540"/>
                  </a:lnTo>
                  <a:lnTo>
                    <a:pt x="6535487" y="82742"/>
                  </a:lnTo>
                  <a:lnTo>
                    <a:pt x="6535487" y="413713"/>
                  </a:lnTo>
                  <a:lnTo>
                    <a:pt x="6528983" y="445915"/>
                  </a:lnTo>
                  <a:lnTo>
                    <a:pt x="6511248" y="472216"/>
                  </a:lnTo>
                  <a:lnTo>
                    <a:pt x="6484946" y="489951"/>
                  </a:lnTo>
                  <a:lnTo>
                    <a:pt x="6452744" y="496455"/>
                  </a:lnTo>
                  <a:lnTo>
                    <a:pt x="82742" y="496455"/>
                  </a:lnTo>
                  <a:lnTo>
                    <a:pt x="50540" y="489951"/>
                  </a:lnTo>
                  <a:lnTo>
                    <a:pt x="24239" y="472216"/>
                  </a:lnTo>
                  <a:lnTo>
                    <a:pt x="6503" y="445915"/>
                  </a:lnTo>
                  <a:lnTo>
                    <a:pt x="0" y="413713"/>
                  </a:lnTo>
                  <a:lnTo>
                    <a:pt x="0" y="82742"/>
                  </a:lnTo>
                  <a:close/>
                </a:path>
              </a:pathLst>
            </a:custGeom>
            <a:ln w="5910">
              <a:solidFill>
                <a:srgbClr val="F58534"/>
              </a:solidFill>
            </a:ln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36" name="object 20">
            <a:extLst>
              <a:ext uri="{FF2B5EF4-FFF2-40B4-BE49-F238E27FC236}">
                <a16:creationId xmlns:a16="http://schemas.microsoft.com/office/drawing/2014/main" id="{49946FDA-221A-BCBD-7699-6A04C8994EAD}"/>
              </a:ext>
            </a:extLst>
          </p:cNvPr>
          <p:cNvSpPr/>
          <p:nvPr/>
        </p:nvSpPr>
        <p:spPr>
          <a:xfrm>
            <a:off x="785298" y="15740293"/>
            <a:ext cx="15414346" cy="1193882"/>
          </a:xfrm>
          <a:custGeom>
            <a:avLst/>
            <a:gdLst/>
            <a:ahLst/>
            <a:cxnLst/>
            <a:rect l="l" t="t" r="r" b="b"/>
            <a:pathLst>
              <a:path w="6536055" h="496570">
                <a:moveTo>
                  <a:pt x="6452744" y="0"/>
                </a:moveTo>
                <a:lnTo>
                  <a:pt x="82742" y="0"/>
                </a:lnTo>
                <a:lnTo>
                  <a:pt x="50540" y="6503"/>
                </a:lnTo>
                <a:lnTo>
                  <a:pt x="24239" y="24239"/>
                </a:lnTo>
                <a:lnTo>
                  <a:pt x="6503" y="50540"/>
                </a:lnTo>
                <a:lnTo>
                  <a:pt x="0" y="82742"/>
                </a:lnTo>
                <a:lnTo>
                  <a:pt x="0" y="413713"/>
                </a:lnTo>
                <a:lnTo>
                  <a:pt x="6503" y="445915"/>
                </a:lnTo>
                <a:lnTo>
                  <a:pt x="24239" y="472216"/>
                </a:lnTo>
                <a:lnTo>
                  <a:pt x="50540" y="489951"/>
                </a:lnTo>
                <a:lnTo>
                  <a:pt x="82742" y="496455"/>
                </a:lnTo>
                <a:lnTo>
                  <a:pt x="6452744" y="496455"/>
                </a:lnTo>
                <a:lnTo>
                  <a:pt x="6484946" y="489951"/>
                </a:lnTo>
                <a:lnTo>
                  <a:pt x="6511248" y="472216"/>
                </a:lnTo>
                <a:lnTo>
                  <a:pt x="6528983" y="445915"/>
                </a:lnTo>
                <a:lnTo>
                  <a:pt x="6535487" y="413713"/>
                </a:lnTo>
                <a:lnTo>
                  <a:pt x="6535487" y="82742"/>
                </a:lnTo>
                <a:lnTo>
                  <a:pt x="6528983" y="50540"/>
                </a:lnTo>
                <a:lnTo>
                  <a:pt x="6511248" y="24239"/>
                </a:lnTo>
                <a:lnTo>
                  <a:pt x="6484946" y="6503"/>
                </a:lnTo>
                <a:lnTo>
                  <a:pt x="6452744" y="0"/>
                </a:lnTo>
                <a:close/>
              </a:path>
            </a:pathLst>
          </a:custGeom>
          <a:solidFill>
            <a:srgbClr val="F58534"/>
          </a:solidFill>
        </p:spPr>
        <p:txBody>
          <a:bodyPr wrap="square" lIns="0" tIns="0" rIns="0" bIns="0" rtlCol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35" name="object 20">
            <a:extLst>
              <a:ext uri="{FF2B5EF4-FFF2-40B4-BE49-F238E27FC236}">
                <a16:creationId xmlns:a16="http://schemas.microsoft.com/office/drawing/2014/main" id="{93C5076B-05ED-AD9F-5D5A-E227C26EB689}"/>
              </a:ext>
            </a:extLst>
          </p:cNvPr>
          <p:cNvSpPr/>
          <p:nvPr/>
        </p:nvSpPr>
        <p:spPr>
          <a:xfrm>
            <a:off x="796315" y="12646716"/>
            <a:ext cx="15414346" cy="1193882"/>
          </a:xfrm>
          <a:custGeom>
            <a:avLst/>
            <a:gdLst/>
            <a:ahLst/>
            <a:cxnLst/>
            <a:rect l="l" t="t" r="r" b="b"/>
            <a:pathLst>
              <a:path w="6536055" h="496570">
                <a:moveTo>
                  <a:pt x="6452744" y="0"/>
                </a:moveTo>
                <a:lnTo>
                  <a:pt x="82742" y="0"/>
                </a:lnTo>
                <a:lnTo>
                  <a:pt x="50540" y="6503"/>
                </a:lnTo>
                <a:lnTo>
                  <a:pt x="24239" y="24239"/>
                </a:lnTo>
                <a:lnTo>
                  <a:pt x="6503" y="50540"/>
                </a:lnTo>
                <a:lnTo>
                  <a:pt x="0" y="82742"/>
                </a:lnTo>
                <a:lnTo>
                  <a:pt x="0" y="413713"/>
                </a:lnTo>
                <a:lnTo>
                  <a:pt x="6503" y="445915"/>
                </a:lnTo>
                <a:lnTo>
                  <a:pt x="24239" y="472216"/>
                </a:lnTo>
                <a:lnTo>
                  <a:pt x="50540" y="489951"/>
                </a:lnTo>
                <a:lnTo>
                  <a:pt x="82742" y="496455"/>
                </a:lnTo>
                <a:lnTo>
                  <a:pt x="6452744" y="496455"/>
                </a:lnTo>
                <a:lnTo>
                  <a:pt x="6484946" y="489951"/>
                </a:lnTo>
                <a:lnTo>
                  <a:pt x="6511248" y="472216"/>
                </a:lnTo>
                <a:lnTo>
                  <a:pt x="6528983" y="445915"/>
                </a:lnTo>
                <a:lnTo>
                  <a:pt x="6535487" y="413713"/>
                </a:lnTo>
                <a:lnTo>
                  <a:pt x="6535487" y="82742"/>
                </a:lnTo>
                <a:lnTo>
                  <a:pt x="6528983" y="50540"/>
                </a:lnTo>
                <a:lnTo>
                  <a:pt x="6511248" y="24239"/>
                </a:lnTo>
                <a:lnTo>
                  <a:pt x="6484946" y="6503"/>
                </a:lnTo>
                <a:lnTo>
                  <a:pt x="6452744" y="0"/>
                </a:lnTo>
                <a:close/>
              </a:path>
            </a:pathLst>
          </a:custGeom>
          <a:solidFill>
            <a:srgbClr val="F58534"/>
          </a:solidFill>
        </p:spPr>
        <p:txBody>
          <a:bodyPr wrap="square" lIns="0" tIns="0" rIns="0" bIns="0" rtlCol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-292388" y="6853465"/>
            <a:ext cx="32426396" cy="320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0980" marR="201930" algn="ctr">
              <a:spcAft>
                <a:spcPts val="0"/>
              </a:spcAft>
            </a:pPr>
            <a:r>
              <a:rPr lang="pt-PT" sz="40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ANÁLISE DA COBERTURA VACINAL ENTRE OS ANOS DE 2019 E 2023</a:t>
            </a:r>
          </a:p>
          <a:p>
            <a:pPr marL="218440" marR="201930" algn="ctr">
              <a:spcBef>
                <a:spcPts val="5"/>
              </a:spcBef>
              <a:spcAft>
                <a:spcPts val="0"/>
              </a:spcAft>
            </a:pPr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Thiago Rissar1,</a:t>
            </a:r>
            <a:r>
              <a:rPr lang="pt-PT" sz="3600" spc="-55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Marina Aurich Camatta</a:t>
            </a:r>
            <a:r>
              <a:rPr lang="pt-PT" sz="3600" baseline="300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1</a:t>
            </a:r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, Lis Laynne Emerick Kruger</a:t>
            </a:r>
            <a:r>
              <a:rPr lang="pt-PT" sz="3600" baseline="300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1</a:t>
            </a:r>
            <a:r>
              <a:rPr lang="pt-PT" sz="3600" spc="-5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, Julia Pereira Delai</a:t>
            </a:r>
            <a:r>
              <a:rPr lang="pt-PT" sz="3600" spc="-50" baseline="300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1</a:t>
            </a:r>
            <a:r>
              <a:rPr lang="pt-PT" sz="3600" spc="-5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, Linda Christian Carrijo-Carvalho</a:t>
            </a:r>
            <a:r>
              <a:rPr lang="pt-PT" sz="3600" spc="-1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2.</a:t>
            </a:r>
            <a:endParaRPr lang="pt-BR" sz="3600" dirty="0"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146050" marR="124460" indent="-3175" algn="ctr">
              <a:lnSpc>
                <a:spcPct val="98000"/>
              </a:lnSpc>
              <a:spcBef>
                <a:spcPts val="1365"/>
              </a:spcBef>
              <a:spcAft>
                <a:spcPts val="0"/>
              </a:spcAft>
            </a:pPr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1</a:t>
            </a:r>
            <a:r>
              <a:rPr lang="pt-PT" sz="3600" spc="135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Graduandos em Medicina - UNESC; 2 Professora Doutora</a:t>
            </a:r>
            <a:r>
              <a:rPr lang="pt-PT" sz="3600" spc="-1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do</a:t>
            </a:r>
            <a:r>
              <a:rPr lang="pt-PT" sz="3600" spc="-1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curso</a:t>
            </a:r>
            <a:r>
              <a:rPr lang="pt-PT" sz="3600" spc="-1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pt-PT" sz="3600" spc="-2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Medicina –</a:t>
            </a:r>
            <a:r>
              <a:rPr lang="pt-PT" sz="3600" spc="-15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UNESC</a:t>
            </a:r>
            <a:r>
              <a:rPr lang="pt-PT" sz="3600" spc="-1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/  </a:t>
            </a:r>
            <a:r>
              <a:rPr lang="pt-PT" sz="3600" u="sng" dirty="0">
                <a:latin typeface="Arial" panose="020B0604020202020204" pitchFamily="34" charset="0"/>
                <a:ea typeface="Arial MT"/>
                <a:cs typeface="Arial" panose="020B0604020202020204" pitchFamily="34" charset="0"/>
                <a:hlinkClick r:id="rId2"/>
              </a:rPr>
              <a:t>thiagorissari1@gmail.com</a:t>
            </a:r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, </a:t>
            </a:r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  <a:hlinkClick r:id="rId3"/>
              </a:rPr>
              <a:t>lislaynneemerickkruger@gmail.com</a:t>
            </a:r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, </a:t>
            </a:r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  <a:hlinkClick r:id="rId4"/>
              </a:rPr>
              <a:t>marinaacamatta18@gmail.com</a:t>
            </a:r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, </a:t>
            </a:r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  <a:hlinkClick r:id="rId5"/>
              </a:rPr>
              <a:t>juliadelai25@gmail.com</a:t>
            </a:r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, </a:t>
            </a:r>
            <a:r>
              <a:rPr lang="pt-PT" sz="3600" u="sng" dirty="0">
                <a:latin typeface="Arial" panose="020B0604020202020204" pitchFamily="34" charset="0"/>
                <a:ea typeface="Arial MT"/>
                <a:cs typeface="Arial" panose="020B0604020202020204" pitchFamily="34" charset="0"/>
                <a:hlinkClick r:id="rId6"/>
              </a:rPr>
              <a:t>lccarrijo@gmail.com</a:t>
            </a:r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.</a:t>
            </a:r>
            <a:endParaRPr lang="pt-BR" sz="3600" dirty="0"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220980" marR="201930" algn="ctr">
              <a:spcAft>
                <a:spcPts val="0"/>
              </a:spcAft>
            </a:pPr>
            <a:endParaRPr lang="pt-BR" sz="44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41181" y="10758765"/>
            <a:ext cx="148614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 cobertura vacinal no Brasil encontra-se abaixo das metas preconizadas pelo Ministério da Saúde, apesar do Programa Nacional de Imunizações, que é referência para outros países.</a:t>
            </a:r>
            <a:r>
              <a:rPr lang="pt-PT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19"/>
          <p:cNvGrpSpPr/>
          <p:nvPr/>
        </p:nvGrpSpPr>
        <p:grpSpPr>
          <a:xfrm>
            <a:off x="796315" y="9476949"/>
            <a:ext cx="15414346" cy="1193882"/>
            <a:chOff x="1002959" y="5719290"/>
            <a:chExt cx="6536055" cy="496570"/>
          </a:xfrm>
        </p:grpSpPr>
        <p:sp>
          <p:nvSpPr>
            <p:cNvPr id="5" name="object 20"/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6452744" y="0"/>
                  </a:moveTo>
                  <a:lnTo>
                    <a:pt x="82742" y="0"/>
                  </a:lnTo>
                  <a:lnTo>
                    <a:pt x="50540" y="6503"/>
                  </a:lnTo>
                  <a:lnTo>
                    <a:pt x="24239" y="24239"/>
                  </a:lnTo>
                  <a:lnTo>
                    <a:pt x="6503" y="50540"/>
                  </a:lnTo>
                  <a:lnTo>
                    <a:pt x="0" y="82742"/>
                  </a:lnTo>
                  <a:lnTo>
                    <a:pt x="0" y="413713"/>
                  </a:lnTo>
                  <a:lnTo>
                    <a:pt x="6503" y="445915"/>
                  </a:lnTo>
                  <a:lnTo>
                    <a:pt x="24239" y="472216"/>
                  </a:lnTo>
                  <a:lnTo>
                    <a:pt x="50540" y="489951"/>
                  </a:lnTo>
                  <a:lnTo>
                    <a:pt x="82742" y="496455"/>
                  </a:lnTo>
                  <a:lnTo>
                    <a:pt x="6452744" y="496455"/>
                  </a:lnTo>
                  <a:lnTo>
                    <a:pt x="6484946" y="489951"/>
                  </a:lnTo>
                  <a:lnTo>
                    <a:pt x="6511248" y="472216"/>
                  </a:lnTo>
                  <a:lnTo>
                    <a:pt x="6528983" y="445915"/>
                  </a:lnTo>
                  <a:lnTo>
                    <a:pt x="6535487" y="413713"/>
                  </a:lnTo>
                  <a:lnTo>
                    <a:pt x="6535487" y="82742"/>
                  </a:lnTo>
                  <a:lnTo>
                    <a:pt x="6528983" y="50540"/>
                  </a:lnTo>
                  <a:lnTo>
                    <a:pt x="6511248" y="24239"/>
                  </a:lnTo>
                  <a:lnTo>
                    <a:pt x="6484946" y="6503"/>
                  </a:lnTo>
                  <a:lnTo>
                    <a:pt x="6452744" y="0"/>
                  </a:lnTo>
                  <a:close/>
                </a:path>
              </a:pathLst>
            </a:custGeom>
            <a:solidFill>
              <a:srgbClr val="F5853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6" name="object 21"/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0" y="82742"/>
                  </a:moveTo>
                  <a:lnTo>
                    <a:pt x="6503" y="50540"/>
                  </a:lnTo>
                  <a:lnTo>
                    <a:pt x="24239" y="24239"/>
                  </a:lnTo>
                  <a:lnTo>
                    <a:pt x="50540" y="6503"/>
                  </a:lnTo>
                  <a:lnTo>
                    <a:pt x="82742" y="0"/>
                  </a:lnTo>
                  <a:lnTo>
                    <a:pt x="6452744" y="0"/>
                  </a:lnTo>
                  <a:lnTo>
                    <a:pt x="6484946" y="6503"/>
                  </a:lnTo>
                  <a:lnTo>
                    <a:pt x="6511248" y="24239"/>
                  </a:lnTo>
                  <a:lnTo>
                    <a:pt x="6528983" y="50540"/>
                  </a:lnTo>
                  <a:lnTo>
                    <a:pt x="6535487" y="82742"/>
                  </a:lnTo>
                  <a:lnTo>
                    <a:pt x="6535487" y="413713"/>
                  </a:lnTo>
                  <a:lnTo>
                    <a:pt x="6528983" y="445915"/>
                  </a:lnTo>
                  <a:lnTo>
                    <a:pt x="6511248" y="472216"/>
                  </a:lnTo>
                  <a:lnTo>
                    <a:pt x="6484946" y="489951"/>
                  </a:lnTo>
                  <a:lnTo>
                    <a:pt x="6452744" y="496455"/>
                  </a:lnTo>
                  <a:lnTo>
                    <a:pt x="82742" y="496455"/>
                  </a:lnTo>
                  <a:lnTo>
                    <a:pt x="50540" y="489951"/>
                  </a:lnTo>
                  <a:lnTo>
                    <a:pt x="24239" y="472216"/>
                  </a:lnTo>
                  <a:lnTo>
                    <a:pt x="6503" y="445915"/>
                  </a:lnTo>
                  <a:lnTo>
                    <a:pt x="0" y="413713"/>
                  </a:lnTo>
                  <a:lnTo>
                    <a:pt x="0" y="82742"/>
                  </a:lnTo>
                  <a:close/>
                </a:path>
              </a:pathLst>
            </a:custGeom>
            <a:ln w="5910">
              <a:solidFill>
                <a:srgbClr val="F58534"/>
              </a:solidFill>
            </a:ln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CaixaDeTexto 126"/>
          <p:cNvSpPr txBox="1"/>
          <p:nvPr/>
        </p:nvSpPr>
        <p:spPr>
          <a:xfrm>
            <a:off x="4970103" y="9478025"/>
            <a:ext cx="7873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INTRODUÇÃO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1" name="CaixaDeTexto 127"/>
          <p:cNvSpPr txBox="1"/>
          <p:nvPr/>
        </p:nvSpPr>
        <p:spPr>
          <a:xfrm>
            <a:off x="5980611" y="12575039"/>
            <a:ext cx="5436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OBJETIVO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62496" y="13946957"/>
            <a:ext cx="150936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 objetivo do estudo foi caracterizar o perfil epidemiológico da cobertura vacinal brasileira, enfatizando os impactos gerados pela pandemia por COVID-19.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461716" y="15797190"/>
            <a:ext cx="11353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4569" lvl="0" defTabSz="914400">
              <a:spcBef>
                <a:spcPts val="1714"/>
              </a:spcBef>
            </a:pPr>
            <a:r>
              <a:rPr lang="pt-BR" sz="7200" spc="10" dirty="0">
                <a:solidFill>
                  <a:srgbClr val="FFFFFF"/>
                </a:solidFill>
                <a:latin typeface="Arial Black"/>
                <a:cs typeface="Arial Black"/>
              </a:rPr>
              <a:t>METODOLOGIA</a:t>
            </a:r>
            <a:endParaRPr lang="pt-BR" sz="72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197637" y="17001771"/>
            <a:ext cx="148614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6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 coleta de dados sobre a cobertura vacinal foi realizada nas diferentes regiões do país, nos anos de 2019 a 2023, através do banco de dados do Departamento de Informática do Sistema Único de Saúde, Secretaria de Vigilância em Saúde, Ministério da Saúde (DATASUS/SINAN). As informações sobre a evolução da pandemia foram obtidas de site do Governo Federal de vigilância epidemiológica para COVID-19.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109271" y="21088981"/>
            <a:ext cx="8888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4569" lvl="0" defTabSz="914400">
              <a:spcBef>
                <a:spcPts val="1714"/>
              </a:spcBef>
            </a:pPr>
            <a:r>
              <a:rPr lang="pt-BR" sz="7200" spc="10" dirty="0">
                <a:solidFill>
                  <a:srgbClr val="FFFFFF"/>
                </a:solidFill>
                <a:latin typeface="Arial Black"/>
                <a:cs typeface="Arial Black"/>
              </a:rPr>
              <a:t>RESULTADOS</a:t>
            </a:r>
            <a:endParaRPr lang="pt-BR" sz="72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pic>
        <p:nvPicPr>
          <p:cNvPr id="1030" name="Picture 6" descr="https://lh7-rt.googleusercontent.com/docsz/AD_4nXeYv5kzsBG-9RrQytV7v1_MgZVOoyPHrEttKePjkq2Oqil-MON3Dk9HZMDREbTUf5VOJ6gHDhtAJ3hZEUrJaUmmX6yB-rMnFzg9Xf9FKlJDea-z_xmDsNk7HJlHpj_EMP36_1UukZEwlTH-S3WLnq8ROj7S?key=ZICfeYaqjosnKNquEW6bk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2"/>
          <a:stretch/>
        </p:blipFill>
        <p:spPr bwMode="auto">
          <a:xfrm>
            <a:off x="1493321" y="22556780"/>
            <a:ext cx="13008353" cy="609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1430473" y="28700916"/>
            <a:ext cx="130083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1: Gráfico cobertura vacinal geral, incidência e mortalidade por COVID-19 no Brasil entre os anos 2019 a </a:t>
            </a: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32" name="Picture 8" descr="https://lh7-rt.googleusercontent.com/docsz/AD_4nXevr8u7haXEp-m5xc2PYLIZU_XEazgjSf08MAb8r_9WG6EIqxzZ22RPvXPGWq_AfiAPC6tl28tL5wX5Ka9JoIA2IGa3wMpLOeUh8TqnzBK6t3BYpQ2m3Xo0zlve9HFkZTuEYIZYhDsYLcc6u0kOETC5-iNF?key=ZICfeYaqjosnKNquEW6bk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6" y="30019056"/>
            <a:ext cx="13467224" cy="476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1430473" y="34549425"/>
            <a:ext cx="13134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2 : Tabela cobertura vacinal do Brasil por ano segundo </a:t>
            </a: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https://lh7-rt.googleusercontent.com/docsz/AD_4nXdWwwLXF72rzv3P-dI4bs9DH6kglEmvsye56FHynrNMU4aTuTwACPFPWNF9bz6LyyGa8BVwc1gBaOq41_E9IaBzFOgMJ8zQVUqF9mHCT3yjo0PWNbOMt9Ihbkuw_yjJjuOzWe4zYV0HITa4yCBhqbaflB4?key=ZICfeYaqjosnKNquEW6bk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780" y="9869937"/>
            <a:ext cx="14070193" cy="3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17532779" y="13966371"/>
            <a:ext cx="140701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Figura 3: Tabela com as taxas de incidência e mortalidade (100 mil hab) de Covid-19 por ano segundo região</a:t>
            </a:r>
          </a:p>
        </p:txBody>
      </p:sp>
      <p:pic>
        <p:nvPicPr>
          <p:cNvPr id="1038" name="Picture 14" descr="https://lh7-rt.googleusercontent.com/docsz/AD_4nXfUseCDAd8gxC_FS02e9S-XEFOYKGfYjb0JcLUWpl1GSO6fpzUYLmi67YS8H3muyCH2kPHbefL6wYdgcNURWsk4jDNNi6zoROsK2t1BOqaFNIQsrkVmntpUvOJfOzGMHyyUCXyeQ3nZGUO1WRxlonsEhV94?key=ZICfeYaqjosnKNquEW6bk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421" y="15335585"/>
            <a:ext cx="9563065" cy="751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ângulo 25"/>
          <p:cNvSpPr/>
          <p:nvPr/>
        </p:nvSpPr>
        <p:spPr>
          <a:xfrm>
            <a:off x="26765312" y="20002235"/>
            <a:ext cx="52804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Comparativo entre o número de doses da vacina contra Covid-19 aplicadas e o número de novos casos da doença.</a:t>
            </a:r>
          </a:p>
        </p:txBody>
      </p:sp>
      <p:pic>
        <p:nvPicPr>
          <p:cNvPr id="1040" name="Picture 16" descr="https://lh7-rt.googleusercontent.com/docsz/AD_4nXeve1vG0hgJPLriWDHjBrX0QE7Byk_1-5F-_M0IChdBjWsotZp8wQ6cr3FG-ynikeuJ35G00jis7gkMXKwXtIVuVBUHtR1aRotl1IhBQj4tveJMXbSCXFMUIWFyAavdVidPoBqy7X9aJ0iTKSJVe_ZODP9g?key=ZICfeYaqjosnKNquEW6bk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136" y="22693016"/>
            <a:ext cx="9325461" cy="732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26853597" y="27379696"/>
            <a:ext cx="52804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Comparativo entre o número de doses aplicadas contra a Covid-19 e o número de óbitos registrados.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20476556" y="30290265"/>
            <a:ext cx="7510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1685"/>
              </a:spcBef>
            </a:pPr>
            <a:r>
              <a:rPr lang="pt-BR" sz="7200" spc="10" dirty="0">
                <a:solidFill>
                  <a:srgbClr val="FFFFFF"/>
                </a:solidFill>
                <a:latin typeface="Arial Black"/>
                <a:cs typeface="Arial Black"/>
              </a:rPr>
              <a:t>CONCLUSÃO</a:t>
            </a:r>
            <a:endParaRPr lang="pt-BR" sz="72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262006" y="31790144"/>
            <a:ext cx="138961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Os resultados obtidos mostraram que a pandemia de COVID-19 reduziu a cobertura vacinal no Brasil, possivelmente, devido ao isolamento e receio da população na procura por serviços de saúde. A baixa cobertura vacinal indicou a necessidade de estratégias de promoção da imunização da população, especialmente em períodos críticos, como durante pandemias.</a:t>
            </a:r>
          </a:p>
        </p:txBody>
      </p:sp>
      <p:sp>
        <p:nvSpPr>
          <p:cNvPr id="53" name="object 122"/>
          <p:cNvSpPr txBox="1"/>
          <p:nvPr/>
        </p:nvSpPr>
        <p:spPr>
          <a:xfrm>
            <a:off x="9817447" y="35836224"/>
            <a:ext cx="18169670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12140" defTabSz="914400">
              <a:spcBef>
                <a:spcPts val="125"/>
              </a:spcBef>
            </a:pPr>
            <a:r>
              <a:rPr sz="5400" spc="15" dirty="0">
                <a:solidFill>
                  <a:srgbClr val="FFFFFF"/>
                </a:solidFill>
                <a:latin typeface="Arial Black"/>
                <a:cs typeface="Arial Black"/>
              </a:rPr>
              <a:t>REFERÊNCIAS</a:t>
            </a:r>
            <a:r>
              <a:rPr sz="54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5400" spc="15" dirty="0">
                <a:solidFill>
                  <a:srgbClr val="FFFFFF"/>
                </a:solidFill>
                <a:latin typeface="Arial Black"/>
                <a:cs typeface="Arial Black"/>
              </a:rPr>
              <a:t>BIBLIOGRÁFICAS</a:t>
            </a:r>
            <a:endParaRPr sz="54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D8C25BD-A3C2-35AE-E968-1F3E7AD70608}"/>
              </a:ext>
            </a:extLst>
          </p:cNvPr>
          <p:cNvSpPr/>
          <p:nvPr/>
        </p:nvSpPr>
        <p:spPr>
          <a:xfrm>
            <a:off x="1085176" y="36936557"/>
            <a:ext cx="317824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MILANI, L. R. N.; BUSATO, I. M. S. Causas e consequências da redução da cobertura vacinal no Brasil. 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Revista de Saúde Pública do Paraná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v. 4, n. 2, p. 157–171, 2021.</a:t>
            </a:r>
            <a:endParaRPr lang="pt-BR" sz="2400" dirty="0"/>
          </a:p>
          <a:p>
            <a:pPr algn="just" rtl="0"/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ARROYO, L. H. et al. Áreas com queda da cobertura vacinal para BCG, poliomielite e tríplice viral no Brasil (2006-2016): mapas da heterogeneidade regional. 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Cadernos de saúde pública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v. 36, n. 4, 2020.</a:t>
            </a:r>
            <a:endParaRPr lang="pt-BR" sz="2400" b="0" dirty="0">
              <a:effectLst/>
            </a:endParaRPr>
          </a:p>
          <a:p>
            <a:pPr algn="just" rtl="0"/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PROCIANOY, G. S. et al. Impacto da pandemia do COVID-19 na vacinação de crianças de até um ano de idade: um estudo ecológico. 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Ciência &amp; saúde coletiva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v. 27, n. 3, p. 969–978, 2022.</a:t>
            </a:r>
            <a:endParaRPr lang="pt-BR" sz="2400" b="0" dirty="0">
              <a:effectLst/>
            </a:endParaRPr>
          </a:p>
          <a:p>
            <a:pPr algn="just" rtl="0"/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LEITE, I. S. et al. A evolução das coberturas vacinais brasileiras e os impactos provocados pela pandemia de Covid-19 nas metas de imunização. </a:t>
            </a:r>
            <a:r>
              <a:rPr lang="pt-BR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Society </a:t>
            </a:r>
            <a:r>
              <a:rPr lang="pt-BR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Development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v. 11, n. 11, p. e205111133041, 2022.</a:t>
            </a:r>
            <a:endParaRPr lang="pt-BR" sz="2400" b="0" dirty="0">
              <a:effectLst/>
            </a:endParaRPr>
          </a:p>
          <a:p>
            <a:pPr algn="just" rtl="0"/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 ABREU, I. R. et al.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Impact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COVID-19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pandemic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vaccination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coverage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children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Brazil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A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review. </a:t>
            </a:r>
            <a:r>
              <a:rPr lang="pt-BR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Society </a:t>
            </a:r>
            <a:r>
              <a:rPr lang="pt-BR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Development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v. 11, n. 14, p. e213111436227, 2022.</a:t>
            </a:r>
            <a:endParaRPr lang="pt-BR" sz="2400" b="0" dirty="0">
              <a:effectLst/>
            </a:endParaRPr>
          </a:p>
          <a:p>
            <a:pPr algn="just" rtl="0"/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 RAMOS, A. C. L. DA C. et al. Cobertura vacinal e o movimento antivacina: o impacto na saúde pública no Brasil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Revista Baiana Saúde Pública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v. 47, n. 1, p. 210–226, 2023.</a:t>
            </a:r>
            <a:endParaRPr lang="pt-BR" sz="2400" b="0" dirty="0">
              <a:effectLst/>
            </a:endParaRPr>
          </a:p>
          <a:p>
            <a:pPr algn="just" rtl="0"/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7. PALMIERI, I. G. S. et al.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Vaccination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coverage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triple viral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poliomyelitis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Brazil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2011-2021: temporal trend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spatial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dependency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Revista brasileira de epidemiologia [</a:t>
            </a:r>
            <a:r>
              <a:rPr lang="pt-BR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Brazilian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journal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epidemiology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], v. 26, 2023.</a:t>
            </a:r>
            <a:endParaRPr lang="pt-BR" sz="2400" b="0" dirty="0">
              <a:effectLst/>
            </a:endParaRPr>
          </a:p>
          <a:p>
            <a:pPr algn="just" rtl="0"/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8. VIEIRA, E. W. et al.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Structure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location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vaccination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services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influence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availability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triple viral in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Brazil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REME, v. 24, 2020.</a:t>
            </a:r>
            <a:endParaRPr lang="pt-BR" sz="2400" b="0" dirty="0">
              <a:effectLst/>
            </a:endParaRPr>
          </a:p>
          <a:p>
            <a:pPr algn="just" rtl="0"/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9. ARRUDA, N. M.; MAIA, A. G.; ALVES, L. C. Desigualdade no acesso à saúde entre as áreas urbanas e rurais do Brasil: uma decomposição de fatores entre 1998 a 2008. 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Cadernos de saúde publica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v. 34, n. 6, 2018.</a:t>
            </a:r>
            <a:endParaRPr lang="pt-BR" sz="2400" b="0" dirty="0">
              <a:effectLst/>
            </a:endParaRPr>
          </a:p>
          <a:p>
            <a:pPr algn="just" rtl="0"/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10. NÓVOA, T. D. et al. Cobertura vacinal do programa nacional de imunizações (PNI). </a:t>
            </a:r>
            <a:r>
              <a:rPr lang="pt-BR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Brazilian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Journal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Health Review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v. 3, n. 4, p. 7863–7873, 2020.</a:t>
            </a:r>
            <a:endParaRPr lang="pt-BR" sz="2400" b="0" dirty="0">
              <a:effectLst/>
            </a:endParaRPr>
          </a:p>
          <a:p>
            <a:pPr algn="just" rtl="0"/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11. OLIVEIRA, R. A. D. DE et al. Barreiras de acesso aos serviços em cinco Regiões de Saúde do Brasil: percepção de gestores e profissionais do Sistema Único de Saúde. 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Cadernos de saúde publica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v. 35, n. 11, 2019.</a:t>
            </a:r>
            <a:endParaRPr lang="pt-BR" sz="2400" b="0" dirty="0">
              <a:effectLst/>
            </a:endParaRPr>
          </a:p>
          <a:p>
            <a:pPr algn="just" rtl="0"/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12. MOURA, E. C. et al. Covid-19: evolução temporal e imunização nas três ondas epidemiológicas, Brasil, 2020–2022. 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Revista de saúde publica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v. 56, p. 105, 2022.</a:t>
            </a:r>
            <a:endParaRPr lang="pt-BR" sz="2400" b="0" dirty="0">
              <a:effectLst/>
            </a:endParaRPr>
          </a:p>
          <a:p>
            <a:r>
              <a:rPr lang="pt-BR" sz="3600" dirty="0"/>
              <a:t/>
            </a:r>
            <a:br>
              <a:rPr lang="pt-BR" sz="3600" dirty="0"/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918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MT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Thiago Rissari</cp:lastModifiedBy>
  <cp:revision>14</cp:revision>
  <dcterms:created xsi:type="dcterms:W3CDTF">2022-08-16T13:13:11Z</dcterms:created>
  <dcterms:modified xsi:type="dcterms:W3CDTF">2024-08-21T21:44:24Z</dcterms:modified>
</cp:coreProperties>
</file>