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2399288" cy="43200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" d="100"/>
          <a:sy n="10" d="100"/>
        </p:scale>
        <p:origin x="2424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008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675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850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77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264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59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837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388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26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7979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715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9249C-64FE-4BFE-A62E-D20743902798}" type="datetimeFigureOut">
              <a:rPr lang="pt-BR" smtClean="0"/>
              <a:t>21/08/2024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D3D4-5519-4579-9545-FB9FC118AE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19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lo.br/j/rpc/a/nfBndszPxgSTqkh9zXgpnjK/?format=pdf&amp;lang=pt" TargetMode="External"/><Relationship Id="rId3" Type="http://schemas.openxmlformats.org/officeDocument/2006/relationships/hyperlink" Target="https://ojs.revistacontribuciones.com/ojs/index.php/clcs/article/view/7284/4674" TargetMode="External"/><Relationship Id="rId7" Type="http://schemas.openxmlformats.org/officeDocument/2006/relationships/hyperlink" Target="https://www.scielo.br/j/pusp/a/gRDZZ9sPmPNXKBBJnRtrxkQ/?format=pdf&amp;lang=pt" TargetMode="External"/><Relationship Id="rId2" Type="http://schemas.openxmlformats.org/officeDocument/2006/relationships/hyperlink" Target="https://ojs.brazilianjournals.com.br/ojs/index.php/BRJD/article/view/59840/4325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lo.br/j/cenf/a/KWvtZv9nmRJj6X39KhmWdKk/?format=pdf&amp;lang=pt" TargetMode="External"/><Relationship Id="rId5" Type="http://schemas.openxmlformats.org/officeDocument/2006/relationships/hyperlink" Target="https://www.gov.br/saude/pt-br/assuntos/saude-de-a-a-z/s/saude-da-crianca/publicacoes/saude-da-crianca-aleitamento-materno-e-alimentacao-complementar/view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www.scielo.br/j/csc/a/mzjxTpvrXgLcVqvk5QPNYHm/?format=pdf&amp;lang=pt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3CADAA8-C66D-49FB-A489-144978378395}"/>
              </a:ext>
            </a:extLst>
          </p:cNvPr>
          <p:cNvSpPr/>
          <p:nvPr/>
        </p:nvSpPr>
        <p:spPr>
          <a:xfrm>
            <a:off x="1852499" y="12311288"/>
            <a:ext cx="13852208" cy="1004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INTRODUÇÃO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B79DC58-1AAF-4289-BB7C-AF3760BA731C}"/>
              </a:ext>
            </a:extLst>
          </p:cNvPr>
          <p:cNvSpPr/>
          <p:nvPr/>
        </p:nvSpPr>
        <p:spPr>
          <a:xfrm>
            <a:off x="16912275" y="12311288"/>
            <a:ext cx="13852208" cy="1004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RESULTADOS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4476784-01C4-4EB5-B4A0-7BD227F8A606}"/>
              </a:ext>
            </a:extLst>
          </p:cNvPr>
          <p:cNvSpPr/>
          <p:nvPr/>
        </p:nvSpPr>
        <p:spPr>
          <a:xfrm>
            <a:off x="1852499" y="20032931"/>
            <a:ext cx="13852208" cy="1004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OBJETIVOS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B55DC3F-467A-4A7B-B74C-CE60894922F7}"/>
              </a:ext>
            </a:extLst>
          </p:cNvPr>
          <p:cNvSpPr/>
          <p:nvPr/>
        </p:nvSpPr>
        <p:spPr>
          <a:xfrm>
            <a:off x="1852499" y="23879494"/>
            <a:ext cx="13852208" cy="1004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METODOLOGIA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51E3041-0B1C-4FAD-875B-D2B6549D2D95}"/>
              </a:ext>
            </a:extLst>
          </p:cNvPr>
          <p:cNvSpPr/>
          <p:nvPr/>
        </p:nvSpPr>
        <p:spPr>
          <a:xfrm>
            <a:off x="16912275" y="20032931"/>
            <a:ext cx="13852208" cy="1004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CONSIDERAÇÕES FINAIS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285EE22-E664-47F3-9BD4-059C4B3DF6A0}"/>
              </a:ext>
            </a:extLst>
          </p:cNvPr>
          <p:cNvSpPr/>
          <p:nvPr/>
        </p:nvSpPr>
        <p:spPr>
          <a:xfrm>
            <a:off x="1676404" y="33375669"/>
            <a:ext cx="29088079" cy="100473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dirty="0"/>
              <a:t>REFERÊNCIAS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D3A60E1-B5DE-4E06-A131-38D31AD14CC6}"/>
              </a:ext>
            </a:extLst>
          </p:cNvPr>
          <p:cNvSpPr/>
          <p:nvPr/>
        </p:nvSpPr>
        <p:spPr>
          <a:xfrm>
            <a:off x="904243" y="7187630"/>
            <a:ext cx="306323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Arial" panose="020B0604020202020204" pitchFamily="34" charset="0"/>
                <a:cs typeface="Arial" panose="020B0604020202020204" pitchFamily="34" charset="0"/>
              </a:rPr>
              <a:t>REPRESENTAÇÕES SOCIAIS ACERCA DOS ASPECTOS PSICOLÓGICOS NO PUERPÉRIO E SUAS IMPLICAÇÕES NA AMAMENTAÇÃO.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D9079F5-8BE4-4E98-B204-91AB23CE5070}"/>
              </a:ext>
            </a:extLst>
          </p:cNvPr>
          <p:cNvSpPr/>
          <p:nvPr/>
        </p:nvSpPr>
        <p:spPr>
          <a:xfrm>
            <a:off x="1852499" y="9270876"/>
            <a:ext cx="2869428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Debora </a:t>
            </a:r>
            <a:r>
              <a:rPr lang="pt-BR" sz="4400" dirty="0" err="1">
                <a:latin typeface="Arial" panose="020B0604020202020204" pitchFamily="34" charset="0"/>
                <a:cs typeface="Arial" panose="020B0604020202020204" pitchFamily="34" charset="0"/>
              </a:rPr>
              <a:t>Garozze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Linhalis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, Julia Lima Marino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Larissa Martelete Tiussi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Laura </a:t>
            </a:r>
            <a:r>
              <a:rPr lang="pt-BR" sz="4400" dirty="0" err="1">
                <a:latin typeface="Arial" panose="020B0604020202020204" pitchFamily="34" charset="0"/>
                <a:cs typeface="Arial" panose="020B0604020202020204" pitchFamily="34" charset="0"/>
              </a:rPr>
              <a:t>Belei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Reali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Eduarda Portugal Lira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4400" dirty="0" err="1">
                <a:latin typeface="Arial" panose="020B0604020202020204" pitchFamily="34" charset="0"/>
                <a:cs typeface="Arial" panose="020B0604020202020204" pitchFamily="34" charset="0"/>
              </a:rPr>
              <a:t>Adriene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de Freitas Moreno Rodrigues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pt-PT" sz="4000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Graduanda em Medicina -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spc="-2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UNESC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PT" sz="4000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Graduanda em Enfermagem –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spc="-2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UNESC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pt-PT" sz="4000" baseline="30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Mestra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pt-PT" sz="4000" spc="-4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Integrada</a:t>
            </a:r>
            <a:r>
              <a:rPr lang="pt-PT" sz="4000" spc="-2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Território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(UNIVALE),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Professora</a:t>
            </a:r>
            <a:r>
              <a:rPr lang="pt-PT" sz="4000" spc="-1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t-PT" sz="4000" spc="-3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Centro Universitário</a:t>
            </a:r>
            <a:r>
              <a:rPr lang="pt-PT" sz="4000" spc="-25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Espírito Santo – UNESC</a:t>
            </a:r>
            <a:endParaRPr lang="pt-BR" sz="40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FE3E6C9-4681-47AC-BA83-6C0E6311F37B}"/>
              </a:ext>
            </a:extLst>
          </p:cNvPr>
          <p:cNvSpPr/>
          <p:nvPr/>
        </p:nvSpPr>
        <p:spPr>
          <a:xfrm>
            <a:off x="1852499" y="13741976"/>
            <a:ext cx="138522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O aleitamento materno, previsto por dois anos ou mais e exclusivo nos primeiros seis meses, assegura vínculo afetivo ao binômio materno-fetal, além de inúmeros benefícios como a nutrição e proteção ao recém nascido. No entanto, existem barreiras biológicas, psicossociais e culturais que interferem nesse processo. Em razão disso, o Ministério da Saúde emprega métodos para avanço no atendimento à mulher no ciclo gravídico puerperal, uma vez que esse período é marcado por intensas transformações.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34307DB-715E-4754-A0FB-8460D1BF4600}"/>
              </a:ext>
            </a:extLst>
          </p:cNvPr>
          <p:cNvSpPr/>
          <p:nvPr/>
        </p:nvSpPr>
        <p:spPr>
          <a:xfrm>
            <a:off x="1852499" y="21586625"/>
            <a:ext cx="138522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Arial" panose="020B0604020202020204" pitchFamily="34" charset="0"/>
                <a:ea typeface="Arial" panose="020B0604020202020204" pitchFamily="34" charset="0"/>
              </a:rPr>
              <a:t>Este estudo objetivou identificar as representações sociais acerca dos aspectos psicológicos no puerpério e suas implicações na amamentação. </a:t>
            </a:r>
            <a:endParaRPr lang="pt-BR" sz="40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E1EFAAC-52BD-491F-93D7-ECB52D6182F2}"/>
              </a:ext>
            </a:extLst>
          </p:cNvPr>
          <p:cNvSpPr/>
          <p:nvPr/>
        </p:nvSpPr>
        <p:spPr>
          <a:xfrm>
            <a:off x="1852499" y="25310182"/>
            <a:ext cx="138522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Trata-se de um estudo observacional, descritivo, de corte transversal, com abordagem qualitativa. A amostra foi constituída de mães assistidas em um hospital maternidade de ensino em Colatina-ES. Os dados foram coletados mediante a um formulário de entrevista semiestruturado que foram integralmente gravadas e posteriormente transcritas.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C8DDE60-8060-400F-8EAF-5D1BB703FF0E}"/>
              </a:ext>
            </a:extLst>
          </p:cNvPr>
          <p:cNvSpPr/>
          <p:nvPr/>
        </p:nvSpPr>
        <p:spPr>
          <a:xfrm>
            <a:off x="16912275" y="13613554"/>
            <a:ext cx="138522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Os resultados foram tratados utilizando a análise semântica das informações e extraídas as evocações, as quais foram elucidadas através do software </a:t>
            </a:r>
            <a:r>
              <a:rPr lang="pt-BR" sz="4000" dirty="0" err="1">
                <a:latin typeface="Arial" panose="020B0604020202020204" pitchFamily="34" charset="0"/>
                <a:cs typeface="Arial" panose="020B0604020202020204" pitchFamily="34" charset="0"/>
              </a:rPr>
              <a:t>openEVOC</a:t>
            </a: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0.92. finalizando com a discussão das representações sociais obtidas tendo como base a teoria do núcleo central. Nesse sentido, de acordo com a Ordem Média de Evocações, o núcleo central, sendo a zona com maior significância estatística, é marcado pelas palavras "amor", "dor", “bom", "importante", "carinho", "alimento", "único", "ligação", "conexão" e "experiência”.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38F6E9A-099A-43FF-B656-670F9E9AC156}"/>
              </a:ext>
            </a:extLst>
          </p:cNvPr>
          <p:cNvSpPr/>
          <p:nvPr/>
        </p:nvSpPr>
        <p:spPr>
          <a:xfrm>
            <a:off x="16953874" y="21422111"/>
            <a:ext cx="138106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Foi possível identificar que pode haver impasses na amamentação devido aos desafios advindos do puerpério e as novas mudanças na vida da mãe nesse período de intensas renúncias e aprendizados. Dentro desse contexto, a equipe de profissionais de saúde que efetua uma assistência humanizada precisa estar atenta e vigilante às possíveis implicações no período gravídico puerperal, além de ter o entendimento nesta área, capaz de marcar positivamente a vida das mulheres.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5AC8B9C-3818-410A-9247-865DFE29AB77}"/>
              </a:ext>
            </a:extLst>
          </p:cNvPr>
          <p:cNvSpPr/>
          <p:nvPr/>
        </p:nvSpPr>
        <p:spPr>
          <a:xfrm>
            <a:off x="1676404" y="34589956"/>
            <a:ext cx="2908807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ANDRADE, Ana Clara Lemos de </a:t>
            </a:r>
            <a:r>
              <a:rPr lang="pt-BR" sz="2800" i="1" dirty="0"/>
              <a:t>et al</a:t>
            </a:r>
            <a:r>
              <a:rPr lang="pt-BR" sz="2800" dirty="0"/>
              <a:t>. Os benefícios do aleitamento materno: Uma revisão abrangente sobre a composição do leite materno, efeitos psicológicos em crianças e mães, facilitadores e barreiras na amamentação, políticas de promoção e desmame. </a:t>
            </a:r>
            <a:r>
              <a:rPr lang="pt-BR" sz="2800" b="1" dirty="0" err="1"/>
              <a:t>Brazilian</a:t>
            </a:r>
            <a:r>
              <a:rPr lang="pt-BR" sz="2800" b="1" dirty="0"/>
              <a:t> </a:t>
            </a:r>
            <a:r>
              <a:rPr lang="pt-BR" sz="2800" b="1" dirty="0" err="1"/>
              <a:t>Journal</a:t>
            </a:r>
            <a:r>
              <a:rPr lang="pt-BR" sz="2800" b="1" dirty="0"/>
              <a:t> </a:t>
            </a:r>
            <a:r>
              <a:rPr lang="pt-BR" sz="2800" b="1" dirty="0" err="1"/>
              <a:t>of</a:t>
            </a:r>
            <a:r>
              <a:rPr lang="pt-BR" sz="2800" b="1" dirty="0"/>
              <a:t> </a:t>
            </a:r>
            <a:r>
              <a:rPr lang="pt-BR" sz="2800" b="1" dirty="0" err="1"/>
              <a:t>Development</a:t>
            </a:r>
            <a:r>
              <a:rPr lang="pt-BR" sz="2800" dirty="0"/>
              <a:t>, v. 9, n. 5, p. 16770-16783, 2023. Disponível em </a:t>
            </a:r>
            <a:r>
              <a:rPr lang="pt-BR" sz="2800" u="sng" dirty="0">
                <a:hlinkClick r:id="rId2"/>
              </a:rPr>
              <a:t>https://ojs.brazilianjournals.com.br/</a:t>
            </a:r>
            <a:r>
              <a:rPr lang="pt-BR" sz="2800" u="sng" dirty="0" err="1">
                <a:hlinkClick r:id="rId2"/>
              </a:rPr>
              <a:t>ojs</a:t>
            </a:r>
            <a:r>
              <a:rPr lang="pt-BR" sz="2800" u="sng" dirty="0">
                <a:hlinkClick r:id="rId2"/>
              </a:rPr>
              <a:t>/</a:t>
            </a:r>
            <a:r>
              <a:rPr lang="pt-BR" sz="2800" u="sng" dirty="0" err="1">
                <a:hlinkClick r:id="rId2"/>
              </a:rPr>
              <a:t>index.php</a:t>
            </a:r>
            <a:r>
              <a:rPr lang="pt-BR" sz="2800" u="sng" dirty="0">
                <a:hlinkClick r:id="rId2"/>
              </a:rPr>
              <a:t>/BRJD/</a:t>
            </a:r>
            <a:r>
              <a:rPr lang="pt-BR" sz="2800" u="sng" dirty="0" err="1">
                <a:hlinkClick r:id="rId2"/>
              </a:rPr>
              <a:t>article</a:t>
            </a:r>
            <a:r>
              <a:rPr lang="pt-BR" sz="2800" u="sng" dirty="0">
                <a:hlinkClick r:id="rId2"/>
              </a:rPr>
              <a:t>/</a:t>
            </a:r>
            <a:r>
              <a:rPr lang="pt-BR" sz="2800" u="sng" dirty="0" err="1">
                <a:hlinkClick r:id="rId2"/>
              </a:rPr>
              <a:t>view</a:t>
            </a:r>
            <a:r>
              <a:rPr lang="pt-BR" sz="2800" u="sng" dirty="0">
                <a:hlinkClick r:id="rId2"/>
              </a:rPr>
              <a:t>/59840/43255</a:t>
            </a:r>
            <a:r>
              <a:rPr lang="pt-BR" sz="2800" dirty="0"/>
              <a:t>. Acesso em 13 de julho de 2024. </a:t>
            </a:r>
          </a:p>
          <a:p>
            <a:pPr algn="just"/>
            <a:r>
              <a:rPr lang="pt-BR" sz="2800" dirty="0"/>
              <a:t>ANDRADE, </a:t>
            </a:r>
            <a:r>
              <a:rPr lang="pt-BR" sz="2800" dirty="0" err="1"/>
              <a:t>Giuliana</a:t>
            </a:r>
            <a:r>
              <a:rPr lang="pt-BR" sz="2800" dirty="0"/>
              <a:t> Denise Rodrigues de </a:t>
            </a:r>
            <a:r>
              <a:rPr lang="pt-BR" sz="2800" i="1" dirty="0"/>
              <a:t>et al</a:t>
            </a:r>
            <a:r>
              <a:rPr lang="pt-BR" sz="2800" dirty="0"/>
              <a:t>. Os efeitos benéficos do aleitamento exclusivo sobre a saúde materna: revisão bibliográfica. </a:t>
            </a:r>
            <a:r>
              <a:rPr lang="pt-BR" sz="2800" b="1" dirty="0" err="1"/>
              <a:t>Contribuciones</a:t>
            </a:r>
            <a:r>
              <a:rPr lang="pt-BR" sz="2800" b="1" dirty="0"/>
              <a:t> a </a:t>
            </a:r>
            <a:r>
              <a:rPr lang="pt-BR" sz="2800" b="1" dirty="0" err="1"/>
              <a:t>Las</a:t>
            </a:r>
            <a:r>
              <a:rPr lang="pt-BR" sz="2800" b="1" dirty="0"/>
              <a:t> </a:t>
            </a:r>
            <a:r>
              <a:rPr lang="pt-BR" sz="2800" b="1" dirty="0" err="1"/>
              <a:t>Ciencias</a:t>
            </a:r>
            <a:r>
              <a:rPr lang="pt-BR" sz="2800" b="1" dirty="0"/>
              <a:t> </a:t>
            </a:r>
            <a:r>
              <a:rPr lang="pt-BR" sz="2800" b="1" dirty="0" err="1"/>
              <a:t>Sociales</a:t>
            </a:r>
            <a:r>
              <a:rPr lang="pt-BR" sz="2800" dirty="0"/>
              <a:t>, v. 17, n. 6, p. 01-10, 2024. Disponível em </a:t>
            </a:r>
            <a:r>
              <a:rPr lang="pt-BR" sz="2800" u="sng" dirty="0">
                <a:hlinkClick r:id="rId3"/>
              </a:rPr>
              <a:t>https://ojs.revistacontribuciones.com/</a:t>
            </a:r>
            <a:r>
              <a:rPr lang="pt-BR" sz="2800" u="sng" dirty="0" err="1">
                <a:hlinkClick r:id="rId3"/>
              </a:rPr>
              <a:t>ojs</a:t>
            </a:r>
            <a:r>
              <a:rPr lang="pt-BR" sz="2800" u="sng" dirty="0">
                <a:hlinkClick r:id="rId3"/>
              </a:rPr>
              <a:t>/</a:t>
            </a:r>
            <a:r>
              <a:rPr lang="pt-BR" sz="2800" u="sng" dirty="0" err="1">
                <a:hlinkClick r:id="rId3"/>
              </a:rPr>
              <a:t>index.php</a:t>
            </a:r>
            <a:r>
              <a:rPr lang="pt-BR" sz="2800" u="sng" dirty="0">
                <a:hlinkClick r:id="rId3"/>
              </a:rPr>
              <a:t>/</a:t>
            </a:r>
            <a:r>
              <a:rPr lang="pt-BR" sz="2800" u="sng" dirty="0" err="1">
                <a:hlinkClick r:id="rId3"/>
              </a:rPr>
              <a:t>clcs</a:t>
            </a:r>
            <a:r>
              <a:rPr lang="pt-BR" sz="2800" u="sng" dirty="0">
                <a:hlinkClick r:id="rId3"/>
              </a:rPr>
              <a:t>/</a:t>
            </a:r>
            <a:r>
              <a:rPr lang="pt-BR" sz="2800" u="sng" dirty="0" err="1">
                <a:hlinkClick r:id="rId3"/>
              </a:rPr>
              <a:t>article</a:t>
            </a:r>
            <a:r>
              <a:rPr lang="pt-BR" sz="2800" u="sng" dirty="0">
                <a:hlinkClick r:id="rId3"/>
              </a:rPr>
              <a:t>/</a:t>
            </a:r>
            <a:r>
              <a:rPr lang="pt-BR" sz="2800" u="sng" dirty="0" err="1">
                <a:hlinkClick r:id="rId3"/>
              </a:rPr>
              <a:t>view</a:t>
            </a:r>
            <a:r>
              <a:rPr lang="pt-BR" sz="2800" u="sng" dirty="0">
                <a:hlinkClick r:id="rId3"/>
              </a:rPr>
              <a:t>/7284/4674</a:t>
            </a:r>
            <a:r>
              <a:rPr lang="pt-BR" sz="2800" dirty="0"/>
              <a:t>. Acesso em 13 de julho de 2024.</a:t>
            </a:r>
          </a:p>
          <a:p>
            <a:pPr algn="just"/>
            <a:r>
              <a:rPr lang="pt-BR" sz="2800" dirty="0"/>
              <a:t>BARATIERI, Tatiane; NATAL, Sonia. Ações do programa de puerpério na atenção primária: uma revisão integrativa. </a:t>
            </a:r>
            <a:r>
              <a:rPr lang="pt-BR" sz="2800" b="1" dirty="0"/>
              <a:t>Ciência &amp; Saúde Coletiva</a:t>
            </a:r>
            <a:r>
              <a:rPr lang="pt-BR" sz="2800" dirty="0"/>
              <a:t>, v. 24,  n. 11, p. 4227-4238, 2019. Disponível em: &lt;</a:t>
            </a:r>
            <a:r>
              <a:rPr lang="pt-BR" sz="2800" u="sng" dirty="0">
                <a:hlinkClick r:id="rId4"/>
              </a:rPr>
              <a:t>https://www.scielo.br/j/csc/a/mzjxTpvrXgLcVqvk5QPNYHm/?format=pdf &amp; </a:t>
            </a:r>
            <a:r>
              <a:rPr lang="pt-BR" sz="2800" u="sng" dirty="0" err="1">
                <a:hlinkClick r:id="rId4"/>
              </a:rPr>
              <a:t>lang</a:t>
            </a:r>
            <a:r>
              <a:rPr lang="pt-BR" sz="2800" u="sng" dirty="0">
                <a:hlinkClick r:id="rId4"/>
              </a:rPr>
              <a:t>=</a:t>
            </a:r>
            <a:r>
              <a:rPr lang="pt-BR" sz="2800" u="sng" dirty="0" err="1">
                <a:hlinkClick r:id="rId4"/>
              </a:rPr>
              <a:t>pt</a:t>
            </a:r>
            <a:r>
              <a:rPr lang="pt-BR" sz="2800" dirty="0"/>
              <a:t>&gt;. Acesso em: 09 jul. de 2024. </a:t>
            </a:r>
          </a:p>
          <a:p>
            <a:pPr algn="just"/>
            <a:r>
              <a:rPr lang="pt-BR" sz="2800" dirty="0"/>
              <a:t>BRASIL. Ministério da Saúde. Secretaria de Atenção à Saúde. Departamento de Atenção Básica. </a:t>
            </a:r>
            <a:r>
              <a:rPr lang="pt-BR" sz="2800" b="1" dirty="0"/>
              <a:t>Saúde da criança</a:t>
            </a:r>
            <a:r>
              <a:rPr lang="pt-BR" sz="2800" dirty="0"/>
              <a:t>: aleitamento materno e alimentação complementar. Brasília- DF, 2015. Disponível em: </a:t>
            </a:r>
            <a:r>
              <a:rPr lang="pt-BR" sz="2800" u="sng" dirty="0">
                <a:hlinkClick r:id="rId5"/>
              </a:rPr>
              <a:t>https://www.gov.br/</a:t>
            </a:r>
            <a:r>
              <a:rPr lang="pt-BR" sz="2800" u="sng" dirty="0" err="1">
                <a:hlinkClick r:id="rId5"/>
              </a:rPr>
              <a:t>saude</a:t>
            </a:r>
            <a:r>
              <a:rPr lang="pt-BR" sz="2800" u="sng" dirty="0">
                <a:hlinkClick r:id="rId5"/>
              </a:rPr>
              <a:t>/</a:t>
            </a:r>
            <a:r>
              <a:rPr lang="pt-BR" sz="2800" u="sng" dirty="0" err="1">
                <a:hlinkClick r:id="rId5"/>
              </a:rPr>
              <a:t>pt-br</a:t>
            </a:r>
            <a:r>
              <a:rPr lang="pt-BR" sz="2800" u="sng" dirty="0">
                <a:hlinkClick r:id="rId5"/>
              </a:rPr>
              <a:t>/assuntos/</a:t>
            </a:r>
            <a:r>
              <a:rPr lang="pt-BR" sz="2800" u="sng" dirty="0" err="1">
                <a:hlinkClick r:id="rId5"/>
              </a:rPr>
              <a:t>saude</a:t>
            </a:r>
            <a:r>
              <a:rPr lang="pt-BR" sz="2800" u="sng" dirty="0">
                <a:hlinkClick r:id="rId5"/>
              </a:rPr>
              <a:t>-de-a-a-z/s/</a:t>
            </a:r>
            <a:r>
              <a:rPr lang="pt-BR" sz="2800" u="sng" dirty="0" err="1">
                <a:hlinkClick r:id="rId5"/>
              </a:rPr>
              <a:t>saude</a:t>
            </a:r>
            <a:r>
              <a:rPr lang="pt-BR" sz="2800" u="sng" dirty="0">
                <a:hlinkClick r:id="rId5"/>
              </a:rPr>
              <a:t>-da-</a:t>
            </a:r>
            <a:r>
              <a:rPr lang="pt-BR" sz="2800" u="sng" dirty="0" err="1">
                <a:hlinkClick r:id="rId5"/>
              </a:rPr>
              <a:t>crianca</a:t>
            </a:r>
            <a:r>
              <a:rPr lang="pt-BR" sz="2800" u="sng" dirty="0">
                <a:hlinkClick r:id="rId5"/>
              </a:rPr>
              <a:t>/</a:t>
            </a:r>
            <a:r>
              <a:rPr lang="pt-BR" sz="2800" u="sng" dirty="0" err="1">
                <a:hlinkClick r:id="rId5"/>
              </a:rPr>
              <a:t>publicacoes</a:t>
            </a:r>
            <a:r>
              <a:rPr lang="pt-BR" sz="2800" u="sng" dirty="0">
                <a:hlinkClick r:id="rId5"/>
              </a:rPr>
              <a:t>/</a:t>
            </a:r>
            <a:r>
              <a:rPr lang="pt-BR" sz="2800" u="sng" dirty="0" err="1">
                <a:hlinkClick r:id="rId5"/>
              </a:rPr>
              <a:t>saude</a:t>
            </a:r>
            <a:r>
              <a:rPr lang="pt-BR" sz="2800" u="sng" dirty="0">
                <a:hlinkClick r:id="rId5"/>
              </a:rPr>
              <a:t>-da-</a:t>
            </a:r>
            <a:r>
              <a:rPr lang="pt-BR" sz="2800" u="sng" dirty="0" err="1">
                <a:hlinkClick r:id="rId5"/>
              </a:rPr>
              <a:t>crianca</a:t>
            </a:r>
            <a:r>
              <a:rPr lang="pt-BR" sz="2800" u="sng" dirty="0">
                <a:hlinkClick r:id="rId5"/>
              </a:rPr>
              <a:t>-aleitamento-materno-e-</a:t>
            </a:r>
            <a:r>
              <a:rPr lang="pt-BR" sz="2800" u="sng" dirty="0" err="1">
                <a:hlinkClick r:id="rId5"/>
              </a:rPr>
              <a:t>alimentacao</a:t>
            </a:r>
            <a:r>
              <a:rPr lang="pt-BR" sz="2800" u="sng" dirty="0">
                <a:hlinkClick r:id="rId5"/>
              </a:rPr>
              <a:t>-complementar/</a:t>
            </a:r>
            <a:r>
              <a:rPr lang="pt-BR" sz="2800" u="sng" dirty="0" err="1">
                <a:hlinkClick r:id="rId5"/>
              </a:rPr>
              <a:t>view</a:t>
            </a:r>
            <a:r>
              <a:rPr lang="pt-BR" sz="2800" dirty="0"/>
              <a:t>.  Acesso em 13 de julho de 2024. </a:t>
            </a:r>
          </a:p>
          <a:p>
            <a:pPr algn="just"/>
            <a:r>
              <a:rPr lang="pt-BR" sz="2800" dirty="0"/>
              <a:t>BRITO, Ana Paula Almeida </a:t>
            </a:r>
            <a:r>
              <a:rPr lang="pt-BR" sz="2800" i="1" dirty="0"/>
              <a:t>et al.</a:t>
            </a:r>
            <a:r>
              <a:rPr lang="pt-BR" sz="2800" dirty="0"/>
              <a:t> Sofrimento mental puerperal: conhecimento da equipe de enfermagem. </a:t>
            </a:r>
            <a:r>
              <a:rPr lang="pt-BR" sz="2800" b="1" dirty="0" err="1"/>
              <a:t>Cogitare</a:t>
            </a:r>
            <a:r>
              <a:rPr lang="pt-BR" sz="2800" b="1" dirty="0"/>
              <a:t> Enfermagem. </a:t>
            </a:r>
            <a:r>
              <a:rPr lang="pt-BR" sz="2800" dirty="0"/>
              <a:t>v. 27, p. e81118,</a:t>
            </a:r>
            <a:r>
              <a:rPr lang="pt-BR" sz="2800" b="1" dirty="0"/>
              <a:t> </a:t>
            </a:r>
            <a:r>
              <a:rPr lang="pt-BR" sz="2800" dirty="0"/>
              <a:t>2022. Disponível em: &lt;</a:t>
            </a:r>
            <a:r>
              <a:rPr lang="pt-BR" sz="2800" u="sng" dirty="0">
                <a:hlinkClick r:id="rId6"/>
              </a:rPr>
              <a:t>https://www.scielo.br/j/</a:t>
            </a:r>
            <a:r>
              <a:rPr lang="pt-BR" sz="2800" u="sng" dirty="0" err="1">
                <a:hlinkClick r:id="rId6"/>
              </a:rPr>
              <a:t>cenf</a:t>
            </a:r>
            <a:r>
              <a:rPr lang="pt-BR" sz="2800" u="sng" dirty="0">
                <a:hlinkClick r:id="rId6"/>
              </a:rPr>
              <a:t>/a/KWvtZv9nmRJj6X39KhmWdKk/?</a:t>
            </a:r>
            <a:r>
              <a:rPr lang="pt-BR" sz="2800" u="sng" dirty="0" err="1">
                <a:hlinkClick r:id="rId6"/>
              </a:rPr>
              <a:t>format</a:t>
            </a:r>
            <a:r>
              <a:rPr lang="pt-BR" sz="2800" u="sng" dirty="0">
                <a:hlinkClick r:id="rId6"/>
              </a:rPr>
              <a:t>=</a:t>
            </a:r>
            <a:r>
              <a:rPr lang="pt-BR" sz="2800" u="sng" dirty="0" err="1">
                <a:hlinkClick r:id="rId6"/>
              </a:rPr>
              <a:t>pdf&amp;lang</a:t>
            </a:r>
            <a:r>
              <a:rPr lang="pt-BR" sz="2800" u="sng" dirty="0">
                <a:hlinkClick r:id="rId6"/>
              </a:rPr>
              <a:t>=</a:t>
            </a:r>
            <a:r>
              <a:rPr lang="pt-BR" sz="2800" u="sng" dirty="0" err="1">
                <a:hlinkClick r:id="rId6"/>
              </a:rPr>
              <a:t>pt</a:t>
            </a:r>
            <a:r>
              <a:rPr lang="pt-BR" sz="2800" dirty="0"/>
              <a:t>&gt;. Acesso em: 17 de julho de 2024. </a:t>
            </a:r>
          </a:p>
          <a:p>
            <a:pPr algn="just"/>
            <a:r>
              <a:rPr lang="pt-BR" sz="2800" dirty="0"/>
              <a:t>CAMPOS, Paula Azevedo e FÉRES-CARNEIRO, Terezinha. Sou mãe: E agora? Vivências do puerpério. </a:t>
            </a:r>
            <a:r>
              <a:rPr lang="pt-BR" sz="2800" b="1" dirty="0"/>
              <a:t>Psicologia USP</a:t>
            </a:r>
            <a:r>
              <a:rPr lang="pt-BR" sz="2800" dirty="0"/>
              <a:t>. v. 32, p. e200211, 2021. Disponível em: &lt;</a:t>
            </a:r>
            <a:r>
              <a:rPr lang="pt-BR" sz="2800" u="sng" dirty="0">
                <a:hlinkClick r:id="rId7"/>
              </a:rPr>
              <a:t>https://www.scielo.br/j/</a:t>
            </a:r>
            <a:r>
              <a:rPr lang="pt-BR" sz="2800" u="sng" dirty="0" err="1">
                <a:hlinkClick r:id="rId7"/>
              </a:rPr>
              <a:t>pusp</a:t>
            </a:r>
            <a:r>
              <a:rPr lang="pt-BR" sz="2800" u="sng" dirty="0">
                <a:hlinkClick r:id="rId7"/>
              </a:rPr>
              <a:t>/a/gRDZZ9sPmPNXKBBJnRtrxkQ/?</a:t>
            </a:r>
            <a:r>
              <a:rPr lang="pt-BR" sz="2800" u="sng" dirty="0" err="1">
                <a:hlinkClick r:id="rId7"/>
              </a:rPr>
              <a:t>format</a:t>
            </a:r>
            <a:r>
              <a:rPr lang="pt-BR" sz="2800" u="sng" dirty="0">
                <a:hlinkClick r:id="rId7"/>
              </a:rPr>
              <a:t>=</a:t>
            </a:r>
            <a:r>
              <a:rPr lang="pt-BR" sz="2800" u="sng" dirty="0" err="1">
                <a:hlinkClick r:id="rId7"/>
              </a:rPr>
              <a:t>pdf&amp;lang</a:t>
            </a:r>
            <a:r>
              <a:rPr lang="pt-BR" sz="2800" u="sng" dirty="0">
                <a:hlinkClick r:id="rId7"/>
              </a:rPr>
              <a:t>=</a:t>
            </a:r>
            <a:r>
              <a:rPr lang="pt-BR" sz="2800" u="sng" dirty="0" err="1">
                <a:hlinkClick r:id="rId7"/>
              </a:rPr>
              <a:t>pt</a:t>
            </a:r>
            <a:r>
              <a:rPr lang="pt-BR" sz="2800" dirty="0"/>
              <a:t>&gt;. Acesso em: 10 de julho de 2024. </a:t>
            </a:r>
          </a:p>
          <a:p>
            <a:pPr algn="just"/>
            <a:r>
              <a:rPr lang="pt-BR" sz="2800" dirty="0"/>
              <a:t>CANTILHO, Amaury </a:t>
            </a:r>
            <a:r>
              <a:rPr lang="pt-BR" sz="2800" i="1" dirty="0"/>
              <a:t>et al. </a:t>
            </a:r>
            <a:r>
              <a:rPr lang="pt-BR" sz="2800" dirty="0"/>
              <a:t>Transtornos psiquiátricos no pós-parto. </a:t>
            </a:r>
            <a:r>
              <a:rPr lang="pt-BR" sz="2800" b="1" dirty="0" err="1"/>
              <a:t>Archives</a:t>
            </a:r>
            <a:r>
              <a:rPr lang="pt-BR" sz="2800" b="1" dirty="0"/>
              <a:t> </a:t>
            </a:r>
            <a:r>
              <a:rPr lang="pt-BR" sz="2800" b="1" dirty="0" err="1"/>
              <a:t>of</a:t>
            </a:r>
            <a:r>
              <a:rPr lang="pt-BR" sz="2800" b="1" dirty="0"/>
              <a:t> </a:t>
            </a:r>
            <a:r>
              <a:rPr lang="pt-BR" sz="2800" b="1" dirty="0" err="1"/>
              <a:t>Clinical</a:t>
            </a:r>
            <a:r>
              <a:rPr lang="pt-BR" sz="2800" b="1" dirty="0"/>
              <a:t> </a:t>
            </a:r>
            <a:r>
              <a:rPr lang="pt-BR" sz="2800" b="1" dirty="0" err="1"/>
              <a:t>Psychiatry</a:t>
            </a:r>
            <a:r>
              <a:rPr lang="pt-BR" sz="2800" b="1" dirty="0"/>
              <a:t>. </a:t>
            </a:r>
            <a:r>
              <a:rPr lang="pt-BR" sz="2800" dirty="0"/>
              <a:t>v. 37, n. 6, p. 288–294, 2010. Disponível em: &lt; </a:t>
            </a:r>
            <a:r>
              <a:rPr lang="pt-BR" sz="2800" u="sng" dirty="0">
                <a:hlinkClick r:id="rId8"/>
              </a:rPr>
              <a:t>https://www.scielo.br/j/rpc/a/nfBndszPxgSTqkh9zXgpnjK/?format=pdf&amp;lang=pt</a:t>
            </a:r>
            <a:r>
              <a:rPr lang="pt-BR" sz="2800" dirty="0"/>
              <a:t> &gt;  . Acesso em 20 de abril de 2023.</a:t>
            </a:r>
          </a:p>
          <a:p>
            <a:pPr algn="just"/>
            <a:endParaRPr lang="pt-BR" sz="200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811DC37-164F-44C8-BE2A-5E5ABCC497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30266" y="27445913"/>
            <a:ext cx="7428160" cy="49472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938F358-2402-4243-94D9-2FBC1D2336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2163" y="28000081"/>
            <a:ext cx="7132320" cy="4754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72460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</TotalTime>
  <Words>931</Words>
  <Application>Microsoft Office PowerPoint</Application>
  <PresentationFormat>Personalizar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Valmir Pereira da Silva</dc:creator>
  <cp:lastModifiedBy>Gleidson Jacobsen</cp:lastModifiedBy>
  <cp:revision>8</cp:revision>
  <dcterms:created xsi:type="dcterms:W3CDTF">2022-08-16T13:13:11Z</dcterms:created>
  <dcterms:modified xsi:type="dcterms:W3CDTF">2024-08-21T19:45:34Z</dcterms:modified>
</cp:coreProperties>
</file>