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CC64E-6CC2-41BF-AB41-2BD729B3916C}" v="2" dt="2024-08-17T23:07:00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" d="100"/>
          <a:sy n="13" d="100"/>
        </p:scale>
        <p:origin x="253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Barbosa Rodrigues" userId="a087f65c78e9b794" providerId="LiveId" clId="{314CC64E-6CC2-41BF-AB41-2BD729B3916C}"/>
    <pc:docChg chg="modSld">
      <pc:chgData name="Milena Barbosa Rodrigues" userId="a087f65c78e9b794" providerId="LiveId" clId="{314CC64E-6CC2-41BF-AB41-2BD729B3916C}" dt="2024-08-17T19:15:00.170" v="3" actId="113"/>
      <pc:docMkLst>
        <pc:docMk/>
      </pc:docMkLst>
      <pc:sldChg chg="modSp mod">
        <pc:chgData name="Milena Barbosa Rodrigues" userId="a087f65c78e9b794" providerId="LiveId" clId="{314CC64E-6CC2-41BF-AB41-2BD729B3916C}" dt="2024-08-17T19:15:00.170" v="3" actId="113"/>
        <pc:sldMkLst>
          <pc:docMk/>
          <pc:sldMk cId="2827246065" sldId="256"/>
        </pc:sldMkLst>
        <pc:spChg chg="mod">
          <ac:chgData name="Milena Barbosa Rodrigues" userId="a087f65c78e9b794" providerId="LiveId" clId="{314CC64E-6CC2-41BF-AB41-2BD729B3916C}" dt="2024-08-17T19:15:00.170" v="3" actId="113"/>
          <ac:spMkLst>
            <pc:docMk/>
            <pc:sldMk cId="2827246065" sldId="256"/>
            <ac:spMk id="25" creationId="{71B38B99-B9B3-4E25-6A2D-7CFA0FCF88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D1DDCBEA-DEF6-B99A-A70E-2BF1FE09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5" t="9882" r="9124" b="12681"/>
          <a:stretch/>
        </p:blipFill>
        <p:spPr>
          <a:xfrm>
            <a:off x="29551851" y="39318263"/>
            <a:ext cx="2179686" cy="229524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286E49-2B7C-7E0D-22D8-0D3898F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08" y="7861747"/>
            <a:ext cx="27944386" cy="14167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3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ESTRESSE DE MÃES DE PORTADORES DO TRANSTORNO DO ESPECTRO AUTISTA: </a:t>
            </a:r>
            <a:r>
              <a:rPr lang="pt-BR" sz="5300" b="1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BURNOUT</a:t>
            </a:r>
            <a:r>
              <a:rPr lang="pt-BR" sz="53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PARENTAL</a:t>
            </a:r>
            <a:br>
              <a:rPr lang="pt-BR" sz="8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917114-1C18-F73D-5451-15FEBADB0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48" y="12479598"/>
            <a:ext cx="13769697" cy="234785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43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 </a:t>
            </a:r>
            <a:r>
              <a:rPr lang="pt-BR" sz="43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burnout </a:t>
            </a:r>
            <a:r>
              <a:rPr lang="pt-BR" sz="43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parental ou esgotamento parental é o estresse vivido por pais e mães e pode ser definido como a tensão negativa relacionada ao eu, a criança e a interação pai-filho no contexto da parentalidade. O estresse é uma resposta complexa do organismo, que envolve reações físicas, psicológicas, mentais e hormonais frente a qualquer evento que seja interpretado pela pessoa como desafiante. Como defesa, o organismo gera uma série de reações ao estresse, que podem alterar o nível comportamental do indivíduo, bem como aspectos físicos.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O estudo tem o objetivo de avaliar o Burnout Parental em mães portadores do Transtorno do Espectro Autista (TEA) comparando com a avaliação do Burnout Parental de mães típicas.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Trata-se de um estudo observacional, exploratório, de caso – controle, transversal, de abordagem qualiquantitativa realizado com 114 mães, sendo 54 mães atípicas(caso) e 60 mães típicas (controle), no período de agosto de 2023 a julho de 2024. Foi identificado o perfil sociodemográfico, estilo de vida e aplicado o instrumento Parental Burnout Assessment (PBA) para classificação do nível de estresse. A interferência estatística, a compilação, tabulação e cruzamento de dados foram desenvolvidos com base no método de análise de dados de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-quadrado de Pearson, por meio do software SPSS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22.0, considerando um percentual para validação de significância de p&lt;0,05. O estudo foi aprovado no Comitê de Ética em Pesquisa com Seres Humanos do Centro Universitário do Espírito Santo – UNESC.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71F54F-D390-197F-588C-8793DB9B0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27675" y="12614385"/>
            <a:ext cx="13769697" cy="228769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Na classificação de PBA as mães atípicas possuem alto risco e presença burnout a comparar com mães típicas. As mães mais propícias à burnout foram as que possuem o ensino médio e superior completo, tendo filhos com nível de suporte 2 do autismo e mesmo recebendo ajuda no cuidado.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Frente a estes pressupostos é possível afirmar que o Burnout Parental está presente de forma significativa em mães portadores do Transtorno do Espectro Autista (TEA) a comparar mães de crianças típicas.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300" dirty="0">
                <a:latin typeface="Arial" panose="020B0604020202020204" pitchFamily="34" charset="0"/>
                <a:cs typeface="Arial" panose="020B0604020202020204" pitchFamily="34" charset="0"/>
              </a:rPr>
              <a:t>Agradecimento: Programa de Iniciação Científica e Tecnológica, PICT – PIBICT/UNESC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361893-D389-A055-1955-1790ACC740CB}"/>
              </a:ext>
            </a:extLst>
          </p:cNvPr>
          <p:cNvSpPr txBox="1"/>
          <p:nvPr/>
        </p:nvSpPr>
        <p:spPr>
          <a:xfrm>
            <a:off x="2227448" y="8163871"/>
            <a:ext cx="28689181" cy="445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Milena Barbosa Rodrigues¹; Manuela Negrelli Brunetti²; Adriene de Freitas Moreno Rodrigues³; Luciano Antonio Rodrigues</a:t>
            </a:r>
            <a:r>
              <a:rPr lang="pt-BR" sz="40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</a:t>
            </a:r>
            <a:endParaRPr lang="pt-BR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¹Graduanda de enfermagem – UNESC; ²Doutoranda em doenças Infecciosas UFES; ³Enfermeira, Mestra em gestão Integrada do Território (UNIVALE), Professora – UNESC; </a:t>
            </a:r>
            <a:r>
              <a:rPr lang="pt-BR" sz="40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pt-BR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Doutor em Ciências da Saúde, Professor – UNESC, – milena2016rodrigues@outlook.com, </a:t>
            </a:r>
            <a:r>
              <a:rPr lang="pt-BR" sz="40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adrienefmr@gmail.com,</a:t>
            </a:r>
            <a:r>
              <a:rPr lang="pt-BR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proflucianorodrigues@gmail.com.</a:t>
            </a:r>
          </a:p>
          <a:p>
            <a:pPr algn="ctr">
              <a:spcAft>
                <a:spcPts val="800"/>
              </a:spcAft>
            </a:pPr>
            <a:endParaRPr lang="pt-BR" sz="40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pt-BR" sz="4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Palavras-Chaves: </a:t>
            </a:r>
            <a:r>
              <a:rPr lang="pt-BR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Autismo, Saúde Mental, Esgotamento Emocional, Família.</a:t>
            </a:r>
            <a:endParaRPr lang="pt-BR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2D2945-7597-8474-ABA9-EA05A4C0A409}"/>
              </a:ext>
            </a:extLst>
          </p:cNvPr>
          <p:cNvSpPr txBox="1"/>
          <p:nvPr/>
        </p:nvSpPr>
        <p:spPr>
          <a:xfrm>
            <a:off x="2201917" y="12479598"/>
            <a:ext cx="13769697" cy="923330"/>
          </a:xfrm>
          <a:prstGeom prst="rect">
            <a:avLst/>
          </a:prstGeom>
          <a:ln>
            <a:solidFill>
              <a:srgbClr val="E9EEF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E14A1F-3F0B-952E-2291-C3445F3BE5EB}"/>
              </a:ext>
            </a:extLst>
          </p:cNvPr>
          <p:cNvSpPr txBox="1"/>
          <p:nvPr/>
        </p:nvSpPr>
        <p:spPr>
          <a:xfrm>
            <a:off x="2252979" y="19555501"/>
            <a:ext cx="13769697" cy="923330"/>
          </a:xfrm>
          <a:prstGeom prst="rect">
            <a:avLst/>
          </a:prstGeom>
          <a:ln>
            <a:solidFill>
              <a:srgbClr val="E9EEF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1AB624-62AE-DC29-B448-5E81E3FE8E92}"/>
              </a:ext>
            </a:extLst>
          </p:cNvPr>
          <p:cNvSpPr txBox="1"/>
          <p:nvPr/>
        </p:nvSpPr>
        <p:spPr>
          <a:xfrm>
            <a:off x="2201916" y="23218294"/>
            <a:ext cx="13769697" cy="923330"/>
          </a:xfrm>
          <a:prstGeom prst="rect">
            <a:avLst/>
          </a:prstGeom>
          <a:ln>
            <a:solidFill>
              <a:srgbClr val="E9EEF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F555D1-5305-75CC-147E-EC94E758A252}"/>
              </a:ext>
            </a:extLst>
          </p:cNvPr>
          <p:cNvSpPr txBox="1"/>
          <p:nvPr/>
        </p:nvSpPr>
        <p:spPr>
          <a:xfrm>
            <a:off x="16427676" y="12450886"/>
            <a:ext cx="13769697" cy="923330"/>
          </a:xfrm>
          <a:prstGeom prst="rect">
            <a:avLst/>
          </a:prstGeom>
          <a:ln>
            <a:solidFill>
              <a:srgbClr val="E9EEF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2DF8E9-D618-2CE7-074D-8E223B58E98A}"/>
              </a:ext>
            </a:extLst>
          </p:cNvPr>
          <p:cNvSpPr txBox="1"/>
          <p:nvPr/>
        </p:nvSpPr>
        <p:spPr>
          <a:xfrm>
            <a:off x="16453211" y="17365145"/>
            <a:ext cx="13769697" cy="923330"/>
          </a:xfrm>
          <a:prstGeom prst="rect">
            <a:avLst/>
          </a:prstGeom>
          <a:ln>
            <a:solidFill>
              <a:srgbClr val="E9EEF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5B6ADF0-D3E0-C5C8-67EC-5A9DC7B41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" b="11891"/>
          <a:stretch/>
        </p:blipFill>
        <p:spPr>
          <a:xfrm>
            <a:off x="18277618" y="30140590"/>
            <a:ext cx="10857741" cy="363707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C725F35-BE17-0B0D-340D-5F47B4435D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3" r="7148" b="11715"/>
          <a:stretch/>
        </p:blipFill>
        <p:spPr>
          <a:xfrm>
            <a:off x="23338059" y="26659753"/>
            <a:ext cx="7088106" cy="363707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9E47C64-9899-58C4-0C6B-38249BAEF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5" r="1709" b="3281"/>
          <a:stretch/>
        </p:blipFill>
        <p:spPr>
          <a:xfrm>
            <a:off x="16402139" y="21932998"/>
            <a:ext cx="7088106" cy="761366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380F331-ABF9-233A-C0B3-1EDE702037F3}"/>
              </a:ext>
            </a:extLst>
          </p:cNvPr>
          <p:cNvSpPr txBox="1"/>
          <p:nvPr/>
        </p:nvSpPr>
        <p:spPr>
          <a:xfrm>
            <a:off x="16495770" y="21006073"/>
            <a:ext cx="13769697" cy="901593"/>
          </a:xfrm>
          <a:prstGeom prst="rect">
            <a:avLst/>
          </a:prstGeom>
          <a:solidFill>
            <a:schemeClr val="accent2"/>
          </a:solidFill>
          <a:ln>
            <a:solidFill>
              <a:srgbClr val="E9EEF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3239902" rtl="0" eaLnBrk="1" fontAlgn="auto" latinLnBrk="0" hangingPunct="1">
              <a:lnSpc>
                <a:spcPct val="150000"/>
              </a:lnSpc>
              <a:spcBef>
                <a:spcPts val="35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TABELAS COM ANÁLISES DE DADOS DA PESQUISA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EA070B-FF20-04FF-3147-C15F199C5A7F}"/>
              </a:ext>
            </a:extLst>
          </p:cNvPr>
          <p:cNvSpPr txBox="1"/>
          <p:nvPr/>
        </p:nvSpPr>
        <p:spPr>
          <a:xfrm>
            <a:off x="16719765" y="33520450"/>
            <a:ext cx="13706400" cy="76001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300" dirty="0">
                <a:latin typeface="Arial" panose="020B0604020202020204" pitchFamily="34" charset="0"/>
                <a:cs typeface="Arial" panose="020B0604020202020204" pitchFamily="34" charset="0"/>
              </a:rPr>
              <a:t>FONTE: Dados retirados do próprio estudo.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DABDD5B6-1DDE-E59F-13E9-D79E6B57FF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50" b="6252"/>
          <a:stretch/>
        </p:blipFill>
        <p:spPr>
          <a:xfrm>
            <a:off x="23380308" y="22056569"/>
            <a:ext cx="6927002" cy="443968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71B38B99-B9B3-4E25-6A2D-7CFA0FCF881E}"/>
              </a:ext>
            </a:extLst>
          </p:cNvPr>
          <p:cNvSpPr txBox="1"/>
          <p:nvPr/>
        </p:nvSpPr>
        <p:spPr>
          <a:xfrm>
            <a:off x="2557735" y="36381636"/>
            <a:ext cx="278760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AMERICAN PSYCHISTRIC ASSOCISTION.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Manual Diagnóstico e Estatístico de Transtornos Mentais: DSM-5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Porto Alegre: Artmed, 2014. 948 p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CENTER FOR DISEASE CONTROL AND PREVENTION. Autism prevalente slightly higher in CDC’s ADDM Network.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CDC Newsroom Realeases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Atlanta (USA), 26 abr. 2020. Disponível em: https://www.cdc.gov/media/reases/2018/p0426-autism-prevalence.html. 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MARQUES, Mariana. Autismo na infância. A relevância da CID – 11 para o Diagnóstico Preciso do Autismo. 2023. Disponível em: https://autismonainfancia.com.br/cid-11-autismo/.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RODRIGUES, Luciano Antonio et al. Association between occupational stress, markers of inflammation, and oxidative stress in intensive care unit workers: a cross-sectional study.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Rev. Bras. Med. Trab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2024; v.22, n. 2.,p.1-11. Disponível em: https://rbmt.org.br/details/3012/pt-BR/associacao-entre-estresse-ocupacional--marcadores-de-inflamacao-e-estresse-oxidativo-em-profissionais-de-unidade-de-terapia-intensiva--um-estudo-trans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ROSKAM, Isabelle; MIKOLAJCZAK, Moïra. A step forward in the conceptualization and measurement of parental burnout: The Parental Burnout Assessment (PBA) (no prelo).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Frontiers in Psychology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Bélgica. 2018.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895C1CF-2FC4-8ED7-7FFE-9B327BED5126}"/>
              </a:ext>
            </a:extLst>
          </p:cNvPr>
          <p:cNvSpPr txBox="1"/>
          <p:nvPr/>
        </p:nvSpPr>
        <p:spPr>
          <a:xfrm>
            <a:off x="2557735" y="35458306"/>
            <a:ext cx="27876069" cy="923330"/>
          </a:xfrm>
          <a:prstGeom prst="rect">
            <a:avLst/>
          </a:prstGeom>
          <a:ln>
            <a:solidFill>
              <a:srgbClr val="E9EEF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711</Words>
  <Application>Microsoft Office PowerPoint</Application>
  <PresentationFormat>Personalizar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Tema do Office</vt:lpstr>
      <vt:lpstr>ESTRESSE DE MÃES DE PORTADORES DO TRANSTORNO DO ESPECTRO AUTISTA: BURNOUT PARENTAL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Milena Barbosa Rodrigues</cp:lastModifiedBy>
  <cp:revision>4</cp:revision>
  <dcterms:created xsi:type="dcterms:W3CDTF">2022-08-16T13:13:11Z</dcterms:created>
  <dcterms:modified xsi:type="dcterms:W3CDTF">2024-08-17T23:07:04Z</dcterms:modified>
</cp:coreProperties>
</file>