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43200638"/>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0" d="100"/>
          <a:sy n="30" d="100"/>
        </p:scale>
        <p:origin x="402" y="-40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33008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186867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45850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57377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41264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219249C-64FE-4BFE-A62E-D20743902798}" type="datetimeFigureOut">
              <a:rPr lang="pt-BR" smtClean="0"/>
              <a:t>22/08/2024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17759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4" name="Content Placeholder 3"/>
          <p:cNvSpPr>
            <a:spLocks noGrp="1"/>
          </p:cNvSpPr>
          <p:nvPr>
            <p:ph sz="half" idx="2"/>
          </p:nvPr>
        </p:nvSpPr>
        <p:spPr>
          <a:xfrm>
            <a:off x="2231675" y="15780233"/>
            <a:ext cx="13706415" cy="23210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6" name="Content Placeholder 5"/>
          <p:cNvSpPr>
            <a:spLocks noGrp="1"/>
          </p:cNvSpPr>
          <p:nvPr>
            <p:ph sz="quarter" idx="4"/>
          </p:nvPr>
        </p:nvSpPr>
        <p:spPr>
          <a:xfrm>
            <a:off x="16402142" y="15780233"/>
            <a:ext cx="13773917" cy="23210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219249C-64FE-4BFE-A62E-D20743902798}" type="datetimeFigureOut">
              <a:rPr lang="pt-BR" smtClean="0"/>
              <a:t>22/08/2024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19768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219249C-64FE-4BFE-A62E-D20743902798}" type="datetimeFigureOut">
              <a:rPr lang="pt-BR" smtClean="0"/>
              <a:t>22/08/2024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24388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9249C-64FE-4BFE-A62E-D20743902798}" type="datetimeFigureOut">
              <a:rPr lang="pt-BR" smtClean="0"/>
              <a:t>22/08/2024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55926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6219249C-64FE-4BFE-A62E-D20743902798}" type="datetimeFigureOut">
              <a:rPr lang="pt-BR" smtClean="0"/>
              <a:t>22/08/2024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94797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6219249C-64FE-4BFE-A62E-D20743902798}" type="datetimeFigureOut">
              <a:rPr lang="pt-BR" smtClean="0"/>
              <a:t>22/08/2024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78171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6219249C-64FE-4BFE-A62E-D20743902798}" type="datetimeFigureOut">
              <a:rPr lang="pt-BR" smtClean="0"/>
              <a:t>22/08/2024</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4C52D3D4-5519-4579-9545-FB9FC118AE07}" type="slidenum">
              <a:rPr lang="pt-BR" smtClean="0"/>
              <a:t>‹nº›</a:t>
            </a:fld>
            <a:endParaRPr lang="pt-BR"/>
          </a:p>
        </p:txBody>
      </p:sp>
    </p:spTree>
    <p:extLst>
      <p:ext uri="{BB962C8B-B14F-4D97-AF65-F5344CB8AC3E}">
        <p14:creationId xmlns:p14="http://schemas.microsoft.com/office/powerpoint/2010/main" val="1972198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879AA52-E10A-FED2-2267-C03754BB889C}"/>
              </a:ext>
            </a:extLst>
          </p:cNvPr>
          <p:cNvSpPr txBox="1"/>
          <p:nvPr/>
        </p:nvSpPr>
        <p:spPr>
          <a:xfrm>
            <a:off x="2024742" y="7428750"/>
            <a:ext cx="28542343" cy="2125710"/>
          </a:xfrm>
          <a:prstGeom prst="rect">
            <a:avLst/>
          </a:prstGeom>
          <a:noFill/>
        </p:spPr>
        <p:txBody>
          <a:bodyPr wrap="square">
            <a:spAutoFit/>
          </a:bodyPr>
          <a:lstStyle/>
          <a:p>
            <a:pPr algn="ctr">
              <a:lnSpc>
                <a:spcPct val="115000"/>
              </a:lnSpc>
            </a:pPr>
            <a:r>
              <a:rPr lang="pt-BR" sz="6000" b="1" dirty="0">
                <a:effectLst/>
                <a:latin typeface="Arial" panose="020B0604020202020204" pitchFamily="34" charset="0"/>
                <a:ea typeface="Arial" panose="020B0604020202020204" pitchFamily="34" charset="0"/>
              </a:rPr>
              <a:t>DEMORA NO ATENDIMENTO BANCÁRIO E DANO MORAL PRESUMIDO: RELATO DE CASO DO RESP 1.962.275/GO</a:t>
            </a:r>
            <a:endParaRPr lang="pt-BR" sz="5400" dirty="0">
              <a:effectLst/>
              <a:latin typeface="Arial" panose="020B0604020202020204" pitchFamily="34" charset="0"/>
              <a:ea typeface="Arial" panose="020B0604020202020204" pitchFamily="34" charset="0"/>
            </a:endParaRPr>
          </a:p>
        </p:txBody>
      </p:sp>
      <p:sp>
        <p:nvSpPr>
          <p:cNvPr id="5" name="CaixaDeTexto 4">
            <a:extLst>
              <a:ext uri="{FF2B5EF4-FFF2-40B4-BE49-F238E27FC236}">
                <a16:creationId xmlns:a16="http://schemas.microsoft.com/office/drawing/2014/main" id="{ACFEBAE9-E07E-42BC-3A1A-8A5010C4BD43}"/>
              </a:ext>
            </a:extLst>
          </p:cNvPr>
          <p:cNvSpPr txBox="1"/>
          <p:nvPr/>
        </p:nvSpPr>
        <p:spPr>
          <a:xfrm>
            <a:off x="2387374" y="10439550"/>
            <a:ext cx="28179709" cy="3354765"/>
          </a:xfrm>
          <a:prstGeom prst="rect">
            <a:avLst/>
          </a:prstGeom>
          <a:noFill/>
        </p:spPr>
        <p:txBody>
          <a:bodyPr wrap="square">
            <a:spAutoFit/>
          </a:bodyPr>
          <a:lstStyle/>
          <a:p>
            <a:pPr algn="ctr">
              <a:lnSpc>
                <a:spcPct val="115000"/>
              </a:lnSpc>
            </a:pPr>
            <a:r>
              <a:rPr lang="pt-BR" sz="4000" dirty="0">
                <a:effectLst/>
                <a:latin typeface="Arial" panose="020B0604020202020204" pitchFamily="34" charset="0"/>
                <a:ea typeface="Arial" panose="020B0604020202020204" pitchFamily="34" charset="0"/>
              </a:rPr>
              <a:t>Henrique Guaitolini¹, Alfredo </a:t>
            </a:r>
            <a:r>
              <a:rPr lang="pt-BR" sz="4000" dirty="0" err="1">
                <a:effectLst/>
                <a:latin typeface="Arial" panose="020B0604020202020204" pitchFamily="34" charset="0"/>
                <a:ea typeface="Arial" panose="020B0604020202020204" pitchFamily="34" charset="0"/>
              </a:rPr>
              <a:t>Lampier</a:t>
            </a:r>
            <a:r>
              <a:rPr lang="pt-BR" sz="4000" dirty="0">
                <a:effectLst/>
                <a:latin typeface="Arial" panose="020B0604020202020204" pitchFamily="34" charset="0"/>
                <a:ea typeface="Arial" panose="020B0604020202020204" pitchFamily="34" charset="0"/>
              </a:rPr>
              <a:t> Junior² </a:t>
            </a:r>
          </a:p>
          <a:p>
            <a:pPr algn="ctr">
              <a:lnSpc>
                <a:spcPct val="115000"/>
              </a:lnSpc>
            </a:pPr>
            <a:r>
              <a:rPr lang="pt-BR" sz="4000" dirty="0">
                <a:effectLst/>
                <a:latin typeface="Arial" panose="020B0604020202020204" pitchFamily="34" charset="0"/>
                <a:ea typeface="Arial" panose="020B0604020202020204" pitchFamily="34" charset="0"/>
              </a:rPr>
              <a:t> </a:t>
            </a:r>
          </a:p>
          <a:p>
            <a:pPr algn="ctr"/>
            <a:r>
              <a:rPr lang="pt-BR" sz="4000" dirty="0">
                <a:effectLst/>
                <a:latin typeface="Arial" panose="020B0604020202020204" pitchFamily="34" charset="0"/>
                <a:ea typeface="Arial" panose="020B0604020202020204" pitchFamily="34" charset="0"/>
              </a:rPr>
              <a:t>¹Bacharel em Direito e egresso do UNESC (2023); ²Mestre em Sociologia Política pela UVV (2018) e bacharel em Direito pelo UNESC (2001). Professor e coordenador do curso de Direito do UNESC - Campus Colatina / henriqueguaitolini@gmail.com e alampier@gmail.com</a:t>
            </a:r>
            <a:r>
              <a:rPr lang="pt-BR" sz="4000" dirty="0">
                <a:effectLst/>
                <a:highlight>
                  <a:srgbClr val="FFFF00"/>
                </a:highlight>
                <a:latin typeface="Arial" panose="020B0604020202020204" pitchFamily="34" charset="0"/>
                <a:ea typeface="Arial" panose="020B0604020202020204" pitchFamily="34" charset="0"/>
              </a:rPr>
              <a:t> </a:t>
            </a:r>
            <a:endParaRPr lang="pt-BR" sz="4000" dirty="0"/>
          </a:p>
        </p:txBody>
      </p:sp>
      <p:sp>
        <p:nvSpPr>
          <p:cNvPr id="7" name="CaixaDeTexto 6">
            <a:extLst>
              <a:ext uri="{FF2B5EF4-FFF2-40B4-BE49-F238E27FC236}">
                <a16:creationId xmlns:a16="http://schemas.microsoft.com/office/drawing/2014/main" id="{CA72CF7E-821B-A0F8-B61F-08FDD88FA7A4}"/>
              </a:ext>
            </a:extLst>
          </p:cNvPr>
          <p:cNvSpPr txBox="1"/>
          <p:nvPr/>
        </p:nvSpPr>
        <p:spPr>
          <a:xfrm>
            <a:off x="2387375" y="14853596"/>
            <a:ext cx="13389429" cy="14927163"/>
          </a:xfrm>
          <a:prstGeom prst="rect">
            <a:avLst/>
          </a:prstGeom>
          <a:noFill/>
        </p:spPr>
        <p:txBody>
          <a:bodyPr wrap="square">
            <a:spAutoFit/>
          </a:bodyPr>
          <a:lstStyle/>
          <a:p>
            <a:pPr algn="just"/>
            <a:r>
              <a:rPr lang="pt-BR" sz="4400" dirty="0">
                <a:effectLst/>
                <a:latin typeface="Arial" panose="020B0604020202020204" pitchFamily="34" charset="0"/>
                <a:ea typeface="Arial" panose="020B0604020202020204" pitchFamily="34" charset="0"/>
              </a:rPr>
              <a:t>A perda do tempo útil do consumidor gerou a chamada Teoria do Desvio Produtivo, que propõe, em síntese, que é passível de ser indenizada a perda do tempo útil por parte do consumidor para resolução de problemas decorrentes de relações consumeristas. Doutrinadores suscitam a possibilidade de ser um dano apartado, os julgadores, em sua maioria, entendem que a perda de tempo útil estaria englobada na rubrica do dano moral. Um exemplo clássico em que os consumidores perdem seu tempo são as demoras intermináveis para receber atendimento bancário. Assim, este relato de caso analisou se a perda do tempo útil dos indivíduos geraria dano moral presumido ou não nas situações em que os indivíduos ficam esperando horas e horas por atendimento bancário na perspectiva do julgamento do Recurso Especial n.º 1.962.275/GO, julgado em 24 de março de 2024. A metodologia utilizada foi a análise do supracitado julgado e de outros julgados de tribunais pátrios, assim como do Código de Defesa do Consumidor e do Código Civil. </a:t>
            </a:r>
            <a:r>
              <a:rPr lang="pt-BR" sz="4400" dirty="0">
                <a:solidFill>
                  <a:schemeClr val="bg1"/>
                </a:solidFill>
                <a:effectLst/>
                <a:latin typeface="Arial" panose="020B0604020202020204" pitchFamily="34" charset="0"/>
                <a:ea typeface="Arial" panose="020B0604020202020204" pitchFamily="34" charset="0"/>
              </a:rPr>
              <a:t>transporte</a:t>
            </a:r>
            <a:endParaRPr lang="pt-BR" sz="4000" dirty="0">
              <a:solidFill>
                <a:schemeClr val="bg1"/>
              </a:solidFill>
              <a:effectLst/>
              <a:latin typeface="Arial" panose="020B0604020202020204" pitchFamily="34" charset="0"/>
              <a:ea typeface="Arial" panose="020B0604020202020204" pitchFamily="34" charset="0"/>
            </a:endParaRPr>
          </a:p>
        </p:txBody>
      </p:sp>
      <p:sp>
        <p:nvSpPr>
          <p:cNvPr id="9" name="CaixaDeTexto 8">
            <a:extLst>
              <a:ext uri="{FF2B5EF4-FFF2-40B4-BE49-F238E27FC236}">
                <a16:creationId xmlns:a16="http://schemas.microsoft.com/office/drawing/2014/main" id="{B9536C5F-53C1-6F9F-640F-23AB5466F821}"/>
              </a:ext>
            </a:extLst>
          </p:cNvPr>
          <p:cNvSpPr txBox="1"/>
          <p:nvPr/>
        </p:nvSpPr>
        <p:spPr>
          <a:xfrm>
            <a:off x="16622486" y="14853596"/>
            <a:ext cx="13944599" cy="13634502"/>
          </a:xfrm>
          <a:prstGeom prst="rect">
            <a:avLst/>
          </a:prstGeom>
          <a:noFill/>
        </p:spPr>
        <p:txBody>
          <a:bodyPr wrap="square">
            <a:spAutoFit/>
          </a:bodyPr>
          <a:lstStyle/>
          <a:p>
            <a:pPr algn="just"/>
            <a:r>
              <a:rPr lang="pt-BR" sz="4400" dirty="0">
                <a:effectLst/>
                <a:latin typeface="Arial" panose="020B0604020202020204" pitchFamily="34" charset="0"/>
                <a:ea typeface="Arial" panose="020B0604020202020204" pitchFamily="34" charset="0"/>
              </a:rPr>
              <a:t>Embora o CDC não estipule prazo máximo para espera de atendimento, alguns municípios legislaram acerca do assunto, fixando tempo máximo de espera, variável, entre 15 a 45 minutos. Ainda, alguns tribunais estaduais já haviam exarado entendimento que a excessiva demora no atendimento gera dano </a:t>
            </a:r>
            <a:r>
              <a:rPr lang="pt-BR" sz="4400" i="1" dirty="0">
                <a:effectLst/>
                <a:latin typeface="Arial" panose="020B0604020202020204" pitchFamily="34" charset="0"/>
                <a:ea typeface="Arial" panose="020B0604020202020204" pitchFamily="34" charset="0"/>
              </a:rPr>
              <a:t>in </a:t>
            </a:r>
            <a:r>
              <a:rPr lang="pt-BR" sz="4400" i="1" dirty="0" err="1">
                <a:effectLst/>
                <a:latin typeface="Arial" panose="020B0604020202020204" pitchFamily="34" charset="0"/>
                <a:ea typeface="Arial" panose="020B0604020202020204" pitchFamily="34" charset="0"/>
              </a:rPr>
              <a:t>re</a:t>
            </a:r>
            <a:r>
              <a:rPr lang="pt-BR" sz="4400" i="1" dirty="0">
                <a:effectLst/>
                <a:latin typeface="Arial" panose="020B0604020202020204" pitchFamily="34" charset="0"/>
                <a:ea typeface="Arial" panose="020B0604020202020204" pitchFamily="34" charset="0"/>
              </a:rPr>
              <a:t> </a:t>
            </a:r>
            <a:r>
              <a:rPr lang="pt-BR" sz="4400" i="1" dirty="0" err="1">
                <a:effectLst/>
                <a:latin typeface="Arial" panose="020B0604020202020204" pitchFamily="34" charset="0"/>
                <a:ea typeface="Arial" panose="020B0604020202020204" pitchFamily="34" charset="0"/>
              </a:rPr>
              <a:t>ipsa</a:t>
            </a:r>
            <a:r>
              <a:rPr lang="pt-BR" sz="4400" dirty="0">
                <a:effectLst/>
                <a:latin typeface="Arial" panose="020B0604020202020204" pitchFamily="34" charset="0"/>
                <a:ea typeface="Arial" panose="020B0604020202020204" pitchFamily="34" charset="0"/>
              </a:rPr>
              <a:t>. Ocorre que, por meio do referido julgamento, o Superior Tribunal de Justiça entendeu que, embora o tempo útil do consumidor seja precioso, não se pode afirmar que ocorre dano moral presumido em caso de demora no atendimento bancário, no entanto, caso demonstrando nexo causal e prejuízo sofrido pelo consumidor, existe a possibilidade de fixação para indenização. Tal entendimento, ainda, é embasado no fato que, segundo os ministros, caso se concluísse pelo dano presumido haveria onda de ações no judiciário e litigância abusiva. Este relato dispensou a aprovação do Comitê de Ética em Pesquisa, pois as informações utilizadas encontram-se integralmente em bases públicas. </a:t>
            </a:r>
            <a:endParaRPr lang="pt-BR" sz="4400" dirty="0"/>
          </a:p>
        </p:txBody>
      </p:sp>
      <p:sp>
        <p:nvSpPr>
          <p:cNvPr id="10" name="CaixaDeTexto 9">
            <a:extLst>
              <a:ext uri="{FF2B5EF4-FFF2-40B4-BE49-F238E27FC236}">
                <a16:creationId xmlns:a16="http://schemas.microsoft.com/office/drawing/2014/main" id="{68EF9CCA-4C7D-8361-207B-94717348EC06}"/>
              </a:ext>
            </a:extLst>
          </p:cNvPr>
          <p:cNvSpPr txBox="1"/>
          <p:nvPr/>
        </p:nvSpPr>
        <p:spPr>
          <a:xfrm>
            <a:off x="2387373" y="32478960"/>
            <a:ext cx="28179708" cy="6625468"/>
          </a:xfrm>
          <a:prstGeom prst="rect">
            <a:avLst/>
          </a:prstGeom>
          <a:noFill/>
        </p:spPr>
        <p:txBody>
          <a:bodyPr wrap="square">
            <a:spAutoFit/>
          </a:bodyPr>
          <a:lstStyle/>
          <a:p>
            <a:pPr>
              <a:lnSpc>
                <a:spcPct val="115000"/>
              </a:lnSpc>
            </a:pPr>
            <a:r>
              <a:rPr lang="pt-BR" sz="4000" b="1" dirty="0">
                <a:effectLst/>
                <a:latin typeface="Arial" panose="020B0604020202020204" pitchFamily="34" charset="0"/>
                <a:ea typeface="Arial" panose="020B0604020202020204" pitchFamily="34" charset="0"/>
              </a:rPr>
              <a:t>REFERÊNCIAS</a:t>
            </a:r>
          </a:p>
          <a:p>
            <a:pPr>
              <a:lnSpc>
                <a:spcPct val="115000"/>
              </a:lnSpc>
              <a:spcBef>
                <a:spcPts val="1200"/>
              </a:spcBef>
              <a:spcAft>
                <a:spcPts val="1200"/>
              </a:spcAft>
            </a:pPr>
            <a:r>
              <a:rPr lang="pt-BR" sz="3600" dirty="0">
                <a:latin typeface="Arial" panose="020B0604020202020204" pitchFamily="34" charset="0"/>
                <a:ea typeface="Arial" panose="020B0604020202020204" pitchFamily="34" charset="0"/>
              </a:rPr>
              <a:t>BRASIL. Lei nº 10.406, de 10 de janeiro de 2002. Institui o Código Civil. Brasília, DF: Congresso Nacional, 2002. Disponível em: https://www.planalto.gov.br/ccivil_03/leis/2002/l10406compilada.htm. Acesso em: 03 ago. 2024.</a:t>
            </a:r>
          </a:p>
          <a:p>
            <a:pPr>
              <a:lnSpc>
                <a:spcPct val="115000"/>
              </a:lnSpc>
              <a:spcBef>
                <a:spcPts val="1200"/>
              </a:spcBef>
              <a:spcAft>
                <a:spcPts val="1200"/>
              </a:spcAft>
            </a:pPr>
            <a:r>
              <a:rPr lang="pt-BR" sz="3600" dirty="0">
                <a:latin typeface="Arial" panose="020B0604020202020204" pitchFamily="34" charset="0"/>
                <a:ea typeface="Arial" panose="020B0604020202020204" pitchFamily="34" charset="0"/>
              </a:rPr>
              <a:t>______. </a:t>
            </a:r>
            <a:r>
              <a:rPr lang="pt-BR" sz="3600">
                <a:latin typeface="Arial" panose="020B0604020202020204" pitchFamily="34" charset="0"/>
                <a:ea typeface="Arial" panose="020B0604020202020204" pitchFamily="34" charset="0"/>
              </a:rPr>
              <a:t>Lei </a:t>
            </a:r>
            <a:r>
              <a:rPr lang="pt-BR" sz="3600" smtClean="0">
                <a:latin typeface="Arial" panose="020B0604020202020204" pitchFamily="34" charset="0"/>
                <a:ea typeface="Arial" panose="020B0604020202020204" pitchFamily="34" charset="0"/>
              </a:rPr>
              <a:t>nº </a:t>
            </a:r>
            <a:r>
              <a:rPr lang="pt-BR" sz="3600" dirty="0">
                <a:latin typeface="Arial" panose="020B0604020202020204" pitchFamily="34" charset="0"/>
                <a:ea typeface="Arial" panose="020B0604020202020204" pitchFamily="34" charset="0"/>
              </a:rPr>
              <a:t>8.078, de 11 de setembro de 1990. Código de Defesa do Consumidor. Dispõe sobre a proteção do consumidor e dá outras providências. Brasília, DF: Congresso Nacional, 1990. Disponível em: http://www.planalto.gov.br/ccivil_03/Leis/L8078.htm. Acesso em: 04 ago. 2023.</a:t>
            </a:r>
          </a:p>
          <a:p>
            <a:pPr>
              <a:lnSpc>
                <a:spcPct val="115000"/>
              </a:lnSpc>
              <a:spcBef>
                <a:spcPts val="1200"/>
              </a:spcBef>
              <a:spcAft>
                <a:spcPts val="1200"/>
              </a:spcAft>
            </a:pPr>
            <a:r>
              <a:rPr lang="pt-BR" sz="3600" dirty="0">
                <a:effectLst/>
                <a:latin typeface="Arial" panose="020B0604020202020204" pitchFamily="34" charset="0"/>
                <a:ea typeface="Arial" panose="020B0604020202020204" pitchFamily="34" charset="0"/>
              </a:rPr>
              <a:t>STJ. </a:t>
            </a:r>
            <a:r>
              <a:rPr lang="pt-BR" sz="3600" dirty="0">
                <a:latin typeface="Arial" panose="020B0604020202020204" pitchFamily="34" charset="0"/>
                <a:ea typeface="Arial" panose="020B0604020202020204" pitchFamily="34" charset="0"/>
              </a:rPr>
              <a:t>REsp n. 1.962.275/GO, relator Ministro Ricardo Villas Bôas </a:t>
            </a:r>
            <a:r>
              <a:rPr lang="pt-BR" sz="3600" dirty="0" err="1">
                <a:latin typeface="Arial" panose="020B0604020202020204" pitchFamily="34" charset="0"/>
                <a:ea typeface="Arial" panose="020B0604020202020204" pitchFamily="34" charset="0"/>
              </a:rPr>
              <a:t>Cueva</a:t>
            </a:r>
            <a:r>
              <a:rPr lang="pt-BR" sz="3600" dirty="0">
                <a:latin typeface="Arial" panose="020B0604020202020204" pitchFamily="34" charset="0"/>
                <a:ea typeface="Arial" panose="020B0604020202020204" pitchFamily="34" charset="0"/>
              </a:rPr>
              <a:t>, Segunda Seção, julgado em 24/4/2024, DJe de 29/4/2024. Disponível em: https://processo.stj.jus.br/SCON/</a:t>
            </a:r>
            <a:r>
              <a:rPr lang="pt-BR" sz="3600" dirty="0" err="1">
                <a:latin typeface="Arial" panose="020B0604020202020204" pitchFamily="34" charset="0"/>
                <a:ea typeface="Arial" panose="020B0604020202020204" pitchFamily="34" charset="0"/>
              </a:rPr>
              <a:t>GetInteiroTeorDoAcordao?num_registro</a:t>
            </a:r>
            <a:r>
              <a:rPr lang="pt-BR" sz="3600" dirty="0">
                <a:latin typeface="Arial" panose="020B0604020202020204" pitchFamily="34" charset="0"/>
                <a:ea typeface="Arial" panose="020B0604020202020204" pitchFamily="34" charset="0"/>
              </a:rPr>
              <a:t>=202102997342&amp;dt_publicacao=29/04/2024. Acesso em: 03 ago. 2024.</a:t>
            </a:r>
            <a:endParaRPr lang="pt-BR" sz="4000" dirty="0"/>
          </a:p>
        </p:txBody>
      </p:sp>
      <p:sp>
        <p:nvSpPr>
          <p:cNvPr id="12" name="CaixaDeTexto 11">
            <a:extLst>
              <a:ext uri="{FF2B5EF4-FFF2-40B4-BE49-F238E27FC236}">
                <a16:creationId xmlns:a16="http://schemas.microsoft.com/office/drawing/2014/main" id="{AAA11969-470A-1F5F-2BB0-8F40F04F48EF}"/>
              </a:ext>
            </a:extLst>
          </p:cNvPr>
          <p:cNvSpPr txBox="1"/>
          <p:nvPr/>
        </p:nvSpPr>
        <p:spPr>
          <a:xfrm>
            <a:off x="2387373" y="29998339"/>
            <a:ext cx="28179709" cy="1583447"/>
          </a:xfrm>
          <a:prstGeom prst="rect">
            <a:avLst/>
          </a:prstGeom>
          <a:noFill/>
        </p:spPr>
        <p:txBody>
          <a:bodyPr wrap="square">
            <a:spAutoFit/>
          </a:bodyPr>
          <a:lstStyle/>
          <a:p>
            <a:pPr algn="just">
              <a:lnSpc>
                <a:spcPct val="115000"/>
              </a:lnSpc>
            </a:pPr>
            <a:r>
              <a:rPr lang="pt-BR" sz="4400" b="1" dirty="0">
                <a:effectLst/>
                <a:latin typeface="Arial" panose="020B0604020202020204" pitchFamily="34" charset="0"/>
                <a:ea typeface="Arial" panose="020B0604020202020204" pitchFamily="34" charset="0"/>
              </a:rPr>
              <a:t>Palavras-chave: </a:t>
            </a:r>
            <a:r>
              <a:rPr lang="pt-BR" sz="4400" dirty="0">
                <a:effectLst/>
                <a:latin typeface="Arial" panose="020B0604020202020204" pitchFamily="34" charset="0"/>
                <a:ea typeface="Arial" panose="020B0604020202020204" pitchFamily="34" charset="0"/>
              </a:rPr>
              <a:t>Dano moral presumido, Código de Direito do Consumidor, atendimento bancário, Teoria do Desvio Produtivo.</a:t>
            </a:r>
            <a:endParaRPr lang="pt-BR" sz="4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2724606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528</Words>
  <Application>Microsoft Office PowerPoint</Application>
  <PresentationFormat>Personalizar</PresentationFormat>
  <Paragraphs>11</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Valmir Pereira da Silva</dc:creator>
  <cp:lastModifiedBy>Henrique</cp:lastModifiedBy>
  <cp:revision>12</cp:revision>
  <cp:lastPrinted>2024-08-16T17:20:09Z</cp:lastPrinted>
  <dcterms:created xsi:type="dcterms:W3CDTF">2022-08-16T13:13:11Z</dcterms:created>
  <dcterms:modified xsi:type="dcterms:W3CDTF">2024-08-22T20:32:31Z</dcterms:modified>
</cp:coreProperties>
</file>