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74" autoAdjust="0"/>
    <p:restoredTop sz="94660"/>
  </p:normalViewPr>
  <p:slideViewPr>
    <p:cSldViewPr snapToGrid="0">
      <p:cViewPr>
        <p:scale>
          <a:sx n="33" d="100"/>
          <a:sy n="33" d="100"/>
        </p:scale>
        <p:origin x="324" y="-55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tor Lima da Silva" userId="1f63a7fc1e700ac2" providerId="LiveId" clId="{2CCAB67F-6FFD-4686-B96C-9A564771373F}"/>
    <pc:docChg chg="undo redo custSel modSld">
      <pc:chgData name="Vitor Lima da Silva" userId="1f63a7fc1e700ac2" providerId="LiveId" clId="{2CCAB67F-6FFD-4686-B96C-9A564771373F}" dt="2024-08-22T15:05:28.258" v="5402" actId="14100"/>
      <pc:docMkLst>
        <pc:docMk/>
      </pc:docMkLst>
      <pc:sldChg chg="addSp delSp modSp mod">
        <pc:chgData name="Vitor Lima da Silva" userId="1f63a7fc1e700ac2" providerId="LiveId" clId="{2CCAB67F-6FFD-4686-B96C-9A564771373F}" dt="2024-08-22T15:05:28.258" v="5402" actId="14100"/>
        <pc:sldMkLst>
          <pc:docMk/>
          <pc:sldMk cId="2827246065" sldId="256"/>
        </pc:sldMkLst>
        <pc:spChg chg="add del mod">
          <ac:chgData name="Vitor Lima da Silva" userId="1f63a7fc1e700ac2" providerId="LiveId" clId="{2CCAB67F-6FFD-4686-B96C-9A564771373F}" dt="2024-08-19T19:24:51.236" v="2"/>
          <ac:spMkLst>
            <pc:docMk/>
            <pc:sldMk cId="2827246065" sldId="256"/>
            <ac:spMk id="2" creationId="{806771FF-9BB9-326A-40EE-7C54DFA02AE0}"/>
          </ac:spMkLst>
        </pc:spChg>
        <pc:spChg chg="add mod">
          <ac:chgData name="Vitor Lima da Silva" userId="1f63a7fc1e700ac2" providerId="LiveId" clId="{2CCAB67F-6FFD-4686-B96C-9A564771373F}" dt="2024-08-22T14:30:26.378" v="4876" actId="20577"/>
          <ac:spMkLst>
            <pc:docMk/>
            <pc:sldMk cId="2827246065" sldId="256"/>
            <ac:spMk id="3" creationId="{93C922A5-6F4E-6CA3-743A-CAA80F1E680F}"/>
          </ac:spMkLst>
        </pc:spChg>
        <pc:spChg chg="add del mod">
          <ac:chgData name="Vitor Lima da Silva" userId="1f63a7fc1e700ac2" providerId="LiveId" clId="{2CCAB67F-6FFD-4686-B96C-9A564771373F}" dt="2024-08-19T19:57:44.769" v="135"/>
          <ac:spMkLst>
            <pc:docMk/>
            <pc:sldMk cId="2827246065" sldId="256"/>
            <ac:spMk id="4" creationId="{D83C6DE9-F630-EE1C-C14A-C63FC06E38AE}"/>
          </ac:spMkLst>
        </pc:spChg>
        <pc:spChg chg="add mod">
          <ac:chgData name="Vitor Lima da Silva" userId="1f63a7fc1e700ac2" providerId="LiveId" clId="{2CCAB67F-6FFD-4686-B96C-9A564771373F}" dt="2024-08-21T19:18:00.465" v="4691" actId="1076"/>
          <ac:spMkLst>
            <pc:docMk/>
            <pc:sldMk cId="2827246065" sldId="256"/>
            <ac:spMk id="5" creationId="{CBA768CF-0B88-2ABD-93F2-D5CB47400EF1}"/>
          </ac:spMkLst>
        </pc:spChg>
        <pc:spChg chg="add mod">
          <ac:chgData name="Vitor Lima da Silva" userId="1f63a7fc1e700ac2" providerId="LiveId" clId="{2CCAB67F-6FFD-4686-B96C-9A564771373F}" dt="2024-08-22T15:01:03.911" v="5355" actId="20577"/>
          <ac:spMkLst>
            <pc:docMk/>
            <pc:sldMk cId="2827246065" sldId="256"/>
            <ac:spMk id="6" creationId="{C267765B-7BB7-41A2-BDFF-B0A8049F38D9}"/>
          </ac:spMkLst>
        </pc:spChg>
        <pc:spChg chg="add mod">
          <ac:chgData name="Vitor Lima da Silva" userId="1f63a7fc1e700ac2" providerId="LiveId" clId="{2CCAB67F-6FFD-4686-B96C-9A564771373F}" dt="2024-08-22T14:32:15.745" v="4885" actId="1076"/>
          <ac:spMkLst>
            <pc:docMk/>
            <pc:sldMk cId="2827246065" sldId="256"/>
            <ac:spMk id="10" creationId="{8ABBD717-319B-05A9-7F63-BB8DE6071B30}"/>
          </ac:spMkLst>
        </pc:spChg>
        <pc:spChg chg="add mod">
          <ac:chgData name="Vitor Lima da Silva" userId="1f63a7fc1e700ac2" providerId="LiveId" clId="{2CCAB67F-6FFD-4686-B96C-9A564771373F}" dt="2024-08-22T15:04:33.582" v="5401" actId="20577"/>
          <ac:spMkLst>
            <pc:docMk/>
            <pc:sldMk cId="2827246065" sldId="256"/>
            <ac:spMk id="20" creationId="{3B8D52E6-3DAE-6EB3-2216-54A30A480730}"/>
          </ac:spMkLst>
        </pc:spChg>
        <pc:grpChg chg="add mod">
          <ac:chgData name="Vitor Lima da Silva" userId="1f63a7fc1e700ac2" providerId="LiveId" clId="{2CCAB67F-6FFD-4686-B96C-9A564771373F}" dt="2024-08-22T14:32:01.494" v="4884" actId="14100"/>
          <ac:grpSpMkLst>
            <pc:docMk/>
            <pc:sldMk cId="2827246065" sldId="256"/>
            <ac:grpSpMk id="9" creationId="{42019EC5-3272-37ED-4B97-F26429367AD6}"/>
          </ac:grpSpMkLst>
        </pc:grpChg>
        <pc:grpChg chg="add mod">
          <ac:chgData name="Vitor Lima da Silva" userId="1f63a7fc1e700ac2" providerId="LiveId" clId="{2CCAB67F-6FFD-4686-B96C-9A564771373F}" dt="2024-08-22T14:32:25.308" v="4886" actId="1076"/>
          <ac:grpSpMkLst>
            <pc:docMk/>
            <pc:sldMk cId="2827246065" sldId="256"/>
            <ac:grpSpMk id="19" creationId="{4D27C118-FA55-7A6A-EA54-DED876E01674}"/>
          </ac:grpSpMkLst>
        </pc:grpChg>
        <pc:picChg chg="add mod">
          <ac:chgData name="Vitor Lima da Silva" userId="1f63a7fc1e700ac2" providerId="LiveId" clId="{2CCAB67F-6FFD-4686-B96C-9A564771373F}" dt="2024-08-21T17:17:39.242" v="3271" actId="164"/>
          <ac:picMkLst>
            <pc:docMk/>
            <pc:sldMk cId="2827246065" sldId="256"/>
            <ac:picMk id="4" creationId="{E561366F-45B3-62F6-6EF0-9A85C83D636E}"/>
          </ac:picMkLst>
        </pc:picChg>
        <pc:picChg chg="add del mod">
          <ac:chgData name="Vitor Lima da Silva" userId="1f63a7fc1e700ac2" providerId="LiveId" clId="{2CCAB67F-6FFD-4686-B96C-9A564771373F}" dt="2024-08-22T14:07:04.295" v="4807" actId="478"/>
          <ac:picMkLst>
            <pc:docMk/>
            <pc:sldMk cId="2827246065" sldId="256"/>
            <ac:picMk id="7" creationId="{DB76C533-F4A2-4BF5-8F29-6E9593AE6832}"/>
          </ac:picMkLst>
        </pc:picChg>
        <pc:picChg chg="add mod">
          <ac:chgData name="Vitor Lima da Silva" userId="1f63a7fc1e700ac2" providerId="LiveId" clId="{2CCAB67F-6FFD-4686-B96C-9A564771373F}" dt="2024-08-21T17:17:39.242" v="3271" actId="164"/>
          <ac:picMkLst>
            <pc:docMk/>
            <pc:sldMk cId="2827246065" sldId="256"/>
            <ac:picMk id="8" creationId="{BCBBA719-2A5A-3756-7109-75DAAFD07556}"/>
          </ac:picMkLst>
        </pc:picChg>
        <pc:picChg chg="add mod">
          <ac:chgData name="Vitor Lima da Silva" userId="1f63a7fc1e700ac2" providerId="LiveId" clId="{2CCAB67F-6FFD-4686-B96C-9A564771373F}" dt="2024-08-22T14:26:48.315" v="4819" actId="164"/>
          <ac:picMkLst>
            <pc:docMk/>
            <pc:sldMk cId="2827246065" sldId="256"/>
            <ac:picMk id="11" creationId="{007A56A0-9B7B-B17E-5667-50B8EBB73A53}"/>
          </ac:picMkLst>
        </pc:picChg>
        <pc:picChg chg="add del mod">
          <ac:chgData name="Vitor Lima da Silva" userId="1f63a7fc1e700ac2" providerId="LiveId" clId="{2CCAB67F-6FFD-4686-B96C-9A564771373F}" dt="2024-08-22T13:46:17.744" v="4794" actId="478"/>
          <ac:picMkLst>
            <pc:docMk/>
            <pc:sldMk cId="2827246065" sldId="256"/>
            <ac:picMk id="12" creationId="{31807F3F-B244-1253-EF42-A9A4C6141B56}"/>
          </ac:picMkLst>
        </pc:picChg>
        <pc:picChg chg="add mod">
          <ac:chgData name="Vitor Lima da Silva" userId="1f63a7fc1e700ac2" providerId="LiveId" clId="{2CCAB67F-6FFD-4686-B96C-9A564771373F}" dt="2024-08-22T14:26:48.315" v="4819" actId="164"/>
          <ac:picMkLst>
            <pc:docMk/>
            <pc:sldMk cId="2827246065" sldId="256"/>
            <ac:picMk id="14" creationId="{841419AF-796A-46E0-ECE7-95EA4D6FF5AA}"/>
          </ac:picMkLst>
        </pc:picChg>
        <pc:picChg chg="add mod">
          <ac:chgData name="Vitor Lima da Silva" userId="1f63a7fc1e700ac2" providerId="LiveId" clId="{2CCAB67F-6FFD-4686-B96C-9A564771373F}" dt="2024-08-22T14:26:48.315" v="4819" actId="164"/>
          <ac:picMkLst>
            <pc:docMk/>
            <pc:sldMk cId="2827246065" sldId="256"/>
            <ac:picMk id="16" creationId="{A8BAD973-C3F4-F9F1-896C-15E1998F0C95}"/>
          </ac:picMkLst>
        </pc:picChg>
        <pc:picChg chg="add mod">
          <ac:chgData name="Vitor Lima da Silva" userId="1f63a7fc1e700ac2" providerId="LiveId" clId="{2CCAB67F-6FFD-4686-B96C-9A564771373F}" dt="2024-08-22T14:26:48.315" v="4819" actId="164"/>
          <ac:picMkLst>
            <pc:docMk/>
            <pc:sldMk cId="2827246065" sldId="256"/>
            <ac:picMk id="18" creationId="{2E293DB9-339A-57E6-F0D4-BC47D483715B}"/>
          </ac:picMkLst>
        </pc:picChg>
        <pc:picChg chg="add mod">
          <ac:chgData name="Vitor Lima da Silva" userId="1f63a7fc1e700ac2" providerId="LiveId" clId="{2CCAB67F-6FFD-4686-B96C-9A564771373F}" dt="2024-08-22T15:05:28.258" v="5402" actId="14100"/>
          <ac:picMkLst>
            <pc:docMk/>
            <pc:sldMk cId="2827246065" sldId="256"/>
            <ac:picMk id="1026" creationId="{B81BD10E-7F9C-7732-5694-884C6C88375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pt-BR"/>
              <a:t>Clique para editar o título mestre</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219249C-64FE-4BFE-A62E-D20743902798}" type="datetimeFigureOut">
              <a:rPr lang="pt-BR" smtClean="0"/>
              <a:t>22/08/2024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3330081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19249C-64FE-4BFE-A62E-D20743902798}" type="datetimeFigureOut">
              <a:rPr lang="pt-BR" smtClean="0"/>
              <a:t>22/08/2024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1868675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19249C-64FE-4BFE-A62E-D20743902798}" type="datetimeFigureOut">
              <a:rPr lang="pt-BR" smtClean="0"/>
              <a:t>22/08/2024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45850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19249C-64FE-4BFE-A62E-D20743902798}" type="datetimeFigureOut">
              <a:rPr lang="pt-BR" smtClean="0"/>
              <a:t>22/08/2024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573779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pt-BR"/>
              <a:t>Clique para editar o título mestre</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6219249C-64FE-4BFE-A62E-D20743902798}" type="datetimeFigureOut">
              <a:rPr lang="pt-BR" smtClean="0"/>
              <a:t>22/08/2024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3412643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219249C-64FE-4BFE-A62E-D20743902798}" type="datetimeFigureOut">
              <a:rPr lang="pt-BR" smtClean="0"/>
              <a:t>22/08/2024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217759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a:t>Editar estilos de texto Mestre</a:t>
            </a:r>
          </a:p>
        </p:txBody>
      </p:sp>
      <p:sp>
        <p:nvSpPr>
          <p:cNvPr id="4" name="Content Placeholder 3"/>
          <p:cNvSpPr>
            <a:spLocks noGrp="1"/>
          </p:cNvSpPr>
          <p:nvPr>
            <p:ph sz="half" idx="2"/>
          </p:nvPr>
        </p:nvSpPr>
        <p:spPr>
          <a:xfrm>
            <a:off x="2231675" y="15780233"/>
            <a:ext cx="13706415" cy="2321034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a:t>Editar estilos de texto Mestre</a:t>
            </a:r>
          </a:p>
        </p:txBody>
      </p:sp>
      <p:sp>
        <p:nvSpPr>
          <p:cNvPr id="6" name="Content Placeholder 5"/>
          <p:cNvSpPr>
            <a:spLocks noGrp="1"/>
          </p:cNvSpPr>
          <p:nvPr>
            <p:ph sz="quarter" idx="4"/>
          </p:nvPr>
        </p:nvSpPr>
        <p:spPr>
          <a:xfrm>
            <a:off x="16402142" y="15780233"/>
            <a:ext cx="13773917" cy="2321034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219249C-64FE-4BFE-A62E-D20743902798}" type="datetimeFigureOut">
              <a:rPr lang="pt-BR" smtClean="0"/>
              <a:t>22/08/2024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197683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219249C-64FE-4BFE-A62E-D20743902798}" type="datetimeFigureOut">
              <a:rPr lang="pt-BR" smtClean="0"/>
              <a:t>22/08/2024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3243888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9249C-64FE-4BFE-A62E-D20743902798}" type="datetimeFigureOut">
              <a:rPr lang="pt-BR" smtClean="0"/>
              <a:t>22/08/2024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2559265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BR"/>
              <a:t>Clique para editar o título mestre</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a:t>Editar estilos de texto Mestre</a:t>
            </a:r>
          </a:p>
        </p:txBody>
      </p:sp>
      <p:sp>
        <p:nvSpPr>
          <p:cNvPr id="5" name="Date Placeholder 4"/>
          <p:cNvSpPr>
            <a:spLocks noGrp="1"/>
          </p:cNvSpPr>
          <p:nvPr>
            <p:ph type="dt" sz="half" idx="10"/>
          </p:nvPr>
        </p:nvSpPr>
        <p:spPr/>
        <p:txBody>
          <a:bodyPr/>
          <a:lstStyle/>
          <a:p>
            <a:fld id="{6219249C-64FE-4BFE-A62E-D20743902798}" type="datetimeFigureOut">
              <a:rPr lang="pt-BR" smtClean="0"/>
              <a:t>22/08/2024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2947979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pt-BR"/>
              <a:t>Clique no ícone para adicionar uma imagem</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a:t>Editar estilos de texto Mestre</a:t>
            </a:r>
          </a:p>
        </p:txBody>
      </p:sp>
      <p:sp>
        <p:nvSpPr>
          <p:cNvPr id="5" name="Date Placeholder 4"/>
          <p:cNvSpPr>
            <a:spLocks noGrp="1"/>
          </p:cNvSpPr>
          <p:nvPr>
            <p:ph type="dt" sz="half" idx="10"/>
          </p:nvPr>
        </p:nvSpPr>
        <p:spPr/>
        <p:txBody>
          <a:bodyPr/>
          <a:lstStyle/>
          <a:p>
            <a:fld id="{6219249C-64FE-4BFE-A62E-D20743902798}" type="datetimeFigureOut">
              <a:rPr lang="pt-BR" smtClean="0"/>
              <a:t>22/08/2024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781715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6219249C-64FE-4BFE-A62E-D20743902798}" type="datetimeFigureOut">
              <a:rPr lang="pt-BR" smtClean="0"/>
              <a:t>22/08/2024</a:t>
            </a:fld>
            <a:endParaRPr lang="pt-BR"/>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4C52D3D4-5519-4579-9545-FB9FC118AE07}" type="slidenum">
              <a:rPr lang="pt-BR" smtClean="0"/>
              <a:t>‹nº›</a:t>
            </a:fld>
            <a:endParaRPr lang="pt-BR"/>
          </a:p>
        </p:txBody>
      </p:sp>
    </p:spTree>
    <p:extLst>
      <p:ext uri="{BB962C8B-B14F-4D97-AF65-F5344CB8AC3E}">
        <p14:creationId xmlns:p14="http://schemas.microsoft.com/office/powerpoint/2010/main" val="19721985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vitorlimasilva2009@gmail.com" TargetMode="External"/><Relationship Id="rId7" Type="http://schemas.openxmlformats.org/officeDocument/2006/relationships/image" Target="../media/image4.png"/><Relationship Id="rId2" Type="http://schemas.openxmlformats.org/officeDocument/2006/relationships/hyperlink" Target="mailto:aylanderjose@gmail.com" TargetMode="Externa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hyperlink" Target="mailto:altairvs0291@gmail.com"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3C922A5-6F4E-6CA3-743A-CAA80F1E680F}"/>
              </a:ext>
            </a:extLst>
          </p:cNvPr>
          <p:cNvSpPr txBox="1"/>
          <p:nvPr/>
        </p:nvSpPr>
        <p:spPr>
          <a:xfrm>
            <a:off x="0" y="6066111"/>
            <a:ext cx="32400000" cy="4154984"/>
          </a:xfrm>
          <a:prstGeom prst="rect">
            <a:avLst/>
          </a:prstGeom>
          <a:noFill/>
        </p:spPr>
        <p:txBody>
          <a:bodyPr wrap="square" rtlCol="0">
            <a:spAutoFit/>
          </a:bodyPr>
          <a:lstStyle/>
          <a:p>
            <a:pPr algn="ctr"/>
            <a:r>
              <a:rPr lang="pt-BR" sz="7000" b="1" dirty="0">
                <a:effectLst/>
                <a:latin typeface="Arial" panose="020B0604020202020204" pitchFamily="34" charset="0"/>
                <a:ea typeface="Calibri" panose="020F0502020204030204" pitchFamily="34" charset="0"/>
                <a:cs typeface="Arial" panose="020B0604020202020204" pitchFamily="34" charset="0"/>
              </a:rPr>
              <a:t>PROJETO E DESENVOLVIMENTO DE UM EQUIPAMENTO PARA SIMULAÇÃO DE TRANSFERÊNCIA DE CALOR EM REGIME DINÂMICO</a:t>
            </a:r>
          </a:p>
          <a:p>
            <a:pPr algn="ctr"/>
            <a:r>
              <a:rPr lang="pt-BR" sz="4000" b="1" dirty="0" err="1">
                <a:effectLst/>
                <a:latin typeface="Arial" panose="020B0604020202020204" pitchFamily="34" charset="0"/>
                <a:ea typeface="Calibri" panose="020F0502020204030204" pitchFamily="34" charset="0"/>
              </a:rPr>
              <a:t>Aylander</a:t>
            </a:r>
            <a:r>
              <a:rPr lang="pt-BR" sz="4000" b="1" dirty="0">
                <a:effectLst/>
                <a:latin typeface="Arial" panose="020B0604020202020204" pitchFamily="34" charset="0"/>
                <a:ea typeface="Calibri" panose="020F0502020204030204" pitchFamily="34" charset="0"/>
              </a:rPr>
              <a:t> José Martinusso¹, Vitor Lima da Siva¹, Altair Vieira de Souza²</a:t>
            </a:r>
          </a:p>
          <a:p>
            <a:pPr algn="ctr"/>
            <a:r>
              <a:rPr lang="pt-BR" sz="4000" baseline="30000" dirty="0">
                <a:effectLst/>
                <a:latin typeface="Arial" panose="020B0604020202020204" pitchFamily="34" charset="0"/>
                <a:ea typeface="Calibri" panose="020F0502020204030204" pitchFamily="34" charset="0"/>
              </a:rPr>
              <a:t>¹</a:t>
            </a:r>
            <a:r>
              <a:rPr lang="pt-BR" sz="4000" dirty="0">
                <a:effectLst/>
                <a:latin typeface="Arial" panose="020B0604020202020204" pitchFamily="34" charset="0"/>
                <a:ea typeface="Calibri" panose="020F0502020204030204" pitchFamily="34" charset="0"/>
              </a:rPr>
              <a:t>Graduandos em Engenharia Mecânica – UNESC – </a:t>
            </a:r>
            <a:r>
              <a:rPr lang="pt-BR" sz="4000" dirty="0">
                <a:effectLst/>
                <a:latin typeface="Arial" panose="020B0604020202020204" pitchFamily="34" charset="0"/>
                <a:ea typeface="Calibri" panose="020F0502020204030204" pitchFamily="34" charset="0"/>
                <a:hlinkClick r:id="rId2"/>
              </a:rPr>
              <a:t>aylanderjose@gmail.com</a:t>
            </a:r>
            <a:r>
              <a:rPr lang="pt-BR" sz="4000" dirty="0">
                <a:effectLst/>
                <a:latin typeface="Arial" panose="020B0604020202020204" pitchFamily="34" charset="0"/>
                <a:ea typeface="Calibri" panose="020F0502020204030204" pitchFamily="34" charset="0"/>
              </a:rPr>
              <a:t>, </a:t>
            </a:r>
            <a:r>
              <a:rPr lang="pt-BR" sz="4000" dirty="0">
                <a:effectLst/>
                <a:latin typeface="Arial" panose="020B0604020202020204" pitchFamily="34" charset="0"/>
                <a:ea typeface="Calibri" panose="020F0502020204030204" pitchFamily="34" charset="0"/>
                <a:hlinkClick r:id="rId3"/>
              </a:rPr>
              <a:t>vitorlimasilva2009@gmail.com</a:t>
            </a:r>
            <a:endParaRPr lang="pt-BR" sz="4000" dirty="0">
              <a:effectLst/>
              <a:latin typeface="Arial" panose="020B0604020202020204" pitchFamily="34" charset="0"/>
              <a:ea typeface="Calibri" panose="020F0502020204030204" pitchFamily="34" charset="0"/>
            </a:endParaRPr>
          </a:p>
          <a:p>
            <a:pPr algn="ctr"/>
            <a:r>
              <a:rPr lang="pt-BR" sz="4000" dirty="0">
                <a:latin typeface="Arial" panose="020B0604020202020204" pitchFamily="34" charset="0"/>
              </a:rPr>
              <a:t>²MSc em Engenharia Metalúrgica e de Materiais, Professor do curso de Engenharia Mecânica – UNESC. – </a:t>
            </a:r>
            <a:r>
              <a:rPr lang="pt-BR" sz="4000" dirty="0">
                <a:latin typeface="Arial" panose="020B0604020202020204" pitchFamily="34" charset="0"/>
                <a:hlinkClick r:id="rId4"/>
              </a:rPr>
              <a:t>altairvs0291@gmail.com</a:t>
            </a:r>
            <a:endParaRPr lang="pt-BR" sz="4000" dirty="0">
              <a:latin typeface="Arial" panose="020B0604020202020204" pitchFamily="34" charset="0"/>
            </a:endParaRPr>
          </a:p>
        </p:txBody>
      </p:sp>
      <p:sp>
        <p:nvSpPr>
          <p:cNvPr id="5" name="CaixaDeTexto 4">
            <a:extLst>
              <a:ext uri="{FF2B5EF4-FFF2-40B4-BE49-F238E27FC236}">
                <a16:creationId xmlns:a16="http://schemas.microsoft.com/office/drawing/2014/main" id="{CBA768CF-0B88-2ABD-93F2-D5CB47400EF1}"/>
              </a:ext>
            </a:extLst>
          </p:cNvPr>
          <p:cNvSpPr txBox="1"/>
          <p:nvPr/>
        </p:nvSpPr>
        <p:spPr>
          <a:xfrm>
            <a:off x="533400" y="10822881"/>
            <a:ext cx="15120000" cy="30869989"/>
          </a:xfrm>
          <a:prstGeom prst="rect">
            <a:avLst/>
          </a:prstGeom>
          <a:noFill/>
        </p:spPr>
        <p:txBody>
          <a:bodyPr wrap="square" rtlCol="0">
            <a:spAutoFit/>
          </a:bodyPr>
          <a:lstStyle/>
          <a:p>
            <a:pPr algn="just"/>
            <a:r>
              <a:rPr lang="pt-BR" sz="4000" b="1" dirty="0">
                <a:latin typeface="Arial" panose="020B0604020202020204" pitchFamily="34" charset="0"/>
                <a:cs typeface="Arial" panose="020B0604020202020204" pitchFamily="34" charset="0"/>
              </a:rPr>
              <a:t>INTRODUÇÃO: </a:t>
            </a:r>
            <a:r>
              <a:rPr lang="pt-BR" sz="4000" dirty="0">
                <a:latin typeface="Arial" panose="020B0604020202020204" pitchFamily="34" charset="0"/>
                <a:cs typeface="Arial" panose="020B0604020202020204" pitchFamily="34" charset="0"/>
              </a:rPr>
              <a:t>um túnel de vento é um equipamento essencial para a simulação de transferência de calor, com a função de controlar o regime de escoamento do fluido em seu interior por meio de sua estrutura. Esse controle permite isolar variáveis indesejáveis no experimento, viabilizando simulações de transferência de calor em regime dinâmico. Na seção de testes do túnel de vento, são colocadas estruturas geométricas que interferem no regime de escoamento do ar, transformando-o de laminar para turbulento devido à disposição dessas estruturas. Sabe-se que, no regime turbulento, a transferência de calor é intensificada. Com base nesse princípio, este estudo visa observar diferentes configurações dessas geometrias na seção de teste do túnel, para analisar como a turbulência é gerada e influencia a transferência de calor.</a:t>
            </a:r>
          </a:p>
          <a:p>
            <a:pPr algn="just"/>
            <a:endParaRPr lang="pt-BR" sz="4000" b="1" dirty="0">
              <a:latin typeface="Arial" panose="020B0604020202020204" pitchFamily="34" charset="0"/>
              <a:cs typeface="Arial" panose="020B0604020202020204" pitchFamily="34" charset="0"/>
            </a:endParaRPr>
          </a:p>
          <a:p>
            <a:pPr algn="just"/>
            <a:r>
              <a:rPr lang="pt-BR" sz="4000" b="1" dirty="0">
                <a:latin typeface="Arial" panose="020B0604020202020204" pitchFamily="34" charset="0"/>
                <a:cs typeface="Arial" panose="020B0604020202020204" pitchFamily="34" charset="0"/>
              </a:rPr>
              <a:t>OBJETIVO: </a:t>
            </a:r>
            <a:r>
              <a:rPr lang="pt-BR" sz="4000" dirty="0">
                <a:latin typeface="Arial" panose="020B0604020202020204" pitchFamily="34" charset="0"/>
                <a:cs typeface="Arial" panose="020B0604020202020204" pitchFamily="34" charset="0"/>
              </a:rPr>
              <a:t>projetar um túnel de vento do tipo aberto soprador subsônico capaz de realizar teste de transferência de calor em regime dinâmico e realizar teste computacionais em um túnel de vento numérico com as mesmas características do túnel projetado.</a:t>
            </a:r>
          </a:p>
          <a:p>
            <a:pPr algn="just"/>
            <a:endParaRPr lang="pt-BR" sz="4000" b="1" dirty="0">
              <a:latin typeface="Arial" panose="020B0604020202020204" pitchFamily="34" charset="0"/>
              <a:cs typeface="Arial" panose="020B0604020202020204" pitchFamily="34" charset="0"/>
            </a:endParaRPr>
          </a:p>
          <a:p>
            <a:pPr algn="just"/>
            <a:r>
              <a:rPr lang="pt-BR" sz="4000" b="1" dirty="0">
                <a:latin typeface="Arial" panose="020B0604020202020204" pitchFamily="34" charset="0"/>
                <a:cs typeface="Arial" panose="020B0604020202020204" pitchFamily="34" charset="0"/>
              </a:rPr>
              <a:t>METODOLOGIA: </a:t>
            </a:r>
            <a:r>
              <a:rPr lang="pt-BR" sz="4000" dirty="0">
                <a:latin typeface="Arial" panose="020B0604020202020204" pitchFamily="34" charset="0"/>
                <a:cs typeface="Arial" panose="020B0604020202020204" pitchFamily="34" charset="0"/>
              </a:rPr>
              <a:t>o projeto do túnel de vento foi baseado em literatura vigente, como Barlow, </a:t>
            </a:r>
            <a:r>
              <a:rPr lang="pt-BR" sz="4000" dirty="0" err="1">
                <a:latin typeface="Arial" panose="020B0604020202020204" pitchFamily="34" charset="0"/>
                <a:cs typeface="Arial" panose="020B0604020202020204" pitchFamily="34" charset="0"/>
              </a:rPr>
              <a:t>Rae</a:t>
            </a:r>
            <a:r>
              <a:rPr lang="pt-BR" sz="4000" dirty="0">
                <a:latin typeface="Arial" panose="020B0604020202020204" pitchFamily="34" charset="0"/>
                <a:cs typeface="Arial" panose="020B0604020202020204" pitchFamily="34" charset="0"/>
              </a:rPr>
              <a:t> e Pope (1999), </a:t>
            </a:r>
            <a:r>
              <a:rPr lang="pt-BR" sz="4000" dirty="0" err="1">
                <a:latin typeface="Arial" panose="020B0604020202020204" pitchFamily="34" charset="0"/>
                <a:cs typeface="Arial" panose="020B0604020202020204" pitchFamily="34" charset="0"/>
              </a:rPr>
              <a:t>Bradshaw</a:t>
            </a:r>
            <a:r>
              <a:rPr lang="pt-BR" sz="4000" dirty="0">
                <a:latin typeface="Arial" panose="020B0604020202020204" pitchFamily="34" charset="0"/>
                <a:cs typeface="Arial" panose="020B0604020202020204" pitchFamily="34" charset="0"/>
              </a:rPr>
              <a:t> e Mehta (1979), </a:t>
            </a:r>
            <a:r>
              <a:rPr lang="pt-BR" sz="4000" dirty="0" err="1">
                <a:latin typeface="Arial" panose="020B0604020202020204" pitchFamily="34" charset="0"/>
                <a:cs typeface="Arial" panose="020B0604020202020204" pitchFamily="34" charset="0"/>
              </a:rPr>
              <a:t>Scheiman</a:t>
            </a:r>
            <a:r>
              <a:rPr lang="pt-BR" sz="4000" dirty="0">
                <a:latin typeface="Arial" panose="020B0604020202020204" pitchFamily="34" charset="0"/>
                <a:cs typeface="Arial" panose="020B0604020202020204" pitchFamily="34" charset="0"/>
              </a:rPr>
              <a:t> e Brooks (1981), Groff e </a:t>
            </a:r>
            <a:r>
              <a:rPr lang="pt-BR" sz="4000" dirty="0" err="1">
                <a:latin typeface="Arial" panose="020B0604020202020204" pitchFamily="34" charset="0"/>
                <a:cs typeface="Arial" panose="020B0604020202020204" pitchFamily="34" charset="0"/>
              </a:rPr>
              <a:t>Alé</a:t>
            </a:r>
            <a:r>
              <a:rPr lang="pt-BR" sz="4000" dirty="0">
                <a:latin typeface="Arial" panose="020B0604020202020204" pitchFamily="34" charset="0"/>
                <a:cs typeface="Arial" panose="020B0604020202020204" pitchFamily="34" charset="0"/>
              </a:rPr>
              <a:t> (2000), </a:t>
            </a:r>
            <a:r>
              <a:rPr lang="pt-BR" sz="4000" dirty="0" err="1">
                <a:latin typeface="Arial" panose="020B0604020202020204" pitchFamily="34" charset="0"/>
                <a:cs typeface="Arial" panose="020B0604020202020204" pitchFamily="34" charset="0"/>
              </a:rPr>
              <a:t>Ide’chik</a:t>
            </a:r>
            <a:r>
              <a:rPr lang="pt-BR" sz="4000" dirty="0">
                <a:latin typeface="Arial" panose="020B0604020202020204" pitchFamily="34" charset="0"/>
                <a:cs typeface="Arial" panose="020B0604020202020204" pitchFamily="34" charset="0"/>
              </a:rPr>
              <a:t> (1966), Bell e Mehta (1988) e </a:t>
            </a:r>
            <a:r>
              <a:rPr lang="pt-BR" sz="4000" dirty="0" err="1">
                <a:latin typeface="Arial" panose="020B0604020202020204" pitchFamily="34" charset="0"/>
                <a:cs typeface="Arial" panose="020B0604020202020204" pitchFamily="34" charset="0"/>
              </a:rPr>
              <a:t>Coltinho</a:t>
            </a:r>
            <a:r>
              <a:rPr lang="pt-BR" sz="4000" dirty="0">
                <a:latin typeface="Arial" panose="020B0604020202020204" pitchFamily="34" charset="0"/>
                <a:cs typeface="Arial" panose="020B0604020202020204" pitchFamily="34" charset="0"/>
              </a:rPr>
              <a:t> (2014). A modelagem do túnel foi realizada no software de desenho Autodesk Inventor e a simulação computacional do túnel de vento numérico foi realizada com o auxílio do software </a:t>
            </a:r>
            <a:r>
              <a:rPr lang="pt-BR" sz="4000" dirty="0" err="1">
                <a:latin typeface="Arial" panose="020B0604020202020204" pitchFamily="34" charset="0"/>
                <a:cs typeface="Arial" panose="020B0604020202020204" pitchFamily="34" charset="0"/>
              </a:rPr>
              <a:t>Ansys</a:t>
            </a:r>
            <a:r>
              <a:rPr lang="pt-BR" sz="4000" dirty="0">
                <a:latin typeface="Arial" panose="020B0604020202020204" pitchFamily="34" charset="0"/>
                <a:cs typeface="Arial" panose="020B0604020202020204" pitchFamily="34" charset="0"/>
              </a:rPr>
              <a:t>. Para o entendimento dos fenômenos de transferência de calor em regime dinâmico, estudaram-se as obras de Fox </a:t>
            </a:r>
            <a:r>
              <a:rPr lang="pt-BR" sz="4000" i="1" dirty="0">
                <a:latin typeface="Arial" panose="020B0604020202020204" pitchFamily="34" charset="0"/>
                <a:cs typeface="Arial" panose="020B0604020202020204" pitchFamily="34" charset="0"/>
              </a:rPr>
              <a:t>et al </a:t>
            </a:r>
            <a:r>
              <a:rPr lang="pt-BR" sz="4000" dirty="0">
                <a:latin typeface="Arial" panose="020B0604020202020204" pitchFamily="34" charset="0"/>
                <a:cs typeface="Arial" panose="020B0604020202020204" pitchFamily="34" charset="0"/>
              </a:rPr>
              <a:t>(2018), </a:t>
            </a:r>
            <a:r>
              <a:rPr lang="pt-BR" sz="4000" dirty="0" err="1">
                <a:latin typeface="Arial" panose="020B0604020202020204" pitchFamily="34" charset="0"/>
                <a:cs typeface="Arial" panose="020B0604020202020204" pitchFamily="34" charset="0"/>
              </a:rPr>
              <a:t>Hebeller</a:t>
            </a:r>
            <a:r>
              <a:rPr lang="pt-BR" sz="4000" dirty="0">
                <a:latin typeface="Arial" panose="020B0604020202020204" pitchFamily="34" charset="0"/>
                <a:cs typeface="Arial" panose="020B0604020202020204" pitchFamily="34" charset="0"/>
              </a:rPr>
              <a:t>  (2016), Bergman e </a:t>
            </a:r>
            <a:r>
              <a:rPr lang="pt-BR" sz="4000" dirty="0" err="1">
                <a:latin typeface="Arial" panose="020B0604020202020204" pitchFamily="34" charset="0"/>
                <a:cs typeface="Arial" panose="020B0604020202020204" pitchFamily="34" charset="0"/>
              </a:rPr>
              <a:t>Lavine</a:t>
            </a:r>
            <a:r>
              <a:rPr lang="pt-BR" sz="4000" dirty="0">
                <a:latin typeface="Arial" panose="020B0604020202020204" pitchFamily="34" charset="0"/>
                <a:cs typeface="Arial" panose="020B0604020202020204" pitchFamily="34" charset="0"/>
              </a:rPr>
              <a:t> (2019) e </a:t>
            </a:r>
            <a:r>
              <a:rPr lang="pt-BR" sz="4000" dirty="0" err="1">
                <a:latin typeface="Arial" panose="020B0604020202020204" pitchFamily="34" charset="0"/>
                <a:cs typeface="Arial" panose="020B0604020202020204" pitchFamily="34" charset="0"/>
              </a:rPr>
              <a:t>Çengel</a:t>
            </a:r>
            <a:r>
              <a:rPr lang="pt-BR" sz="4000" dirty="0">
                <a:latin typeface="Arial" panose="020B0604020202020204" pitchFamily="34" charset="0"/>
                <a:cs typeface="Arial" panose="020B0604020202020204" pitchFamily="34" charset="0"/>
              </a:rPr>
              <a:t> e </a:t>
            </a:r>
            <a:r>
              <a:rPr lang="pt-BR" sz="4000" dirty="0" err="1">
                <a:latin typeface="Arial" panose="020B0604020202020204" pitchFamily="34" charset="0"/>
                <a:cs typeface="Arial" panose="020B0604020202020204" pitchFamily="34" charset="0"/>
              </a:rPr>
              <a:t>Ghajar</a:t>
            </a:r>
            <a:r>
              <a:rPr lang="pt-BR" sz="4000" dirty="0">
                <a:latin typeface="Arial" panose="020B0604020202020204" pitchFamily="34" charset="0"/>
                <a:cs typeface="Arial" panose="020B0604020202020204" pitchFamily="34" charset="0"/>
              </a:rPr>
              <a:t> (2009).</a:t>
            </a:r>
          </a:p>
          <a:p>
            <a:pPr algn="just"/>
            <a:endParaRPr lang="pt-BR" sz="4000" dirty="0">
              <a:latin typeface="Arial" panose="020B0604020202020204" pitchFamily="34" charset="0"/>
              <a:cs typeface="Arial" panose="020B0604020202020204" pitchFamily="34" charset="0"/>
            </a:endParaRPr>
          </a:p>
          <a:p>
            <a:pPr algn="just"/>
            <a:r>
              <a:rPr lang="pt-BR" sz="4000" b="1" dirty="0">
                <a:latin typeface="Arial" panose="020B0604020202020204" pitchFamily="34" charset="0"/>
                <a:cs typeface="Arial" panose="020B0604020202020204" pitchFamily="34" charset="0"/>
              </a:rPr>
              <a:t>RESULTADOS E DISCUSSÃO:  </a:t>
            </a:r>
            <a:r>
              <a:rPr lang="pt-BR" sz="4000" dirty="0">
                <a:latin typeface="Arial" panose="020B0604020202020204" pitchFamily="34" charset="0"/>
                <a:cs typeface="Arial" panose="020B0604020202020204" pitchFamily="34" charset="0"/>
              </a:rPr>
              <a:t>com base na literatura e utilizando o software Autodesk Inventor, foi projetado e modelado um túnel de vento aberto, tipo soprador subsônico, como ilustrado na Figura 01. As simulações realizadas no software </a:t>
            </a:r>
            <a:r>
              <a:rPr lang="pt-BR" sz="4000" dirty="0" err="1">
                <a:latin typeface="Arial" panose="020B0604020202020204" pitchFamily="34" charset="0"/>
                <a:cs typeface="Arial" panose="020B0604020202020204" pitchFamily="34" charset="0"/>
              </a:rPr>
              <a:t>Ansys</a:t>
            </a:r>
            <a:r>
              <a:rPr lang="pt-BR" sz="4000" dirty="0">
                <a:latin typeface="Arial" panose="020B0604020202020204" pitchFamily="34" charset="0"/>
                <a:cs typeface="Arial" panose="020B0604020202020204" pitchFamily="34" charset="0"/>
              </a:rPr>
              <a:t>, baseadas nas dimensões do túnel projetado no Inventor, permitiram observar que a inserção de um cilindro ou um elipsoide na vertical na seção de teste gera uma certa turbulência no fluxo de ar. Quando cinco cilindros ou cinco elipsoides são colocados na seção de teste, essa turbulência aumenta significativamente (Figura 02). Esses resultados indicam que a disposição e a quantidade de certas estruturas geométricas em sistemas de troca de calor podem aumentar o fenômeno da turbulência, o que, conforme a literatura, pode intensificar a eficiência da troca de calor. Este aumento na turbulência tem implicações importantes para o design de sistemas de resfriamento, especialmente em contextos onde a maximização da troca térmica é desejada.</a:t>
            </a:r>
          </a:p>
        </p:txBody>
      </p:sp>
      <p:sp>
        <p:nvSpPr>
          <p:cNvPr id="6" name="CaixaDeTexto 5">
            <a:extLst>
              <a:ext uri="{FF2B5EF4-FFF2-40B4-BE49-F238E27FC236}">
                <a16:creationId xmlns:a16="http://schemas.microsoft.com/office/drawing/2014/main" id="{C267765B-7BB7-41A2-BDFF-B0A8049F38D9}"/>
              </a:ext>
            </a:extLst>
          </p:cNvPr>
          <p:cNvSpPr txBox="1"/>
          <p:nvPr/>
        </p:nvSpPr>
        <p:spPr>
          <a:xfrm>
            <a:off x="16745888" y="29483873"/>
            <a:ext cx="15120000" cy="11447173"/>
          </a:xfrm>
          <a:prstGeom prst="rect">
            <a:avLst/>
          </a:prstGeom>
          <a:noFill/>
        </p:spPr>
        <p:txBody>
          <a:bodyPr wrap="square" rtlCol="0">
            <a:spAutoFit/>
          </a:bodyPr>
          <a:lstStyle/>
          <a:p>
            <a:pPr algn="ctr"/>
            <a:r>
              <a:rPr lang="pt-BR" sz="3200" b="1" dirty="0">
                <a:latin typeface="Arial" panose="020B0604020202020204" pitchFamily="34" charset="0"/>
                <a:cs typeface="Arial" panose="020B0604020202020204" pitchFamily="34" charset="0"/>
              </a:rPr>
              <a:t>REFERÊNCIAS</a:t>
            </a:r>
          </a:p>
          <a:p>
            <a:endParaRPr lang="pt-BR" sz="3200" b="1" dirty="0">
              <a:latin typeface="Arial" panose="020B0604020202020204" pitchFamily="34" charset="0"/>
              <a:cs typeface="Arial" panose="020B0604020202020204" pitchFamily="34" charset="0"/>
            </a:endParaRPr>
          </a:p>
          <a:p>
            <a:pPr>
              <a:lnSpc>
                <a:spcPct val="107000"/>
              </a:lnSpc>
              <a:spcAft>
                <a:spcPts val="800"/>
              </a:spcAft>
            </a:pPr>
            <a:r>
              <a:rPr lang="en-US" sz="3200" kern="100" dirty="0">
                <a:effectLst/>
                <a:highlight>
                  <a:srgbClr val="FFFFFF"/>
                </a:highlight>
                <a:latin typeface="Arial" panose="020B0604020202020204" pitchFamily="34" charset="0"/>
                <a:ea typeface="Calibri" panose="020F0502020204030204" pitchFamily="34" charset="0"/>
                <a:cs typeface="Arial" panose="020B0604020202020204" pitchFamily="34" charset="0"/>
              </a:rPr>
              <a:t>BARLOW, J. B.; RAE, W. H.; POPE, A.. </a:t>
            </a:r>
            <a:r>
              <a:rPr lang="en-US" sz="3200" b="1" kern="100" dirty="0">
                <a:effectLst/>
                <a:highlight>
                  <a:srgbClr val="FFFFFF"/>
                </a:highlight>
                <a:latin typeface="Arial" panose="020B0604020202020204" pitchFamily="34" charset="0"/>
                <a:ea typeface="Calibri" panose="020F0502020204030204" pitchFamily="34" charset="0"/>
                <a:cs typeface="Arial" panose="020B0604020202020204" pitchFamily="34" charset="0"/>
              </a:rPr>
              <a:t>Low-speed wind tunnel testing</a:t>
            </a:r>
            <a:r>
              <a:rPr lang="en-US" sz="3200" kern="100" dirty="0">
                <a:effectLst/>
                <a:highlight>
                  <a:srgbClr val="FFFFFF"/>
                </a:highlight>
                <a:latin typeface="Arial" panose="020B0604020202020204" pitchFamily="34" charset="0"/>
                <a:ea typeface="Calibri" panose="020F0502020204030204" pitchFamily="34" charset="0"/>
                <a:cs typeface="Arial" panose="020B0604020202020204" pitchFamily="34" charset="0"/>
              </a:rPr>
              <a:t>. </a:t>
            </a:r>
            <a:r>
              <a:rPr lang="pt-BR" sz="3200" kern="100" dirty="0">
                <a:effectLst/>
                <a:highlight>
                  <a:srgbClr val="FFFFFF"/>
                </a:highlight>
                <a:latin typeface="Arial" panose="020B0604020202020204" pitchFamily="34" charset="0"/>
                <a:ea typeface="Calibri" panose="020F0502020204030204" pitchFamily="34" charset="0"/>
                <a:cs typeface="Arial" panose="020B0604020202020204" pitchFamily="34" charset="0"/>
              </a:rPr>
              <a:t>1999.</a:t>
            </a:r>
            <a:endParaRPr lang="pt-BR" sz="32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3200" kern="100" dirty="0">
                <a:effectLst/>
                <a:latin typeface="Arial" panose="020B0604020202020204" pitchFamily="34" charset="0"/>
                <a:ea typeface="Calibri" panose="020F0502020204030204" pitchFamily="34" charset="0"/>
                <a:cs typeface="Arial" panose="020B0604020202020204" pitchFamily="34" charset="0"/>
              </a:rPr>
              <a:t>BELL, J. H.;  MEHTA, R. D.. </a:t>
            </a:r>
            <a:r>
              <a:rPr lang="en-US" sz="3200" b="1" kern="100" dirty="0">
                <a:effectLst/>
                <a:latin typeface="Arial" panose="020B0604020202020204" pitchFamily="34" charset="0"/>
                <a:ea typeface="Calibri" panose="020F0502020204030204" pitchFamily="34" charset="0"/>
                <a:cs typeface="Arial" panose="020B0604020202020204" pitchFamily="34" charset="0"/>
              </a:rPr>
              <a:t>Contraction design for small low-speed wind tunnels. </a:t>
            </a:r>
            <a:r>
              <a:rPr lang="en-US" sz="3200" kern="100" dirty="0">
                <a:effectLst/>
                <a:latin typeface="Arial" panose="020B0604020202020204" pitchFamily="34" charset="0"/>
                <a:ea typeface="Calibri" panose="020F0502020204030204" pitchFamily="34" charset="0"/>
                <a:cs typeface="Arial" panose="020B0604020202020204" pitchFamily="34" charset="0"/>
              </a:rPr>
              <a:t>1988</a:t>
            </a:r>
            <a:r>
              <a:rPr lang="en-US" sz="3200" kern="100" dirty="0">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en-US" sz="3200" kern="100" dirty="0">
                <a:effectLst/>
                <a:latin typeface="Arial" panose="020B0604020202020204" pitchFamily="34" charset="0"/>
                <a:ea typeface="Calibri" panose="020F0502020204030204" pitchFamily="34" charset="0"/>
                <a:cs typeface="Arial" panose="020B0604020202020204" pitchFamily="34" charset="0"/>
              </a:rPr>
              <a:t>BERGMA</a:t>
            </a:r>
            <a:r>
              <a:rPr lang="en-US" sz="3200" kern="100" dirty="0">
                <a:latin typeface="Arial" panose="020B0604020202020204" pitchFamily="34" charset="0"/>
                <a:ea typeface="Calibri" panose="020F0502020204030204" pitchFamily="34" charset="0"/>
                <a:cs typeface="Arial" panose="020B0604020202020204" pitchFamily="34" charset="0"/>
              </a:rPr>
              <a:t>N, T. L.; LAVINE, A. S.. </a:t>
            </a:r>
            <a:r>
              <a:rPr lang="en-US" sz="3200" b="1" kern="100" dirty="0" err="1">
                <a:latin typeface="Arial" panose="020B0604020202020204" pitchFamily="34" charset="0"/>
                <a:ea typeface="Calibri" panose="020F0502020204030204" pitchFamily="34" charset="0"/>
                <a:cs typeface="Arial" panose="020B0604020202020204" pitchFamily="34" charset="0"/>
              </a:rPr>
              <a:t>Incropera</a:t>
            </a:r>
            <a:r>
              <a:rPr lang="en-US" sz="3200" b="1" kern="100" dirty="0">
                <a:latin typeface="Arial" panose="020B0604020202020204" pitchFamily="34" charset="0"/>
                <a:ea typeface="Calibri" panose="020F0502020204030204" pitchFamily="34" charset="0"/>
                <a:cs typeface="Arial" panose="020B0604020202020204" pitchFamily="34" charset="0"/>
              </a:rPr>
              <a:t> – </a:t>
            </a:r>
            <a:r>
              <a:rPr lang="en-US" sz="3200" b="1" kern="100" dirty="0" err="1">
                <a:latin typeface="Arial" panose="020B0604020202020204" pitchFamily="34" charset="0"/>
                <a:ea typeface="Calibri" panose="020F0502020204030204" pitchFamily="34" charset="0"/>
                <a:cs typeface="Arial" panose="020B0604020202020204" pitchFamily="34" charset="0"/>
              </a:rPr>
              <a:t>Fundamentos</a:t>
            </a:r>
            <a:r>
              <a:rPr lang="en-US" sz="3200" b="1" kern="100" dirty="0">
                <a:latin typeface="Arial" panose="020B0604020202020204" pitchFamily="34" charset="0"/>
                <a:ea typeface="Calibri" panose="020F0502020204030204" pitchFamily="34" charset="0"/>
                <a:cs typeface="Arial" panose="020B0604020202020204" pitchFamily="34" charset="0"/>
              </a:rPr>
              <a:t> de </a:t>
            </a:r>
            <a:r>
              <a:rPr lang="en-US" sz="3200" b="1" kern="100" dirty="0" err="1">
                <a:latin typeface="Arial" panose="020B0604020202020204" pitchFamily="34" charset="0"/>
                <a:ea typeface="Calibri" panose="020F0502020204030204" pitchFamily="34" charset="0"/>
                <a:cs typeface="Arial" panose="020B0604020202020204" pitchFamily="34" charset="0"/>
              </a:rPr>
              <a:t>transferência</a:t>
            </a:r>
            <a:r>
              <a:rPr lang="en-US" sz="3200" b="1" kern="100" dirty="0">
                <a:latin typeface="Arial" panose="020B0604020202020204" pitchFamily="34" charset="0"/>
                <a:ea typeface="Calibri" panose="020F0502020204030204" pitchFamily="34" charset="0"/>
                <a:cs typeface="Arial" panose="020B0604020202020204" pitchFamily="34" charset="0"/>
              </a:rPr>
              <a:t> de </a:t>
            </a:r>
            <a:r>
              <a:rPr lang="en-US" sz="3200" b="1" kern="100" dirty="0" err="1">
                <a:latin typeface="Arial" panose="020B0604020202020204" pitchFamily="34" charset="0"/>
                <a:ea typeface="Calibri" panose="020F0502020204030204" pitchFamily="34" charset="0"/>
                <a:cs typeface="Arial" panose="020B0604020202020204" pitchFamily="34" charset="0"/>
              </a:rPr>
              <a:t>calor</a:t>
            </a:r>
            <a:r>
              <a:rPr lang="en-US" sz="3200" b="1" kern="100" dirty="0">
                <a:latin typeface="Arial" panose="020B0604020202020204" pitchFamily="34" charset="0"/>
                <a:ea typeface="Calibri" panose="020F0502020204030204" pitchFamily="34" charset="0"/>
                <a:cs typeface="Arial" panose="020B0604020202020204" pitchFamily="34" charset="0"/>
              </a:rPr>
              <a:t> e de </a:t>
            </a:r>
            <a:r>
              <a:rPr lang="en-US" sz="3200" b="1" kern="100" dirty="0" err="1">
                <a:latin typeface="Arial" panose="020B0604020202020204" pitchFamily="34" charset="0"/>
                <a:ea typeface="Calibri" panose="020F0502020204030204" pitchFamily="34" charset="0"/>
                <a:cs typeface="Arial" panose="020B0604020202020204" pitchFamily="34" charset="0"/>
              </a:rPr>
              <a:t>massa</a:t>
            </a:r>
            <a:r>
              <a:rPr lang="en-US" sz="3200" b="1" kern="100" dirty="0">
                <a:latin typeface="Arial" panose="020B0604020202020204" pitchFamily="34" charset="0"/>
                <a:ea typeface="Calibri" panose="020F0502020204030204" pitchFamily="34" charset="0"/>
                <a:cs typeface="Arial" panose="020B0604020202020204" pitchFamily="34" charset="0"/>
              </a:rPr>
              <a:t>. </a:t>
            </a:r>
            <a:r>
              <a:rPr lang="en-US" sz="3200" kern="100" dirty="0">
                <a:latin typeface="Arial" panose="020B0604020202020204" pitchFamily="34" charset="0"/>
                <a:ea typeface="Calibri" panose="020F0502020204030204" pitchFamily="34" charset="0"/>
                <a:cs typeface="Arial" panose="020B0604020202020204" pitchFamily="34" charset="0"/>
              </a:rPr>
              <a:t>2019.</a:t>
            </a:r>
            <a:endParaRPr lang="pt-BR" sz="32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3200" kern="100" dirty="0">
                <a:effectLst/>
                <a:highlight>
                  <a:srgbClr val="FFFFFF"/>
                </a:highlight>
                <a:latin typeface="Arial" panose="020B0604020202020204" pitchFamily="34" charset="0"/>
                <a:ea typeface="Calibri" panose="020F0502020204030204" pitchFamily="34" charset="0"/>
                <a:cs typeface="Arial" panose="020B0604020202020204" pitchFamily="34" charset="0"/>
              </a:rPr>
              <a:t>BRADSHAW, P.; MEHTA, R. D.. </a:t>
            </a:r>
            <a:r>
              <a:rPr lang="en-US" sz="3200" b="1" kern="100" dirty="0">
                <a:effectLst/>
                <a:highlight>
                  <a:srgbClr val="FFFFFF"/>
                </a:highlight>
                <a:latin typeface="Arial" panose="020B0604020202020204" pitchFamily="34" charset="0"/>
                <a:ea typeface="Calibri" panose="020F0502020204030204" pitchFamily="34" charset="0"/>
                <a:cs typeface="Arial" panose="020B0604020202020204" pitchFamily="34" charset="0"/>
              </a:rPr>
              <a:t>Design rules for small low speed wind tunnels</a:t>
            </a:r>
            <a:r>
              <a:rPr lang="en-US" sz="3200" kern="100" dirty="0">
                <a:effectLst/>
                <a:highlight>
                  <a:srgbClr val="FFFFFF"/>
                </a:highlight>
                <a:latin typeface="Arial" panose="020B0604020202020204" pitchFamily="34" charset="0"/>
                <a:ea typeface="Calibri" panose="020F0502020204030204" pitchFamily="34" charset="0"/>
                <a:cs typeface="Arial" panose="020B0604020202020204" pitchFamily="34" charset="0"/>
              </a:rPr>
              <a:t>. 1979.</a:t>
            </a:r>
          </a:p>
          <a:p>
            <a:pPr>
              <a:lnSpc>
                <a:spcPct val="107000"/>
              </a:lnSpc>
              <a:spcAft>
                <a:spcPts val="800"/>
              </a:spcAft>
            </a:pPr>
            <a:r>
              <a:rPr lang="pt-BR" sz="3200" dirty="0">
                <a:latin typeface="Arial" panose="020B0604020202020204" pitchFamily="34" charset="0"/>
                <a:cs typeface="Arial" panose="020B0604020202020204" pitchFamily="34" charset="0"/>
              </a:rPr>
              <a:t>ÇENGEL, Y. A.; GHAJAR, A. J.. </a:t>
            </a:r>
            <a:r>
              <a:rPr lang="pt-BR" sz="3200" b="1" dirty="0">
                <a:latin typeface="Arial" panose="020B0604020202020204" pitchFamily="34" charset="0"/>
                <a:cs typeface="Arial" panose="020B0604020202020204" pitchFamily="34" charset="0"/>
              </a:rPr>
              <a:t>Transferência de calor e massa: </a:t>
            </a:r>
            <a:r>
              <a:rPr lang="pt-BR" sz="3200" dirty="0">
                <a:latin typeface="Arial" panose="020B0604020202020204" pitchFamily="34" charset="0"/>
                <a:cs typeface="Arial" panose="020B0604020202020204" pitchFamily="34" charset="0"/>
              </a:rPr>
              <a:t>uma abordagem prática. 2009.</a:t>
            </a:r>
            <a:endParaRPr lang="pt-BR" sz="32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pt-BR" sz="3200" kern="100" dirty="0">
                <a:effectLst/>
                <a:highlight>
                  <a:srgbClr val="FFFFFF"/>
                </a:highlight>
                <a:latin typeface="Arial" panose="020B0604020202020204" pitchFamily="34" charset="0"/>
                <a:ea typeface="Calibri" panose="020F0502020204030204" pitchFamily="34" charset="0"/>
                <a:cs typeface="Arial" panose="020B0604020202020204" pitchFamily="34" charset="0"/>
              </a:rPr>
              <a:t>COUTINHO, F. R.. </a:t>
            </a:r>
            <a:r>
              <a:rPr lang="pt-BR" sz="3200" b="1" kern="100" dirty="0">
                <a:effectLst/>
                <a:latin typeface="Arial" panose="020B0604020202020204" pitchFamily="34" charset="0"/>
                <a:ea typeface="Calibri" panose="020F0502020204030204" pitchFamily="34" charset="0"/>
                <a:cs typeface="Arial" panose="020B0604020202020204" pitchFamily="34" charset="0"/>
              </a:rPr>
              <a:t>Projeto de um túnel de vento subsônico do tipo soprador</a:t>
            </a:r>
            <a:r>
              <a:rPr lang="pt-BR" sz="3200" kern="100" dirty="0">
                <a:effectLst/>
                <a:highlight>
                  <a:srgbClr val="FFFFFF"/>
                </a:highlight>
                <a:latin typeface="Arial" panose="020B0604020202020204" pitchFamily="34" charset="0"/>
                <a:ea typeface="Calibri" panose="020F0502020204030204" pitchFamily="34" charset="0"/>
                <a:cs typeface="Arial" panose="020B0604020202020204" pitchFamily="34" charset="0"/>
              </a:rPr>
              <a:t>. </a:t>
            </a:r>
            <a:r>
              <a:rPr lang="en-US" sz="3200" kern="100" dirty="0">
                <a:effectLst/>
                <a:highlight>
                  <a:srgbClr val="FFFFFF"/>
                </a:highlight>
                <a:latin typeface="Arial" panose="020B0604020202020204" pitchFamily="34" charset="0"/>
                <a:ea typeface="Calibri" panose="020F0502020204030204" pitchFamily="34" charset="0"/>
                <a:cs typeface="Arial" panose="020B0604020202020204" pitchFamily="34" charset="0"/>
              </a:rPr>
              <a:t>2014.</a:t>
            </a:r>
            <a:endParaRPr lang="pt-BR" sz="32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3200" kern="100" dirty="0">
                <a:effectLst/>
                <a:highlight>
                  <a:srgbClr val="FFFFFF"/>
                </a:highlight>
                <a:latin typeface="Arial" panose="020B0604020202020204" pitchFamily="34" charset="0"/>
                <a:ea typeface="Calibri" panose="020F0502020204030204" pitchFamily="34" charset="0"/>
                <a:cs typeface="Arial" panose="020B0604020202020204" pitchFamily="34" charset="0"/>
              </a:rPr>
              <a:t>FOX, R. W.; MCDONALD, A. T.; PRITCHARD, P. J.; MICHTELL, J. W.. </a:t>
            </a:r>
            <a:r>
              <a:rPr lang="pt-BR" sz="3200" b="1" kern="100" dirty="0">
                <a:effectLst/>
                <a:highlight>
                  <a:srgbClr val="FFFFFF"/>
                </a:highlight>
                <a:latin typeface="Arial" panose="020B0604020202020204" pitchFamily="34" charset="0"/>
                <a:ea typeface="Calibri" panose="020F0502020204030204" pitchFamily="34" charset="0"/>
                <a:cs typeface="Arial" panose="020B0604020202020204" pitchFamily="34" charset="0"/>
              </a:rPr>
              <a:t>Introdução à Mecânica dos Fluidos</a:t>
            </a:r>
            <a:r>
              <a:rPr lang="pt-BR" sz="3200" kern="100" dirty="0">
                <a:effectLst/>
                <a:highlight>
                  <a:srgbClr val="FFFFFF"/>
                </a:highlight>
                <a:latin typeface="Arial" panose="020B0604020202020204" pitchFamily="34" charset="0"/>
                <a:ea typeface="Calibri" panose="020F0502020204030204" pitchFamily="34" charset="0"/>
                <a:cs typeface="Arial" panose="020B0604020202020204" pitchFamily="34" charset="0"/>
              </a:rPr>
              <a:t>. 2018.</a:t>
            </a:r>
            <a:endParaRPr lang="pt-BR" sz="32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3200" kern="100" dirty="0">
                <a:effectLst/>
                <a:latin typeface="Arial" panose="020B0604020202020204" pitchFamily="34" charset="0"/>
                <a:ea typeface="Calibri" panose="020F0502020204030204" pitchFamily="34" charset="0"/>
                <a:cs typeface="Arial" panose="020B0604020202020204" pitchFamily="34" charset="0"/>
              </a:rPr>
              <a:t>GROFF, J. E. A.; ALÉ, J. V.. </a:t>
            </a:r>
            <a:r>
              <a:rPr lang="pt-BR" sz="3200" b="1" kern="100" dirty="0">
                <a:effectLst/>
                <a:latin typeface="Arial" panose="020B0604020202020204" pitchFamily="34" charset="0"/>
                <a:ea typeface="Calibri" panose="020F0502020204030204" pitchFamily="34" charset="0"/>
                <a:cs typeface="Arial" panose="020B0604020202020204" pitchFamily="34" charset="0"/>
              </a:rPr>
              <a:t>Projeto de túnel de vento subsônico de circuito aberto.</a:t>
            </a:r>
            <a:r>
              <a:rPr lang="pt-BR" sz="3200" kern="100" dirty="0">
                <a:effectLst/>
                <a:latin typeface="Arial" panose="020B0604020202020204" pitchFamily="34" charset="0"/>
                <a:ea typeface="Calibri" panose="020F0502020204030204" pitchFamily="34" charset="0"/>
                <a:cs typeface="Arial" panose="020B0604020202020204" pitchFamily="34" charset="0"/>
              </a:rPr>
              <a:t> 2000.</a:t>
            </a:r>
          </a:p>
          <a:p>
            <a:pPr>
              <a:lnSpc>
                <a:spcPct val="107000"/>
              </a:lnSpc>
              <a:spcAft>
                <a:spcPts val="800"/>
              </a:spcAft>
            </a:pPr>
            <a:r>
              <a:rPr lang="pt-BR" sz="3200" kern="100" dirty="0">
                <a:effectLst/>
                <a:highlight>
                  <a:srgbClr val="FFFFFF"/>
                </a:highlight>
                <a:latin typeface="Arial" panose="020B0604020202020204" pitchFamily="34" charset="0"/>
                <a:ea typeface="Calibri" panose="020F0502020204030204" pitchFamily="34" charset="0"/>
                <a:cs typeface="Arial" panose="020B0604020202020204" pitchFamily="34" charset="0"/>
              </a:rPr>
              <a:t>HIBBELER, R. C.. </a:t>
            </a:r>
            <a:r>
              <a:rPr lang="pt-BR" sz="3200" b="1" kern="100" dirty="0">
                <a:effectLst/>
                <a:highlight>
                  <a:srgbClr val="FFFFFF"/>
                </a:highlight>
                <a:latin typeface="Arial" panose="020B0604020202020204" pitchFamily="34" charset="0"/>
                <a:ea typeface="Calibri" panose="020F0502020204030204" pitchFamily="34" charset="0"/>
                <a:cs typeface="Arial" panose="020B0604020202020204" pitchFamily="34" charset="0"/>
              </a:rPr>
              <a:t>Mecânica dos Fluidos</a:t>
            </a:r>
            <a:r>
              <a:rPr lang="pt-BR" sz="3200" kern="100" dirty="0">
                <a:effectLst/>
                <a:highlight>
                  <a:srgbClr val="FFFFFF"/>
                </a:highlight>
                <a:latin typeface="Arial" panose="020B0604020202020204" pitchFamily="34" charset="0"/>
                <a:ea typeface="Calibri" panose="020F0502020204030204" pitchFamily="34" charset="0"/>
                <a:cs typeface="Arial" panose="020B0604020202020204" pitchFamily="34" charset="0"/>
              </a:rPr>
              <a:t>. 2016.</a:t>
            </a:r>
            <a:endParaRPr lang="pt-BR" sz="32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3200" kern="100" dirty="0">
                <a:effectLst/>
                <a:highlight>
                  <a:srgbClr val="FFFFFF"/>
                </a:highlight>
                <a:latin typeface="Arial" panose="020B0604020202020204" pitchFamily="34" charset="0"/>
                <a:ea typeface="Calibri" panose="020F0502020204030204" pitchFamily="34" charset="0"/>
                <a:cs typeface="Arial" panose="020B0604020202020204" pitchFamily="34" charset="0"/>
              </a:rPr>
              <a:t>IDEL’CHI, I. E.. </a:t>
            </a:r>
            <a:r>
              <a:rPr lang="en-US" sz="3200" b="1" kern="100" dirty="0">
                <a:effectLst/>
                <a:highlight>
                  <a:srgbClr val="FFFFFF"/>
                </a:highlight>
                <a:latin typeface="Arial" panose="020B0604020202020204" pitchFamily="34" charset="0"/>
                <a:ea typeface="Calibri" panose="020F0502020204030204" pitchFamily="34" charset="0"/>
                <a:cs typeface="Arial" panose="020B0604020202020204" pitchFamily="34" charset="0"/>
              </a:rPr>
              <a:t>Handbook of </a:t>
            </a:r>
            <a:r>
              <a:rPr lang="en-US" sz="3200" b="1" kern="100" dirty="0" err="1">
                <a:effectLst/>
                <a:highlight>
                  <a:srgbClr val="FFFFFF"/>
                </a:highlight>
                <a:latin typeface="Arial" panose="020B0604020202020204" pitchFamily="34" charset="0"/>
                <a:ea typeface="Calibri" panose="020F0502020204030204" pitchFamily="34" charset="0"/>
                <a:cs typeface="Arial" panose="020B0604020202020204" pitchFamily="34" charset="0"/>
              </a:rPr>
              <a:t>Hidraulic</a:t>
            </a:r>
            <a:r>
              <a:rPr lang="en-US" sz="3200" b="1" kern="100" dirty="0">
                <a:effectLst/>
                <a:highlight>
                  <a:srgbClr val="FFFFFF"/>
                </a:highlight>
                <a:latin typeface="Arial" panose="020B0604020202020204" pitchFamily="34" charset="0"/>
                <a:ea typeface="Calibri" panose="020F0502020204030204" pitchFamily="34" charset="0"/>
                <a:cs typeface="Arial" panose="020B0604020202020204" pitchFamily="34" charset="0"/>
              </a:rPr>
              <a:t> Resistance</a:t>
            </a:r>
            <a:r>
              <a:rPr lang="en-US" sz="3200" kern="100" dirty="0">
                <a:effectLst/>
                <a:highlight>
                  <a:srgbClr val="FFFFFF"/>
                </a:highlight>
                <a:latin typeface="Arial" panose="020B0604020202020204" pitchFamily="34" charset="0"/>
                <a:ea typeface="Calibri" panose="020F0502020204030204" pitchFamily="34" charset="0"/>
                <a:cs typeface="Arial" panose="020B0604020202020204" pitchFamily="34" charset="0"/>
              </a:rPr>
              <a:t>: coefficients of local resistance and of friction. </a:t>
            </a:r>
            <a:r>
              <a:rPr lang="pt-BR" sz="3200" kern="100" dirty="0">
                <a:effectLst/>
                <a:highlight>
                  <a:srgbClr val="FFFFFF"/>
                </a:highlight>
                <a:latin typeface="Arial" panose="020B0604020202020204" pitchFamily="34" charset="0"/>
                <a:ea typeface="Calibri" panose="020F0502020204030204" pitchFamily="34" charset="0"/>
                <a:cs typeface="Arial" panose="020B0604020202020204" pitchFamily="34" charset="0"/>
              </a:rPr>
              <a:t>1966. </a:t>
            </a:r>
            <a:endParaRPr lang="pt-BR" sz="3200" b="1" dirty="0">
              <a:latin typeface="Arial" panose="020B0604020202020204" pitchFamily="34" charset="0"/>
              <a:cs typeface="Arial" panose="020B0604020202020204" pitchFamily="34" charset="0"/>
            </a:endParaRPr>
          </a:p>
        </p:txBody>
      </p:sp>
      <p:grpSp>
        <p:nvGrpSpPr>
          <p:cNvPr id="9" name="Agrupar 8">
            <a:extLst>
              <a:ext uri="{FF2B5EF4-FFF2-40B4-BE49-F238E27FC236}">
                <a16:creationId xmlns:a16="http://schemas.microsoft.com/office/drawing/2014/main" id="{42019EC5-3272-37ED-4B97-F26429367AD6}"/>
              </a:ext>
            </a:extLst>
          </p:cNvPr>
          <p:cNvGrpSpPr/>
          <p:nvPr/>
        </p:nvGrpSpPr>
        <p:grpSpPr>
          <a:xfrm>
            <a:off x="16745888" y="10922449"/>
            <a:ext cx="14901006" cy="8280000"/>
            <a:chOff x="16855385" y="12533192"/>
            <a:chExt cx="14901006" cy="9801737"/>
          </a:xfrm>
        </p:grpSpPr>
        <p:pic>
          <p:nvPicPr>
            <p:cNvPr id="4" name="Imagem 3">
              <a:extLst>
                <a:ext uri="{FF2B5EF4-FFF2-40B4-BE49-F238E27FC236}">
                  <a16:creationId xmlns:a16="http://schemas.microsoft.com/office/drawing/2014/main" id="{E561366F-45B3-62F6-6EF0-9A85C83D636E}"/>
                </a:ext>
              </a:extLst>
            </p:cNvPr>
            <p:cNvPicPr>
              <a:picLocks noChangeAspect="1"/>
            </p:cNvPicPr>
            <p:nvPr/>
          </p:nvPicPr>
          <p:blipFill>
            <a:blip r:embed="rId5"/>
            <a:stretch>
              <a:fillRect/>
            </a:stretch>
          </p:blipFill>
          <p:spPr>
            <a:xfrm>
              <a:off x="16855385" y="12533192"/>
              <a:ext cx="14901006" cy="4958396"/>
            </a:xfrm>
            <a:prstGeom prst="rect">
              <a:avLst/>
            </a:prstGeom>
          </p:spPr>
        </p:pic>
        <p:pic>
          <p:nvPicPr>
            <p:cNvPr id="8" name="Imagem 7">
              <a:extLst>
                <a:ext uri="{FF2B5EF4-FFF2-40B4-BE49-F238E27FC236}">
                  <a16:creationId xmlns:a16="http://schemas.microsoft.com/office/drawing/2014/main" id="{BCBBA719-2A5A-3756-7109-75DAAFD07556}"/>
                </a:ext>
              </a:extLst>
            </p:cNvPr>
            <p:cNvPicPr>
              <a:picLocks noChangeAspect="1"/>
            </p:cNvPicPr>
            <p:nvPr/>
          </p:nvPicPr>
          <p:blipFill>
            <a:blip r:embed="rId6"/>
            <a:stretch>
              <a:fillRect/>
            </a:stretch>
          </p:blipFill>
          <p:spPr>
            <a:xfrm>
              <a:off x="16855385" y="17491588"/>
              <a:ext cx="14901006" cy="4843341"/>
            </a:xfrm>
            <a:prstGeom prst="rect">
              <a:avLst/>
            </a:prstGeom>
          </p:spPr>
        </p:pic>
      </p:grpSp>
      <p:pic>
        <p:nvPicPr>
          <p:cNvPr id="1026" name="Picture 2">
            <a:extLst>
              <a:ext uri="{FF2B5EF4-FFF2-40B4-BE49-F238E27FC236}">
                <a16:creationId xmlns:a16="http://schemas.microsoft.com/office/drawing/2014/main" id="{B81BD10E-7F9C-7732-5694-884C6C8837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09729" y="39262305"/>
            <a:ext cx="2489559" cy="2489559"/>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a:extLst>
              <a:ext uri="{FF2B5EF4-FFF2-40B4-BE49-F238E27FC236}">
                <a16:creationId xmlns:a16="http://schemas.microsoft.com/office/drawing/2014/main" id="{8ABBD717-319B-05A9-7F63-BB8DE6071B30}"/>
              </a:ext>
            </a:extLst>
          </p:cNvPr>
          <p:cNvSpPr txBox="1"/>
          <p:nvPr/>
        </p:nvSpPr>
        <p:spPr>
          <a:xfrm>
            <a:off x="16745888" y="19299641"/>
            <a:ext cx="15120000" cy="954107"/>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Figura 01 – Túnel de vento em vista e em corte</a:t>
            </a:r>
          </a:p>
          <a:p>
            <a:pPr algn="ctr"/>
            <a:r>
              <a:rPr lang="pt-BR" sz="2800" b="1" dirty="0">
                <a:latin typeface="Arial" panose="020B0604020202020204" pitchFamily="34" charset="0"/>
                <a:cs typeface="Arial" panose="020B0604020202020204" pitchFamily="34" charset="0"/>
              </a:rPr>
              <a:t>Fonte: autoria própria.</a:t>
            </a:r>
          </a:p>
        </p:txBody>
      </p:sp>
      <p:grpSp>
        <p:nvGrpSpPr>
          <p:cNvPr id="19" name="Agrupar 18">
            <a:extLst>
              <a:ext uri="{FF2B5EF4-FFF2-40B4-BE49-F238E27FC236}">
                <a16:creationId xmlns:a16="http://schemas.microsoft.com/office/drawing/2014/main" id="{4D27C118-FA55-7A6A-EA54-DED876E01674}"/>
              </a:ext>
            </a:extLst>
          </p:cNvPr>
          <p:cNvGrpSpPr/>
          <p:nvPr/>
        </p:nvGrpSpPr>
        <p:grpSpPr>
          <a:xfrm>
            <a:off x="16745888" y="20350940"/>
            <a:ext cx="14901006" cy="7920000"/>
            <a:chOff x="16745888" y="22448680"/>
            <a:chExt cx="14901006" cy="9099684"/>
          </a:xfrm>
        </p:grpSpPr>
        <p:pic>
          <p:nvPicPr>
            <p:cNvPr id="11" name="Imagem 10">
              <a:extLst>
                <a:ext uri="{FF2B5EF4-FFF2-40B4-BE49-F238E27FC236}">
                  <a16:creationId xmlns:a16="http://schemas.microsoft.com/office/drawing/2014/main" id="{007A56A0-9B7B-B17E-5667-50B8EBB73A53}"/>
                </a:ext>
              </a:extLst>
            </p:cNvPr>
            <p:cNvPicPr>
              <a:picLocks noChangeAspect="1"/>
            </p:cNvPicPr>
            <p:nvPr/>
          </p:nvPicPr>
          <p:blipFill>
            <a:blip r:embed="rId8"/>
            <a:stretch>
              <a:fillRect/>
            </a:stretch>
          </p:blipFill>
          <p:spPr>
            <a:xfrm>
              <a:off x="24609302" y="22448680"/>
              <a:ext cx="7037592" cy="4549284"/>
            </a:xfrm>
            <a:prstGeom prst="rect">
              <a:avLst/>
            </a:prstGeom>
          </p:spPr>
        </p:pic>
        <p:pic>
          <p:nvPicPr>
            <p:cNvPr id="14" name="Imagem 13">
              <a:extLst>
                <a:ext uri="{FF2B5EF4-FFF2-40B4-BE49-F238E27FC236}">
                  <a16:creationId xmlns:a16="http://schemas.microsoft.com/office/drawing/2014/main" id="{841419AF-796A-46E0-ECE7-95EA4D6FF5AA}"/>
                </a:ext>
              </a:extLst>
            </p:cNvPr>
            <p:cNvPicPr>
              <a:picLocks noChangeAspect="1"/>
            </p:cNvPicPr>
            <p:nvPr/>
          </p:nvPicPr>
          <p:blipFill>
            <a:blip r:embed="rId9"/>
            <a:stretch>
              <a:fillRect/>
            </a:stretch>
          </p:blipFill>
          <p:spPr>
            <a:xfrm>
              <a:off x="16745888" y="26997964"/>
              <a:ext cx="7863414" cy="4550400"/>
            </a:xfrm>
            <a:prstGeom prst="rect">
              <a:avLst/>
            </a:prstGeom>
          </p:spPr>
        </p:pic>
        <p:pic>
          <p:nvPicPr>
            <p:cNvPr id="16" name="Imagem 15">
              <a:extLst>
                <a:ext uri="{FF2B5EF4-FFF2-40B4-BE49-F238E27FC236}">
                  <a16:creationId xmlns:a16="http://schemas.microsoft.com/office/drawing/2014/main" id="{A8BAD973-C3F4-F9F1-896C-15E1998F0C95}"/>
                </a:ext>
              </a:extLst>
            </p:cNvPr>
            <p:cNvPicPr>
              <a:picLocks noChangeAspect="1"/>
            </p:cNvPicPr>
            <p:nvPr/>
          </p:nvPicPr>
          <p:blipFill>
            <a:blip r:embed="rId10"/>
            <a:stretch>
              <a:fillRect/>
            </a:stretch>
          </p:blipFill>
          <p:spPr>
            <a:xfrm>
              <a:off x="16745888" y="22448680"/>
              <a:ext cx="7863414" cy="4549284"/>
            </a:xfrm>
            <a:prstGeom prst="rect">
              <a:avLst/>
            </a:prstGeom>
          </p:spPr>
        </p:pic>
        <p:pic>
          <p:nvPicPr>
            <p:cNvPr id="18" name="Imagem 17">
              <a:extLst>
                <a:ext uri="{FF2B5EF4-FFF2-40B4-BE49-F238E27FC236}">
                  <a16:creationId xmlns:a16="http://schemas.microsoft.com/office/drawing/2014/main" id="{2E293DB9-339A-57E6-F0D4-BC47D483715B}"/>
                </a:ext>
              </a:extLst>
            </p:cNvPr>
            <p:cNvPicPr>
              <a:picLocks noChangeAspect="1"/>
            </p:cNvPicPr>
            <p:nvPr/>
          </p:nvPicPr>
          <p:blipFill>
            <a:blip r:embed="rId11"/>
            <a:stretch>
              <a:fillRect/>
            </a:stretch>
          </p:blipFill>
          <p:spPr>
            <a:xfrm>
              <a:off x="24609302" y="26997964"/>
              <a:ext cx="7037592" cy="4549284"/>
            </a:xfrm>
            <a:prstGeom prst="rect">
              <a:avLst/>
            </a:prstGeom>
          </p:spPr>
        </p:pic>
      </p:grpSp>
      <p:sp>
        <p:nvSpPr>
          <p:cNvPr id="20" name="CaixaDeTexto 19">
            <a:extLst>
              <a:ext uri="{FF2B5EF4-FFF2-40B4-BE49-F238E27FC236}">
                <a16:creationId xmlns:a16="http://schemas.microsoft.com/office/drawing/2014/main" id="{3B8D52E6-3DAE-6EB3-2216-54A30A480730}"/>
              </a:ext>
            </a:extLst>
          </p:cNvPr>
          <p:cNvSpPr txBox="1"/>
          <p:nvPr/>
        </p:nvSpPr>
        <p:spPr>
          <a:xfrm>
            <a:off x="16745888" y="28280995"/>
            <a:ext cx="15120000" cy="954107"/>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Figura 02 – Simulações em um túnel de vento numérico</a:t>
            </a:r>
          </a:p>
          <a:p>
            <a:pPr algn="ctr"/>
            <a:r>
              <a:rPr lang="pt-BR" sz="2800" b="1" dirty="0">
                <a:latin typeface="Arial" panose="020B0604020202020204" pitchFamily="34" charset="0"/>
                <a:cs typeface="Arial" panose="020B0604020202020204" pitchFamily="34" charset="0"/>
              </a:rPr>
              <a:t>Fonte: autoria própria.</a:t>
            </a:r>
          </a:p>
        </p:txBody>
      </p:sp>
    </p:spTree>
    <p:extLst>
      <p:ext uri="{BB962C8B-B14F-4D97-AF65-F5344CB8AC3E}">
        <p14:creationId xmlns:p14="http://schemas.microsoft.com/office/powerpoint/2010/main" val="2827246065"/>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1853</TotalTime>
  <Words>798</Words>
  <Application>Microsoft Office PowerPoint</Application>
  <PresentationFormat>Personalizar</PresentationFormat>
  <Paragraphs>27</Paragraphs>
  <Slides>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Arial</vt:lpstr>
      <vt:lpstr>Calibri</vt:lpstr>
      <vt:lpstr>Calibri Light</vt:lpstr>
      <vt:lpstr>Tema do Office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Valmir Pereira da Silva</dc:creator>
  <cp:lastModifiedBy>Vitor Lima da Silva</cp:lastModifiedBy>
  <cp:revision>3</cp:revision>
  <dcterms:created xsi:type="dcterms:W3CDTF">2022-08-16T13:13:11Z</dcterms:created>
  <dcterms:modified xsi:type="dcterms:W3CDTF">2024-08-22T15:05:40Z</dcterms:modified>
</cp:coreProperties>
</file>