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38" autoAdjust="0"/>
    <p:restoredTop sz="94660"/>
  </p:normalViewPr>
  <p:slideViewPr>
    <p:cSldViewPr snapToGrid="0">
      <p:cViewPr>
        <p:scale>
          <a:sx n="33" d="100"/>
          <a:sy n="33" d="100"/>
        </p:scale>
        <p:origin x="-77" y="-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object 19">
            <a:extLst>
              <a:ext uri="{FF2B5EF4-FFF2-40B4-BE49-F238E27FC236}">
                <a16:creationId xmlns:a16="http://schemas.microsoft.com/office/drawing/2014/main" id="{4F04643A-A84D-F34C-B90F-378E2B5D4A02}"/>
              </a:ext>
            </a:extLst>
          </p:cNvPr>
          <p:cNvGrpSpPr/>
          <p:nvPr/>
        </p:nvGrpSpPr>
        <p:grpSpPr>
          <a:xfrm>
            <a:off x="841589" y="15340945"/>
            <a:ext cx="14630399" cy="955280"/>
            <a:chOff x="1002959" y="5719290"/>
            <a:chExt cx="6536055" cy="496570"/>
          </a:xfrm>
        </p:grpSpPr>
        <p:sp>
          <p:nvSpPr>
            <p:cNvPr id="401" name="object 20">
              <a:extLst>
                <a:ext uri="{FF2B5EF4-FFF2-40B4-BE49-F238E27FC236}">
                  <a16:creationId xmlns:a16="http://schemas.microsoft.com/office/drawing/2014/main" id="{96F2A966-C54D-DA67-8F79-8D507C9CAFF3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2" name="object 21">
              <a:extLst>
                <a:ext uri="{FF2B5EF4-FFF2-40B4-BE49-F238E27FC236}">
                  <a16:creationId xmlns:a16="http://schemas.microsoft.com/office/drawing/2014/main" id="{E1DB5B14-2FD6-75E1-1739-70492B679ED9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6" name="object 19">
            <a:extLst>
              <a:ext uri="{FF2B5EF4-FFF2-40B4-BE49-F238E27FC236}">
                <a16:creationId xmlns:a16="http://schemas.microsoft.com/office/drawing/2014/main" id="{EA1D2671-07B4-4061-3FB7-06D018672E8E}"/>
              </a:ext>
            </a:extLst>
          </p:cNvPr>
          <p:cNvGrpSpPr/>
          <p:nvPr/>
        </p:nvGrpSpPr>
        <p:grpSpPr>
          <a:xfrm>
            <a:off x="1609101" y="19713272"/>
            <a:ext cx="6111240" cy="781339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327" name="object 20">
              <a:extLst>
                <a:ext uri="{FF2B5EF4-FFF2-40B4-BE49-F238E27FC236}">
                  <a16:creationId xmlns:a16="http://schemas.microsoft.com/office/drawing/2014/main" id="{35DC4B4A-7AD3-16D5-D1B7-49C16E26ADC4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8" name="object 21">
              <a:extLst>
                <a:ext uri="{FF2B5EF4-FFF2-40B4-BE49-F238E27FC236}">
                  <a16:creationId xmlns:a16="http://schemas.microsoft.com/office/drawing/2014/main" id="{C21257EC-9F4E-4DB2-FFAA-715AE4D23A9E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9" name="object 19">
            <a:extLst>
              <a:ext uri="{FF2B5EF4-FFF2-40B4-BE49-F238E27FC236}">
                <a16:creationId xmlns:a16="http://schemas.microsoft.com/office/drawing/2014/main" id="{3F7501A8-9548-9CE2-D385-2F365E657CA9}"/>
              </a:ext>
            </a:extLst>
          </p:cNvPr>
          <p:cNvGrpSpPr/>
          <p:nvPr/>
        </p:nvGrpSpPr>
        <p:grpSpPr>
          <a:xfrm>
            <a:off x="1624341" y="20641712"/>
            <a:ext cx="6111240" cy="781339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330" name="object 20">
              <a:extLst>
                <a:ext uri="{FF2B5EF4-FFF2-40B4-BE49-F238E27FC236}">
                  <a16:creationId xmlns:a16="http://schemas.microsoft.com/office/drawing/2014/main" id="{7BDF6E19-3AF5-9DA7-3174-D549540DFD35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1" name="object 21">
              <a:extLst>
                <a:ext uri="{FF2B5EF4-FFF2-40B4-BE49-F238E27FC236}">
                  <a16:creationId xmlns:a16="http://schemas.microsoft.com/office/drawing/2014/main" id="{99274D80-03C8-E0F5-2A45-15423126036B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18">
            <a:extLst>
              <a:ext uri="{FF2B5EF4-FFF2-40B4-BE49-F238E27FC236}">
                <a16:creationId xmlns:a16="http://schemas.microsoft.com/office/drawing/2014/main" id="{E77E3D16-9364-EC33-E989-21D6C357A21A}"/>
              </a:ext>
            </a:extLst>
          </p:cNvPr>
          <p:cNvSpPr txBox="1"/>
          <p:nvPr/>
        </p:nvSpPr>
        <p:spPr>
          <a:xfrm>
            <a:off x="784618" y="6606447"/>
            <a:ext cx="31313167" cy="3880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897890" indent="171450" algn="ctr">
              <a:lnSpc>
                <a:spcPct val="115300"/>
              </a:lnSpc>
              <a:spcBef>
                <a:spcPts val="100"/>
              </a:spcBef>
            </a:pPr>
            <a:r>
              <a:rPr lang="pt-BR" sz="6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PERFIL EPIDEMIOLÓGICO E INCIDÊNCIA TEMPORAL DO ESTADO NUTRICIONAL DE ADULTOS DO ESTADO DO ESPÍRITO SANTO, DE 2008 A 2023</a:t>
            </a:r>
          </a:p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pt-BR" sz="3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Thiago de Souza Fernandes¹, Bruno </a:t>
            </a:r>
            <a:r>
              <a:rPr lang="pt-BR" sz="35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Spalenza</a:t>
            </a:r>
            <a:r>
              <a:rPr lang="pt-BR" sz="3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 Silva², </a:t>
            </a:r>
            <a:r>
              <a:rPr lang="pt-BR" sz="35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Hemily</a:t>
            </a:r>
            <a:r>
              <a:rPr lang="pt-BR" sz="3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Batista-Silva³ </a:t>
            </a:r>
            <a:endParaRPr lang="pt-BR" sz="3500" b="0" dirty="0">
              <a:effectLst/>
            </a:endParaRPr>
          </a:p>
          <a:p>
            <a:pPr algn="ctr"/>
            <a:r>
              <a:rPr lang="pt-BR" sz="3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¹Graduando em Medicina – UNESC; </a:t>
            </a:r>
            <a:r>
              <a:rPr lang="pt-BR" sz="3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3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Graduado em Farmácia, </a:t>
            </a:r>
            <a:r>
              <a:rPr lang="pt-BR" sz="35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MSc</a:t>
            </a:r>
            <a:r>
              <a:rPr lang="pt-BR" sz="3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., Professor dos cursos da área da saúde – UNESC; </a:t>
            </a:r>
            <a:r>
              <a:rPr lang="pt-BR" sz="35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pt-BR" sz="3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Professora e Coordenadora do curso de Biomedicina, Professora do</a:t>
            </a:r>
            <a:r>
              <a:rPr lang="pt-BR" sz="35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500" b="0" i="0" strike="noStrike" dirty="0">
                <a:effectLst/>
                <a:latin typeface="Arial" panose="020B0604020202020204" pitchFamily="34" charset="0"/>
              </a:rPr>
              <a:t>Programa de Pós-Graduação em Ciências da Saúde – UNESC/ thiagosfernandes7@gmail.com e hbsilva@unesc.br</a:t>
            </a:r>
            <a:endParaRPr sz="3500" dirty="0">
              <a:latin typeface="Arial MT"/>
              <a:cs typeface="Arial MT"/>
            </a:endParaRPr>
          </a:p>
        </p:txBody>
      </p:sp>
      <p:sp>
        <p:nvSpPr>
          <p:cNvPr id="288" name="CaixaDeTexto 287">
            <a:extLst>
              <a:ext uri="{FF2B5EF4-FFF2-40B4-BE49-F238E27FC236}">
                <a16:creationId xmlns:a16="http://schemas.microsoft.com/office/drawing/2014/main" id="{C17670CE-154F-4C13-78A6-608AE41D2ABB}"/>
              </a:ext>
            </a:extLst>
          </p:cNvPr>
          <p:cNvSpPr txBox="1"/>
          <p:nvPr/>
        </p:nvSpPr>
        <p:spPr>
          <a:xfrm>
            <a:off x="784618" y="11661857"/>
            <a:ext cx="14630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estado nutricional é influenciado por fatores como estilo de vida, alimentação, atividade física, condições genéticas, metabólicas e patológicas, além de fatores socioeconômicos. No Brasil, observa-se uma coexistência paradoxal entre indivíduos em estado de subnutrição e aqueles com obesidade, revelando um cenário nutricional complexo e multifacetado. Contudo, há uma lacuna na literatura sobre o estado nutricional de indivíduos do Espírito Santo (ES), o que ressalta a necessidade de estudos mais detalhados na região.</a:t>
            </a:r>
            <a:endParaRPr lang="pt-BR" sz="3200" dirty="0"/>
          </a:p>
        </p:txBody>
      </p:sp>
      <p:sp>
        <p:nvSpPr>
          <p:cNvPr id="292" name="CaixaDeTexto 291">
            <a:extLst>
              <a:ext uri="{FF2B5EF4-FFF2-40B4-BE49-F238E27FC236}">
                <a16:creationId xmlns:a16="http://schemas.microsoft.com/office/drawing/2014/main" id="{F915C0EC-F480-58C1-33E0-0D7C9BA762F4}"/>
              </a:ext>
            </a:extLst>
          </p:cNvPr>
          <p:cNvSpPr txBox="1"/>
          <p:nvPr/>
        </p:nvSpPr>
        <p:spPr>
          <a:xfrm>
            <a:off x="4869888" y="15387698"/>
            <a:ext cx="6459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</a:rPr>
              <a:t>OBJETIVO </a:t>
            </a:r>
          </a:p>
        </p:txBody>
      </p:sp>
      <p:sp>
        <p:nvSpPr>
          <p:cNvPr id="293" name="object 116">
            <a:extLst>
              <a:ext uri="{FF2B5EF4-FFF2-40B4-BE49-F238E27FC236}">
                <a16:creationId xmlns:a16="http://schemas.microsoft.com/office/drawing/2014/main" id="{91DF0DD7-7A02-7A1D-A755-FD795C2D1041}"/>
              </a:ext>
            </a:extLst>
          </p:cNvPr>
          <p:cNvSpPr txBox="1"/>
          <p:nvPr/>
        </p:nvSpPr>
        <p:spPr>
          <a:xfrm>
            <a:off x="841589" y="16535256"/>
            <a:ext cx="14851620" cy="9877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95"/>
              </a:spcBef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Avaliar o perfil epidemiológico e incidência temporal do estado nutricional de adultos do estado do ES, de 2008 a 2023.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298" name="object 19">
            <a:extLst>
              <a:ext uri="{FF2B5EF4-FFF2-40B4-BE49-F238E27FC236}">
                <a16:creationId xmlns:a16="http://schemas.microsoft.com/office/drawing/2014/main" id="{C18A9062-F207-8742-1E2A-44B59E2C0A1A}"/>
              </a:ext>
            </a:extLst>
          </p:cNvPr>
          <p:cNvGrpSpPr/>
          <p:nvPr/>
        </p:nvGrpSpPr>
        <p:grpSpPr>
          <a:xfrm>
            <a:off x="1624341" y="19681989"/>
            <a:ext cx="6111240" cy="781339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299" name="object 20">
              <a:extLst>
                <a:ext uri="{FF2B5EF4-FFF2-40B4-BE49-F238E27FC236}">
                  <a16:creationId xmlns:a16="http://schemas.microsoft.com/office/drawing/2014/main" id="{03CEBB2D-8211-B685-94B0-AA6DE730DC3A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0" name="object 21">
              <a:extLst>
                <a:ext uri="{FF2B5EF4-FFF2-40B4-BE49-F238E27FC236}">
                  <a16:creationId xmlns:a16="http://schemas.microsoft.com/office/drawing/2014/main" id="{B501B82E-836E-27D5-6FF1-F4A4895340C6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4" name="CaixaDeTexto 303">
            <a:extLst>
              <a:ext uri="{FF2B5EF4-FFF2-40B4-BE49-F238E27FC236}">
                <a16:creationId xmlns:a16="http://schemas.microsoft.com/office/drawing/2014/main" id="{2391959A-5625-E9CD-D288-164378F0F383}"/>
              </a:ext>
            </a:extLst>
          </p:cNvPr>
          <p:cNvSpPr txBox="1"/>
          <p:nvPr/>
        </p:nvSpPr>
        <p:spPr>
          <a:xfrm>
            <a:off x="2462139" y="19681989"/>
            <a:ext cx="4435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SEXO: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Feminino e masculino</a:t>
            </a:r>
          </a:p>
        </p:txBody>
      </p:sp>
      <p:sp>
        <p:nvSpPr>
          <p:cNvPr id="305" name="CaixaDeTexto 304">
            <a:extLst>
              <a:ext uri="{FF2B5EF4-FFF2-40B4-BE49-F238E27FC236}">
                <a16:creationId xmlns:a16="http://schemas.microsoft.com/office/drawing/2014/main" id="{F76C5B1D-E0DE-8B1E-0515-8FCDC04B55B0}"/>
              </a:ext>
            </a:extLst>
          </p:cNvPr>
          <p:cNvSpPr txBox="1"/>
          <p:nvPr/>
        </p:nvSpPr>
        <p:spPr>
          <a:xfrm>
            <a:off x="1563754" y="18859360"/>
            <a:ext cx="62324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Delimitação de variáveis</a:t>
            </a:r>
          </a:p>
        </p:txBody>
      </p:sp>
      <p:sp>
        <p:nvSpPr>
          <p:cNvPr id="309" name="CaixaDeTexto 308">
            <a:extLst>
              <a:ext uri="{FF2B5EF4-FFF2-40B4-BE49-F238E27FC236}">
                <a16:creationId xmlns:a16="http://schemas.microsoft.com/office/drawing/2014/main" id="{573EA75E-8B50-3D4C-9C8C-8A845CDDDE41}"/>
              </a:ext>
            </a:extLst>
          </p:cNvPr>
          <p:cNvSpPr txBox="1"/>
          <p:nvPr/>
        </p:nvSpPr>
        <p:spPr>
          <a:xfrm>
            <a:off x="2446899" y="20627990"/>
            <a:ext cx="4435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ANO: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2008 - 2023</a:t>
            </a:r>
          </a:p>
        </p:txBody>
      </p:sp>
      <p:grpSp>
        <p:nvGrpSpPr>
          <p:cNvPr id="310" name="object 19">
            <a:extLst>
              <a:ext uri="{FF2B5EF4-FFF2-40B4-BE49-F238E27FC236}">
                <a16:creationId xmlns:a16="http://schemas.microsoft.com/office/drawing/2014/main" id="{83FD3E78-8104-45CE-1D66-797ED5885807}"/>
              </a:ext>
            </a:extLst>
          </p:cNvPr>
          <p:cNvGrpSpPr/>
          <p:nvPr/>
        </p:nvGrpSpPr>
        <p:grpSpPr>
          <a:xfrm>
            <a:off x="1624341" y="21635536"/>
            <a:ext cx="6111240" cy="781339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311" name="object 20">
              <a:extLst>
                <a:ext uri="{FF2B5EF4-FFF2-40B4-BE49-F238E27FC236}">
                  <a16:creationId xmlns:a16="http://schemas.microsoft.com/office/drawing/2014/main" id="{0E61A224-5AAC-52C7-4280-E5A219259D91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2" name="object 21">
              <a:extLst>
                <a:ext uri="{FF2B5EF4-FFF2-40B4-BE49-F238E27FC236}">
                  <a16:creationId xmlns:a16="http://schemas.microsoft.com/office/drawing/2014/main" id="{181D2DFF-DDAE-BB9D-AADD-2D7E12617166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3" name="CaixaDeTexto 312">
            <a:extLst>
              <a:ext uri="{FF2B5EF4-FFF2-40B4-BE49-F238E27FC236}">
                <a16:creationId xmlns:a16="http://schemas.microsoft.com/office/drawing/2014/main" id="{4EBC7C08-018B-A259-5BFD-02E0D0070D8D}"/>
              </a:ext>
            </a:extLst>
          </p:cNvPr>
          <p:cNvSpPr txBox="1"/>
          <p:nvPr/>
        </p:nvSpPr>
        <p:spPr>
          <a:xfrm>
            <a:off x="2446898" y="21635536"/>
            <a:ext cx="4435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ESTÁGIO DA VIDA: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</a:p>
        </p:txBody>
      </p:sp>
      <p:grpSp>
        <p:nvGrpSpPr>
          <p:cNvPr id="314" name="object 19">
            <a:extLst>
              <a:ext uri="{FF2B5EF4-FFF2-40B4-BE49-F238E27FC236}">
                <a16:creationId xmlns:a16="http://schemas.microsoft.com/office/drawing/2014/main" id="{CF4AD417-8B00-486D-2749-A484C67600A9}"/>
              </a:ext>
            </a:extLst>
          </p:cNvPr>
          <p:cNvGrpSpPr/>
          <p:nvPr/>
        </p:nvGrpSpPr>
        <p:grpSpPr>
          <a:xfrm>
            <a:off x="1624341" y="22562647"/>
            <a:ext cx="6111240" cy="1680873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315" name="object 20">
              <a:extLst>
                <a:ext uri="{FF2B5EF4-FFF2-40B4-BE49-F238E27FC236}">
                  <a16:creationId xmlns:a16="http://schemas.microsoft.com/office/drawing/2014/main" id="{7C84139A-42FC-E1CF-3466-010A335E386A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6" name="object 21">
              <a:extLst>
                <a:ext uri="{FF2B5EF4-FFF2-40B4-BE49-F238E27FC236}">
                  <a16:creationId xmlns:a16="http://schemas.microsoft.com/office/drawing/2014/main" id="{1677EDA2-4E91-0DCA-3040-282E2EC383F6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7" name="CaixaDeTexto 316">
            <a:extLst>
              <a:ext uri="{FF2B5EF4-FFF2-40B4-BE49-F238E27FC236}">
                <a16:creationId xmlns:a16="http://schemas.microsoft.com/office/drawing/2014/main" id="{835AB115-AFDC-BBDE-9A49-AF8CF200E943}"/>
              </a:ext>
            </a:extLst>
          </p:cNvPr>
          <p:cNvSpPr txBox="1"/>
          <p:nvPr/>
        </p:nvSpPr>
        <p:spPr>
          <a:xfrm>
            <a:off x="1968621" y="22602864"/>
            <a:ext cx="53921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NUTRICIONAL: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peso, Adequado/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Eutrófico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Sobrepeso, obesidade grau 1, Obesidade grau 2 e Obesidade grau 3</a:t>
            </a:r>
          </a:p>
        </p:txBody>
      </p:sp>
      <p:grpSp>
        <p:nvGrpSpPr>
          <p:cNvPr id="322" name="object 19">
            <a:extLst>
              <a:ext uri="{FF2B5EF4-FFF2-40B4-BE49-F238E27FC236}">
                <a16:creationId xmlns:a16="http://schemas.microsoft.com/office/drawing/2014/main" id="{54E998AE-9450-BBE6-8A7C-128B26C42443}"/>
              </a:ext>
            </a:extLst>
          </p:cNvPr>
          <p:cNvGrpSpPr/>
          <p:nvPr/>
        </p:nvGrpSpPr>
        <p:grpSpPr>
          <a:xfrm>
            <a:off x="1609097" y="25316403"/>
            <a:ext cx="6111240" cy="1200329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323" name="object 20">
              <a:extLst>
                <a:ext uri="{FF2B5EF4-FFF2-40B4-BE49-F238E27FC236}">
                  <a16:creationId xmlns:a16="http://schemas.microsoft.com/office/drawing/2014/main" id="{69F8B6CD-4202-DDFD-F875-EC3728DDF055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4" name="object 21">
              <a:extLst>
                <a:ext uri="{FF2B5EF4-FFF2-40B4-BE49-F238E27FC236}">
                  <a16:creationId xmlns:a16="http://schemas.microsoft.com/office/drawing/2014/main" id="{615E47A3-F439-75F4-391C-96B765BF8ABD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4" name="object 19">
            <a:extLst>
              <a:ext uri="{FF2B5EF4-FFF2-40B4-BE49-F238E27FC236}">
                <a16:creationId xmlns:a16="http://schemas.microsoft.com/office/drawing/2014/main" id="{536E5707-868C-ACEB-DE8A-A13FD1B8D08E}"/>
              </a:ext>
            </a:extLst>
          </p:cNvPr>
          <p:cNvGrpSpPr/>
          <p:nvPr/>
        </p:nvGrpSpPr>
        <p:grpSpPr>
          <a:xfrm>
            <a:off x="1609101" y="24389292"/>
            <a:ext cx="6111240" cy="781339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345" name="object 20">
              <a:extLst>
                <a:ext uri="{FF2B5EF4-FFF2-40B4-BE49-F238E27FC236}">
                  <a16:creationId xmlns:a16="http://schemas.microsoft.com/office/drawing/2014/main" id="{F98157CA-BF77-8392-0778-66E31635805D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6" name="object 21">
              <a:extLst>
                <a:ext uri="{FF2B5EF4-FFF2-40B4-BE49-F238E27FC236}">
                  <a16:creationId xmlns:a16="http://schemas.microsoft.com/office/drawing/2014/main" id="{BC7A1050-F436-35E1-D7DD-705FCAF3515E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7" name="CaixaDeTexto 346">
            <a:extLst>
              <a:ext uri="{FF2B5EF4-FFF2-40B4-BE49-F238E27FC236}">
                <a16:creationId xmlns:a16="http://schemas.microsoft.com/office/drawing/2014/main" id="{4BE1D8E2-5D16-2134-9B28-755822A48754}"/>
              </a:ext>
            </a:extLst>
          </p:cNvPr>
          <p:cNvSpPr txBox="1"/>
          <p:nvPr/>
        </p:nvSpPr>
        <p:spPr>
          <a:xfrm>
            <a:off x="2298908" y="24365646"/>
            <a:ext cx="47316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DE SAÚDE: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Sul, Metropolitana e Centro-norte</a:t>
            </a:r>
          </a:p>
        </p:txBody>
      </p:sp>
      <p:sp>
        <p:nvSpPr>
          <p:cNvPr id="348" name="CaixaDeTexto 347">
            <a:extLst>
              <a:ext uri="{FF2B5EF4-FFF2-40B4-BE49-F238E27FC236}">
                <a16:creationId xmlns:a16="http://schemas.microsoft.com/office/drawing/2014/main" id="{001D0F39-3C78-CDC5-B5FE-597514D99F5A}"/>
              </a:ext>
            </a:extLst>
          </p:cNvPr>
          <p:cNvSpPr txBox="1"/>
          <p:nvPr/>
        </p:nvSpPr>
        <p:spPr>
          <a:xfrm>
            <a:off x="2462139" y="25301014"/>
            <a:ext cx="44356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COR/RAÇA: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Branco, Preto, Pardo, amarelo e indígena</a:t>
            </a:r>
          </a:p>
        </p:txBody>
      </p:sp>
      <p:sp>
        <p:nvSpPr>
          <p:cNvPr id="349" name="CaixaDeTexto 348">
            <a:extLst>
              <a:ext uri="{FF2B5EF4-FFF2-40B4-BE49-F238E27FC236}">
                <a16:creationId xmlns:a16="http://schemas.microsoft.com/office/drawing/2014/main" id="{1FAF5DA5-BCAB-A1D0-8D67-F63145B094F6}"/>
              </a:ext>
            </a:extLst>
          </p:cNvPr>
          <p:cNvSpPr txBox="1"/>
          <p:nvPr/>
        </p:nvSpPr>
        <p:spPr>
          <a:xfrm>
            <a:off x="8708844" y="24539689"/>
            <a:ext cx="65726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Escolha de base de dados</a:t>
            </a:r>
          </a:p>
        </p:txBody>
      </p:sp>
      <p:grpSp>
        <p:nvGrpSpPr>
          <p:cNvPr id="350" name="object 19">
            <a:extLst>
              <a:ext uri="{FF2B5EF4-FFF2-40B4-BE49-F238E27FC236}">
                <a16:creationId xmlns:a16="http://schemas.microsoft.com/office/drawing/2014/main" id="{F5486C5F-D53A-1F45-F457-DC356F8F5FAB}"/>
              </a:ext>
            </a:extLst>
          </p:cNvPr>
          <p:cNvGrpSpPr/>
          <p:nvPr/>
        </p:nvGrpSpPr>
        <p:grpSpPr>
          <a:xfrm>
            <a:off x="8864200" y="25316403"/>
            <a:ext cx="6111240" cy="1200329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351" name="object 20">
              <a:extLst>
                <a:ext uri="{FF2B5EF4-FFF2-40B4-BE49-F238E27FC236}">
                  <a16:creationId xmlns:a16="http://schemas.microsoft.com/office/drawing/2014/main" id="{2DA834DC-9698-A79F-D84D-052230CB3117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2" name="object 21">
              <a:extLst>
                <a:ext uri="{FF2B5EF4-FFF2-40B4-BE49-F238E27FC236}">
                  <a16:creationId xmlns:a16="http://schemas.microsoft.com/office/drawing/2014/main" id="{43195451-F240-57F9-94EF-45B91BA02FCB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5" name="Seta: para a Direita 354">
            <a:extLst>
              <a:ext uri="{FF2B5EF4-FFF2-40B4-BE49-F238E27FC236}">
                <a16:creationId xmlns:a16="http://schemas.microsoft.com/office/drawing/2014/main" id="{27D684E2-4510-DF71-B7DC-3401936CC57A}"/>
              </a:ext>
            </a:extLst>
          </p:cNvPr>
          <p:cNvSpPr/>
          <p:nvPr/>
        </p:nvSpPr>
        <p:spPr>
          <a:xfrm>
            <a:off x="7883569" y="25077246"/>
            <a:ext cx="817403" cy="422037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7" name="Imagem 356" descr="Uma imagem contendo Texto&#10;&#10;Descrição gerada automaticamente">
            <a:extLst>
              <a:ext uri="{FF2B5EF4-FFF2-40B4-BE49-F238E27FC236}">
                <a16:creationId xmlns:a16="http://schemas.microsoft.com/office/drawing/2014/main" id="{1C053330-69D4-F975-6E27-F0ED7837D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38" y="25512572"/>
            <a:ext cx="4276961" cy="807990"/>
          </a:xfrm>
          <a:prstGeom prst="rect">
            <a:avLst/>
          </a:prstGeom>
        </p:spPr>
      </p:pic>
      <p:sp>
        <p:nvSpPr>
          <p:cNvPr id="358" name="Seta: para a Direita 357">
            <a:extLst>
              <a:ext uri="{FF2B5EF4-FFF2-40B4-BE49-F238E27FC236}">
                <a16:creationId xmlns:a16="http://schemas.microsoft.com/office/drawing/2014/main" id="{7D07D4F3-F234-5075-5673-C84D09FC2C8C}"/>
              </a:ext>
            </a:extLst>
          </p:cNvPr>
          <p:cNvSpPr/>
          <p:nvPr/>
        </p:nvSpPr>
        <p:spPr>
          <a:xfrm rot="16200000">
            <a:off x="11348248" y="23745926"/>
            <a:ext cx="817403" cy="422037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9" name="CaixaDeTexto 358">
            <a:extLst>
              <a:ext uri="{FF2B5EF4-FFF2-40B4-BE49-F238E27FC236}">
                <a16:creationId xmlns:a16="http://schemas.microsoft.com/office/drawing/2014/main" id="{A1443096-3C6C-4084-F008-D0F04D0858FB}"/>
              </a:ext>
            </a:extLst>
          </p:cNvPr>
          <p:cNvSpPr txBox="1"/>
          <p:nvPr/>
        </p:nvSpPr>
        <p:spPr>
          <a:xfrm>
            <a:off x="9620951" y="22819216"/>
            <a:ext cx="459773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Análise descritiva</a:t>
            </a:r>
          </a:p>
        </p:txBody>
      </p:sp>
      <p:sp>
        <p:nvSpPr>
          <p:cNvPr id="360" name="Seta: para a Direita 359">
            <a:extLst>
              <a:ext uri="{FF2B5EF4-FFF2-40B4-BE49-F238E27FC236}">
                <a16:creationId xmlns:a16="http://schemas.microsoft.com/office/drawing/2014/main" id="{9F3732F4-A0D4-7AB1-944D-CED6080CA579}"/>
              </a:ext>
            </a:extLst>
          </p:cNvPr>
          <p:cNvSpPr/>
          <p:nvPr/>
        </p:nvSpPr>
        <p:spPr>
          <a:xfrm rot="16200000">
            <a:off x="11288640" y="22112474"/>
            <a:ext cx="817403" cy="422037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61" name="object 19">
            <a:extLst>
              <a:ext uri="{FF2B5EF4-FFF2-40B4-BE49-F238E27FC236}">
                <a16:creationId xmlns:a16="http://schemas.microsoft.com/office/drawing/2014/main" id="{172BBD4A-2033-3B1C-FEE9-BF91CD4D6BE7}"/>
              </a:ext>
            </a:extLst>
          </p:cNvPr>
          <p:cNvGrpSpPr/>
          <p:nvPr/>
        </p:nvGrpSpPr>
        <p:grpSpPr>
          <a:xfrm>
            <a:off x="8667395" y="20594728"/>
            <a:ext cx="6111240" cy="1200329"/>
            <a:chOff x="1002959" y="5719290"/>
            <a:chExt cx="6536055" cy="496570"/>
          </a:xfrm>
          <a:solidFill>
            <a:schemeClr val="accent1"/>
          </a:solidFill>
        </p:grpSpPr>
        <p:sp>
          <p:nvSpPr>
            <p:cNvPr id="362" name="object 20">
              <a:extLst>
                <a:ext uri="{FF2B5EF4-FFF2-40B4-BE49-F238E27FC236}">
                  <a16:creationId xmlns:a16="http://schemas.microsoft.com/office/drawing/2014/main" id="{7B9BEF17-4BE7-AF73-A336-B3FFAB6BF18C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3" name="object 21">
              <a:extLst>
                <a:ext uri="{FF2B5EF4-FFF2-40B4-BE49-F238E27FC236}">
                  <a16:creationId xmlns:a16="http://schemas.microsoft.com/office/drawing/2014/main" id="{43A48439-EF6A-5771-56D7-07B1A0B55C80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grpFill/>
            <a:ln w="591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4" name="CaixaDeTexto 363">
            <a:extLst>
              <a:ext uri="{FF2B5EF4-FFF2-40B4-BE49-F238E27FC236}">
                <a16:creationId xmlns:a16="http://schemas.microsoft.com/office/drawing/2014/main" id="{DABC797C-4BBB-B75C-AF27-6551D097D306}"/>
              </a:ext>
            </a:extLst>
          </p:cNvPr>
          <p:cNvSpPr txBox="1"/>
          <p:nvPr/>
        </p:nvSpPr>
        <p:spPr>
          <a:xfrm>
            <a:off x="9362543" y="19749249"/>
            <a:ext cx="47888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Análise estatística</a:t>
            </a:r>
          </a:p>
        </p:txBody>
      </p:sp>
      <p:sp>
        <p:nvSpPr>
          <p:cNvPr id="368" name="CaixaDeTexto 367">
            <a:extLst>
              <a:ext uri="{FF2B5EF4-FFF2-40B4-BE49-F238E27FC236}">
                <a16:creationId xmlns:a16="http://schemas.microsoft.com/office/drawing/2014/main" id="{A97200DE-6A77-D088-0757-20671B87EE16}"/>
              </a:ext>
            </a:extLst>
          </p:cNvPr>
          <p:cNvSpPr txBox="1"/>
          <p:nvPr/>
        </p:nvSpPr>
        <p:spPr>
          <a:xfrm>
            <a:off x="8939716" y="20915724"/>
            <a:ext cx="5634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Joinpoint</a:t>
            </a: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374" name="Imagem 373">
            <a:extLst>
              <a:ext uri="{FF2B5EF4-FFF2-40B4-BE49-F238E27FC236}">
                <a16:creationId xmlns:a16="http://schemas.microsoft.com/office/drawing/2014/main" id="{494A4C98-4D1A-1099-DC78-BA13DDCA1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41" y="28531696"/>
            <a:ext cx="8442277" cy="5446630"/>
          </a:xfrm>
          <a:prstGeom prst="rect">
            <a:avLst/>
          </a:prstGeom>
        </p:spPr>
      </p:pic>
      <p:sp>
        <p:nvSpPr>
          <p:cNvPr id="375" name="CaixaDeTexto 374">
            <a:extLst>
              <a:ext uri="{FF2B5EF4-FFF2-40B4-BE49-F238E27FC236}">
                <a16:creationId xmlns:a16="http://schemas.microsoft.com/office/drawing/2014/main" id="{48159F56-36E8-A151-F432-726D2CDFDFEA}"/>
              </a:ext>
            </a:extLst>
          </p:cNvPr>
          <p:cNvSpPr txBox="1"/>
          <p:nvPr/>
        </p:nvSpPr>
        <p:spPr>
          <a:xfrm>
            <a:off x="225298" y="34210742"/>
            <a:ext cx="86389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Tabela 1: Perfil epidemiológico dos indivíduos registrados no sistema de vigilância alimentar e Nutricional (SISVAN), no Espírito Santo, de 2008 a 2023.</a:t>
            </a:r>
            <a:endParaRPr lang="pt-BR" sz="2600" dirty="0"/>
          </a:p>
        </p:txBody>
      </p:sp>
      <p:pic>
        <p:nvPicPr>
          <p:cNvPr id="377" name="Imagem 376">
            <a:extLst>
              <a:ext uri="{FF2B5EF4-FFF2-40B4-BE49-F238E27FC236}">
                <a16:creationId xmlns:a16="http://schemas.microsoft.com/office/drawing/2014/main" id="{5E183B8E-C279-BDD7-5D44-AA76CBE86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269" y="10666305"/>
            <a:ext cx="13739571" cy="4406516"/>
          </a:xfrm>
          <a:prstGeom prst="rect">
            <a:avLst/>
          </a:prstGeom>
        </p:spPr>
      </p:pic>
      <p:sp>
        <p:nvSpPr>
          <p:cNvPr id="381" name="CaixaDeTexto 380">
            <a:extLst>
              <a:ext uri="{FF2B5EF4-FFF2-40B4-BE49-F238E27FC236}">
                <a16:creationId xmlns:a16="http://schemas.microsoft.com/office/drawing/2014/main" id="{C22796E3-F58A-90D9-B060-1FDCAC68E8BE}"/>
              </a:ext>
            </a:extLst>
          </p:cNvPr>
          <p:cNvSpPr txBox="1"/>
          <p:nvPr/>
        </p:nvSpPr>
        <p:spPr>
          <a:xfrm>
            <a:off x="17300855" y="15119693"/>
            <a:ext cx="146303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Figura 2: Distribuição de adultos em estados nutricionais de baixo peso, adequado/</a:t>
            </a:r>
            <a:r>
              <a:rPr lang="pt-BR" sz="2600" dirty="0" err="1"/>
              <a:t>eutrófico</a:t>
            </a:r>
            <a:r>
              <a:rPr lang="pt-BR" sz="2600" dirty="0"/>
              <a:t>, sobrepeso, obesidade grau 1, obesidade grau 2 e obesidade grau 3 no estado do Espírito Santo, de 2008 a 2023 (A). Porcentagem da distribuição de adultos do sexo feminino e sexo masculino em estados nutricionais de baixo peso, adequado/</a:t>
            </a:r>
            <a:r>
              <a:rPr lang="pt-BR" sz="2600" dirty="0" err="1"/>
              <a:t>eutrófico</a:t>
            </a:r>
            <a:r>
              <a:rPr lang="pt-BR" sz="2600" dirty="0"/>
              <a:t>, sobrepeso, obesidade grau 1, obesidade grau 2 e obesidade grau 3 no estado do Espírito Santo, de 2008 a 2023 (B).</a:t>
            </a:r>
          </a:p>
        </p:txBody>
      </p:sp>
      <p:pic>
        <p:nvPicPr>
          <p:cNvPr id="385" name="Imagem 384">
            <a:extLst>
              <a:ext uri="{FF2B5EF4-FFF2-40B4-BE49-F238E27FC236}">
                <a16:creationId xmlns:a16="http://schemas.microsoft.com/office/drawing/2014/main" id="{CC77DCD9-45BB-E976-D9C7-881BC49A5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247" y="29344548"/>
            <a:ext cx="7451774" cy="2568456"/>
          </a:xfrm>
          <a:prstGeom prst="rect">
            <a:avLst/>
          </a:prstGeom>
        </p:spPr>
      </p:pic>
      <p:pic>
        <p:nvPicPr>
          <p:cNvPr id="387" name="Imagem 386">
            <a:extLst>
              <a:ext uri="{FF2B5EF4-FFF2-40B4-BE49-F238E27FC236}">
                <a16:creationId xmlns:a16="http://schemas.microsoft.com/office/drawing/2014/main" id="{B8A8FDED-9733-5A14-22A6-7C62ABFBE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90" y="35811422"/>
            <a:ext cx="7789966" cy="3152461"/>
          </a:xfrm>
          <a:prstGeom prst="rect">
            <a:avLst/>
          </a:prstGeom>
        </p:spPr>
      </p:pic>
      <p:grpSp>
        <p:nvGrpSpPr>
          <p:cNvPr id="403" name="object 19">
            <a:extLst>
              <a:ext uri="{FF2B5EF4-FFF2-40B4-BE49-F238E27FC236}">
                <a16:creationId xmlns:a16="http://schemas.microsoft.com/office/drawing/2014/main" id="{2A082FC8-5B9B-7F76-5DC8-E8A867480A6B}"/>
              </a:ext>
            </a:extLst>
          </p:cNvPr>
          <p:cNvGrpSpPr/>
          <p:nvPr/>
        </p:nvGrpSpPr>
        <p:grpSpPr>
          <a:xfrm>
            <a:off x="841589" y="10600534"/>
            <a:ext cx="14630399" cy="955280"/>
            <a:chOff x="1002959" y="5719290"/>
            <a:chExt cx="6536055" cy="496570"/>
          </a:xfrm>
        </p:grpSpPr>
        <p:sp>
          <p:nvSpPr>
            <p:cNvPr id="404" name="object 20">
              <a:extLst>
                <a:ext uri="{FF2B5EF4-FFF2-40B4-BE49-F238E27FC236}">
                  <a16:creationId xmlns:a16="http://schemas.microsoft.com/office/drawing/2014/main" id="{067737C8-8CB7-0E7F-3402-9BC3F2B1B61D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5" name="object 21">
              <a:extLst>
                <a:ext uri="{FF2B5EF4-FFF2-40B4-BE49-F238E27FC236}">
                  <a16:creationId xmlns:a16="http://schemas.microsoft.com/office/drawing/2014/main" id="{74847001-BC68-9209-1680-118ECF886ED8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CaixaDeTexto 405">
            <a:extLst>
              <a:ext uri="{FF2B5EF4-FFF2-40B4-BE49-F238E27FC236}">
                <a16:creationId xmlns:a16="http://schemas.microsoft.com/office/drawing/2014/main" id="{36C53FB9-45CA-1384-57E4-679D93C303A7}"/>
              </a:ext>
            </a:extLst>
          </p:cNvPr>
          <p:cNvSpPr txBox="1"/>
          <p:nvPr/>
        </p:nvSpPr>
        <p:spPr>
          <a:xfrm>
            <a:off x="4869888" y="10647287"/>
            <a:ext cx="6459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</a:rPr>
              <a:t>INTRODUÇÃO </a:t>
            </a:r>
          </a:p>
        </p:txBody>
      </p:sp>
      <p:grpSp>
        <p:nvGrpSpPr>
          <p:cNvPr id="407" name="object 19">
            <a:extLst>
              <a:ext uri="{FF2B5EF4-FFF2-40B4-BE49-F238E27FC236}">
                <a16:creationId xmlns:a16="http://schemas.microsoft.com/office/drawing/2014/main" id="{88D92E5A-8B6F-5FD5-B3C5-3CFD7CB3871E}"/>
              </a:ext>
            </a:extLst>
          </p:cNvPr>
          <p:cNvGrpSpPr/>
          <p:nvPr/>
        </p:nvGrpSpPr>
        <p:grpSpPr>
          <a:xfrm>
            <a:off x="784618" y="17704561"/>
            <a:ext cx="14630399" cy="955280"/>
            <a:chOff x="1002959" y="5719290"/>
            <a:chExt cx="6536055" cy="496570"/>
          </a:xfrm>
        </p:grpSpPr>
        <p:sp>
          <p:nvSpPr>
            <p:cNvPr id="408" name="object 20">
              <a:extLst>
                <a:ext uri="{FF2B5EF4-FFF2-40B4-BE49-F238E27FC236}">
                  <a16:creationId xmlns:a16="http://schemas.microsoft.com/office/drawing/2014/main" id="{C11CD1E4-CC1F-FCFA-FCAE-769433D6F0BD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9" name="object 21">
              <a:extLst>
                <a:ext uri="{FF2B5EF4-FFF2-40B4-BE49-F238E27FC236}">
                  <a16:creationId xmlns:a16="http://schemas.microsoft.com/office/drawing/2014/main" id="{A4EA70E8-E585-B869-796D-4D7799189DC3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0" name="CaixaDeTexto 409">
            <a:extLst>
              <a:ext uri="{FF2B5EF4-FFF2-40B4-BE49-F238E27FC236}">
                <a16:creationId xmlns:a16="http://schemas.microsoft.com/office/drawing/2014/main" id="{315A9D81-C237-4565-D430-2F9DECC48753}"/>
              </a:ext>
            </a:extLst>
          </p:cNvPr>
          <p:cNvSpPr txBox="1"/>
          <p:nvPr/>
        </p:nvSpPr>
        <p:spPr>
          <a:xfrm>
            <a:off x="4812917" y="17751314"/>
            <a:ext cx="6459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</a:rPr>
              <a:t>METODOLOGIA</a:t>
            </a:r>
          </a:p>
        </p:txBody>
      </p:sp>
      <p:grpSp>
        <p:nvGrpSpPr>
          <p:cNvPr id="411" name="object 19">
            <a:extLst>
              <a:ext uri="{FF2B5EF4-FFF2-40B4-BE49-F238E27FC236}">
                <a16:creationId xmlns:a16="http://schemas.microsoft.com/office/drawing/2014/main" id="{9514175A-FB8C-8416-B9F7-820EFE23669A}"/>
              </a:ext>
            </a:extLst>
          </p:cNvPr>
          <p:cNvGrpSpPr/>
          <p:nvPr/>
        </p:nvGrpSpPr>
        <p:grpSpPr>
          <a:xfrm>
            <a:off x="841589" y="26983158"/>
            <a:ext cx="14630399" cy="955280"/>
            <a:chOff x="1002959" y="5719290"/>
            <a:chExt cx="6536055" cy="496570"/>
          </a:xfrm>
        </p:grpSpPr>
        <p:sp>
          <p:nvSpPr>
            <p:cNvPr id="412" name="object 20">
              <a:extLst>
                <a:ext uri="{FF2B5EF4-FFF2-40B4-BE49-F238E27FC236}">
                  <a16:creationId xmlns:a16="http://schemas.microsoft.com/office/drawing/2014/main" id="{4C3ACBF1-6ADF-1538-7D60-2AB69C0CC626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3" name="object 21">
              <a:extLst>
                <a:ext uri="{FF2B5EF4-FFF2-40B4-BE49-F238E27FC236}">
                  <a16:creationId xmlns:a16="http://schemas.microsoft.com/office/drawing/2014/main" id="{474CC184-1390-7065-78E9-F956892E9FB5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4" name="CaixaDeTexto 413">
            <a:extLst>
              <a:ext uri="{FF2B5EF4-FFF2-40B4-BE49-F238E27FC236}">
                <a16:creationId xmlns:a16="http://schemas.microsoft.com/office/drawing/2014/main" id="{8A4C1222-EB13-AE44-B6FE-1F0721A1FEAD}"/>
              </a:ext>
            </a:extLst>
          </p:cNvPr>
          <p:cNvSpPr txBox="1"/>
          <p:nvPr/>
        </p:nvSpPr>
        <p:spPr>
          <a:xfrm>
            <a:off x="4869888" y="27029911"/>
            <a:ext cx="6459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</a:rPr>
              <a:t>RESULTADOS</a:t>
            </a:r>
          </a:p>
        </p:txBody>
      </p:sp>
      <p:grpSp>
        <p:nvGrpSpPr>
          <p:cNvPr id="415" name="object 19">
            <a:extLst>
              <a:ext uri="{FF2B5EF4-FFF2-40B4-BE49-F238E27FC236}">
                <a16:creationId xmlns:a16="http://schemas.microsoft.com/office/drawing/2014/main" id="{68EE8090-7A11-8525-4901-7F2DDC0B74AA}"/>
              </a:ext>
            </a:extLst>
          </p:cNvPr>
          <p:cNvGrpSpPr/>
          <p:nvPr/>
        </p:nvGrpSpPr>
        <p:grpSpPr>
          <a:xfrm>
            <a:off x="16715558" y="32499378"/>
            <a:ext cx="14925973" cy="955280"/>
            <a:chOff x="1002959" y="5719290"/>
            <a:chExt cx="6536055" cy="496570"/>
          </a:xfrm>
        </p:grpSpPr>
        <p:sp>
          <p:nvSpPr>
            <p:cNvPr id="416" name="object 20">
              <a:extLst>
                <a:ext uri="{FF2B5EF4-FFF2-40B4-BE49-F238E27FC236}">
                  <a16:creationId xmlns:a16="http://schemas.microsoft.com/office/drawing/2014/main" id="{44E17CD6-2349-7218-2E1F-EC5DA54769D8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7" name="object 21">
              <a:extLst>
                <a:ext uri="{FF2B5EF4-FFF2-40B4-BE49-F238E27FC236}">
                  <a16:creationId xmlns:a16="http://schemas.microsoft.com/office/drawing/2014/main" id="{E039981E-1B59-BFE8-ED35-C11881521416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8" name="CaixaDeTexto 417">
            <a:extLst>
              <a:ext uri="{FF2B5EF4-FFF2-40B4-BE49-F238E27FC236}">
                <a16:creationId xmlns:a16="http://schemas.microsoft.com/office/drawing/2014/main" id="{6A48FC53-31A8-962B-61A8-501A941E33CC}"/>
              </a:ext>
            </a:extLst>
          </p:cNvPr>
          <p:cNvSpPr txBox="1"/>
          <p:nvPr/>
        </p:nvSpPr>
        <p:spPr>
          <a:xfrm>
            <a:off x="20908925" y="32546131"/>
            <a:ext cx="6590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</a:rPr>
              <a:t>CONCLUSÃO</a:t>
            </a:r>
          </a:p>
        </p:txBody>
      </p:sp>
      <p:grpSp>
        <p:nvGrpSpPr>
          <p:cNvPr id="419" name="object 19">
            <a:extLst>
              <a:ext uri="{FF2B5EF4-FFF2-40B4-BE49-F238E27FC236}">
                <a16:creationId xmlns:a16="http://schemas.microsoft.com/office/drawing/2014/main" id="{A2BB2801-4697-57D2-CDCC-96CEAF5D442F}"/>
              </a:ext>
            </a:extLst>
          </p:cNvPr>
          <p:cNvGrpSpPr/>
          <p:nvPr/>
        </p:nvGrpSpPr>
        <p:grpSpPr>
          <a:xfrm>
            <a:off x="16984274" y="35740851"/>
            <a:ext cx="14630399" cy="955280"/>
            <a:chOff x="1002959" y="5719290"/>
            <a:chExt cx="6536055" cy="496570"/>
          </a:xfrm>
        </p:grpSpPr>
        <p:sp>
          <p:nvSpPr>
            <p:cNvPr id="420" name="object 20">
              <a:extLst>
                <a:ext uri="{FF2B5EF4-FFF2-40B4-BE49-F238E27FC236}">
                  <a16:creationId xmlns:a16="http://schemas.microsoft.com/office/drawing/2014/main" id="{D011E75F-E4C8-D9D2-C89C-0200629EE41C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1" name="object 21">
              <a:extLst>
                <a:ext uri="{FF2B5EF4-FFF2-40B4-BE49-F238E27FC236}">
                  <a16:creationId xmlns:a16="http://schemas.microsoft.com/office/drawing/2014/main" id="{5299E337-B514-B3EF-48FE-FF06C2DBA681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2" name="CaixaDeTexto 421">
            <a:extLst>
              <a:ext uri="{FF2B5EF4-FFF2-40B4-BE49-F238E27FC236}">
                <a16:creationId xmlns:a16="http://schemas.microsoft.com/office/drawing/2014/main" id="{E88CF36B-E26F-0B19-D288-5E5DD0E9769F}"/>
              </a:ext>
            </a:extLst>
          </p:cNvPr>
          <p:cNvSpPr txBox="1"/>
          <p:nvPr/>
        </p:nvSpPr>
        <p:spPr>
          <a:xfrm>
            <a:off x="20793026" y="35787604"/>
            <a:ext cx="70783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</a:rPr>
              <a:t>AGRADECIMENTOS</a:t>
            </a:r>
          </a:p>
        </p:txBody>
      </p:sp>
      <p:grpSp>
        <p:nvGrpSpPr>
          <p:cNvPr id="423" name="object 19">
            <a:extLst>
              <a:ext uri="{FF2B5EF4-FFF2-40B4-BE49-F238E27FC236}">
                <a16:creationId xmlns:a16="http://schemas.microsoft.com/office/drawing/2014/main" id="{F5062B7E-15A4-7709-D8A1-8375196B826D}"/>
              </a:ext>
            </a:extLst>
          </p:cNvPr>
          <p:cNvGrpSpPr/>
          <p:nvPr/>
        </p:nvGrpSpPr>
        <p:grpSpPr>
          <a:xfrm>
            <a:off x="17011132" y="37623419"/>
            <a:ext cx="14630399" cy="955280"/>
            <a:chOff x="1002959" y="5719290"/>
            <a:chExt cx="6536055" cy="496570"/>
          </a:xfrm>
        </p:grpSpPr>
        <p:sp>
          <p:nvSpPr>
            <p:cNvPr id="424" name="object 20">
              <a:extLst>
                <a:ext uri="{FF2B5EF4-FFF2-40B4-BE49-F238E27FC236}">
                  <a16:creationId xmlns:a16="http://schemas.microsoft.com/office/drawing/2014/main" id="{2A583DBC-C381-1E7D-109C-265E6323F88C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6452744" y="0"/>
                  </a:moveTo>
                  <a:lnTo>
                    <a:pt x="82742" y="0"/>
                  </a:lnTo>
                  <a:lnTo>
                    <a:pt x="50540" y="6503"/>
                  </a:lnTo>
                  <a:lnTo>
                    <a:pt x="24239" y="24239"/>
                  </a:lnTo>
                  <a:lnTo>
                    <a:pt x="6503" y="50540"/>
                  </a:lnTo>
                  <a:lnTo>
                    <a:pt x="0" y="82742"/>
                  </a:lnTo>
                  <a:lnTo>
                    <a:pt x="0" y="413713"/>
                  </a:lnTo>
                  <a:lnTo>
                    <a:pt x="6503" y="445915"/>
                  </a:lnTo>
                  <a:lnTo>
                    <a:pt x="24239" y="472216"/>
                  </a:lnTo>
                  <a:lnTo>
                    <a:pt x="50540" y="489951"/>
                  </a:lnTo>
                  <a:lnTo>
                    <a:pt x="82742" y="496455"/>
                  </a:lnTo>
                  <a:lnTo>
                    <a:pt x="6452744" y="496455"/>
                  </a:lnTo>
                  <a:lnTo>
                    <a:pt x="6484946" y="489951"/>
                  </a:lnTo>
                  <a:lnTo>
                    <a:pt x="6511248" y="472216"/>
                  </a:lnTo>
                  <a:lnTo>
                    <a:pt x="6528983" y="445915"/>
                  </a:lnTo>
                  <a:lnTo>
                    <a:pt x="6535487" y="413713"/>
                  </a:lnTo>
                  <a:lnTo>
                    <a:pt x="6535487" y="82742"/>
                  </a:lnTo>
                  <a:lnTo>
                    <a:pt x="6528983" y="50540"/>
                  </a:lnTo>
                  <a:lnTo>
                    <a:pt x="6511248" y="24239"/>
                  </a:lnTo>
                  <a:lnTo>
                    <a:pt x="6484946" y="6503"/>
                  </a:lnTo>
                  <a:lnTo>
                    <a:pt x="6452744" y="0"/>
                  </a:lnTo>
                  <a:close/>
                </a:path>
              </a:pathLst>
            </a:custGeom>
            <a:solidFill>
              <a:srgbClr val="F585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5" name="object 21">
              <a:extLst>
                <a:ext uri="{FF2B5EF4-FFF2-40B4-BE49-F238E27FC236}">
                  <a16:creationId xmlns:a16="http://schemas.microsoft.com/office/drawing/2014/main" id="{38613E18-C13E-89AA-CC57-F2283A88AE74}"/>
                </a:ext>
              </a:extLst>
            </p:cNvPr>
            <p:cNvSpPr/>
            <p:nvPr/>
          </p:nvSpPr>
          <p:spPr>
            <a:xfrm>
              <a:off x="1002959" y="5719290"/>
              <a:ext cx="6536055" cy="496570"/>
            </a:xfrm>
            <a:custGeom>
              <a:avLst/>
              <a:gdLst/>
              <a:ahLst/>
              <a:cxnLst/>
              <a:rect l="l" t="t" r="r" b="b"/>
              <a:pathLst>
                <a:path w="6536055" h="496570">
                  <a:moveTo>
                    <a:pt x="0" y="82742"/>
                  </a:moveTo>
                  <a:lnTo>
                    <a:pt x="6503" y="50540"/>
                  </a:lnTo>
                  <a:lnTo>
                    <a:pt x="24239" y="24239"/>
                  </a:lnTo>
                  <a:lnTo>
                    <a:pt x="50540" y="6503"/>
                  </a:lnTo>
                  <a:lnTo>
                    <a:pt x="82742" y="0"/>
                  </a:lnTo>
                  <a:lnTo>
                    <a:pt x="6452744" y="0"/>
                  </a:lnTo>
                  <a:lnTo>
                    <a:pt x="6484946" y="6503"/>
                  </a:lnTo>
                  <a:lnTo>
                    <a:pt x="6511248" y="24239"/>
                  </a:lnTo>
                  <a:lnTo>
                    <a:pt x="6528983" y="50540"/>
                  </a:lnTo>
                  <a:lnTo>
                    <a:pt x="6535487" y="82742"/>
                  </a:lnTo>
                  <a:lnTo>
                    <a:pt x="6535487" y="413713"/>
                  </a:lnTo>
                  <a:lnTo>
                    <a:pt x="6528983" y="445915"/>
                  </a:lnTo>
                  <a:lnTo>
                    <a:pt x="6511248" y="472216"/>
                  </a:lnTo>
                  <a:lnTo>
                    <a:pt x="6484946" y="489951"/>
                  </a:lnTo>
                  <a:lnTo>
                    <a:pt x="6452744" y="496455"/>
                  </a:lnTo>
                  <a:lnTo>
                    <a:pt x="82742" y="496455"/>
                  </a:lnTo>
                  <a:lnTo>
                    <a:pt x="50540" y="489951"/>
                  </a:lnTo>
                  <a:lnTo>
                    <a:pt x="24239" y="472216"/>
                  </a:lnTo>
                  <a:lnTo>
                    <a:pt x="6503" y="445915"/>
                  </a:lnTo>
                  <a:lnTo>
                    <a:pt x="0" y="413713"/>
                  </a:lnTo>
                  <a:lnTo>
                    <a:pt x="0" y="82742"/>
                  </a:lnTo>
                  <a:close/>
                </a:path>
              </a:pathLst>
            </a:custGeom>
            <a:ln w="5910">
              <a:solidFill>
                <a:srgbClr val="F58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6" name="CaixaDeTexto 425">
            <a:extLst>
              <a:ext uri="{FF2B5EF4-FFF2-40B4-BE49-F238E27FC236}">
                <a16:creationId xmlns:a16="http://schemas.microsoft.com/office/drawing/2014/main" id="{00050682-6B2F-B9B3-DB3F-E32D6588CFF9}"/>
              </a:ext>
            </a:extLst>
          </p:cNvPr>
          <p:cNvSpPr txBox="1"/>
          <p:nvPr/>
        </p:nvSpPr>
        <p:spPr>
          <a:xfrm>
            <a:off x="21039431" y="37670172"/>
            <a:ext cx="6459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 Black" panose="020B0A04020102020204" pitchFamily="34" charset="0"/>
              </a:rPr>
              <a:t>REFERÊNCIAS</a:t>
            </a:r>
          </a:p>
        </p:txBody>
      </p:sp>
      <p:sp>
        <p:nvSpPr>
          <p:cNvPr id="427" name="CaixaDeTexto 426">
            <a:extLst>
              <a:ext uri="{FF2B5EF4-FFF2-40B4-BE49-F238E27FC236}">
                <a16:creationId xmlns:a16="http://schemas.microsoft.com/office/drawing/2014/main" id="{87670A80-5867-1819-C299-566F0C42AFF0}"/>
              </a:ext>
            </a:extLst>
          </p:cNvPr>
          <p:cNvSpPr txBox="1"/>
          <p:nvPr/>
        </p:nvSpPr>
        <p:spPr>
          <a:xfrm>
            <a:off x="8980845" y="32394800"/>
            <a:ext cx="6753493" cy="357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pt-BR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Tabela 2: Distribuição da cor/raça (branca, preta, amarela, parda, indígena e sem informação) segundo critérios de avaliação do estado nutricional (baixo peso, adequado/</a:t>
            </a:r>
            <a:r>
              <a:rPr lang="pt-BR" sz="2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eutrófico</a:t>
            </a:r>
            <a:r>
              <a:rPr lang="pt-BR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sobrepeso, obesidade grau 1, obesidade grau 2 e obesidade grau 3), no Espírito Santo, de 2008 a 2023.</a:t>
            </a:r>
            <a:endParaRPr lang="pt-BR" sz="2600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  <p:pic>
        <p:nvPicPr>
          <p:cNvPr id="429" name="Imagem 428">
            <a:extLst>
              <a:ext uri="{FF2B5EF4-FFF2-40B4-BE49-F238E27FC236}">
                <a16:creationId xmlns:a16="http://schemas.microsoft.com/office/drawing/2014/main" id="{5046D4C6-7B3C-B9D8-E431-C00479D2A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554" y="39169467"/>
            <a:ext cx="1162050" cy="304800"/>
          </a:xfrm>
          <a:prstGeom prst="rect">
            <a:avLst/>
          </a:prstGeom>
        </p:spPr>
      </p:pic>
      <p:pic>
        <p:nvPicPr>
          <p:cNvPr id="431" name="Imagem 430">
            <a:extLst>
              <a:ext uri="{FF2B5EF4-FFF2-40B4-BE49-F238E27FC236}">
                <a16:creationId xmlns:a16="http://schemas.microsoft.com/office/drawing/2014/main" id="{6676A319-088C-3D8C-AD2D-C70B1898AA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4035" y="37825996"/>
            <a:ext cx="6324600" cy="676275"/>
          </a:xfrm>
          <a:prstGeom prst="rect">
            <a:avLst/>
          </a:prstGeom>
        </p:spPr>
      </p:pic>
      <p:sp>
        <p:nvSpPr>
          <p:cNvPr id="432" name="CaixaDeTexto 431">
            <a:extLst>
              <a:ext uri="{FF2B5EF4-FFF2-40B4-BE49-F238E27FC236}">
                <a16:creationId xmlns:a16="http://schemas.microsoft.com/office/drawing/2014/main" id="{7A67D1AD-9F4D-6F38-0ADF-69E6CC70B404}"/>
              </a:ext>
            </a:extLst>
          </p:cNvPr>
          <p:cNvSpPr txBox="1"/>
          <p:nvPr/>
        </p:nvSpPr>
        <p:spPr>
          <a:xfrm>
            <a:off x="396091" y="39624491"/>
            <a:ext cx="15018925" cy="197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pt-BR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Figura 1: Distribuição do número de indivíduos nos estados nutricionais de baixo peso, adequado/</a:t>
            </a:r>
            <a:r>
              <a:rPr lang="pt-BR" sz="2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eutrófico</a:t>
            </a:r>
            <a:r>
              <a:rPr lang="pt-BR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sobrepeso, obesidade grau 1, obesidade grau 2 e obesidade grau 3 nas regionais sul, metropolitana e centro norte do estado do Espírito Santo, de 2008 a 2023.</a:t>
            </a:r>
            <a:endParaRPr lang="pt-BR" sz="2600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  <p:sp>
        <p:nvSpPr>
          <p:cNvPr id="437" name="CaixaDeTexto 436">
            <a:extLst>
              <a:ext uri="{FF2B5EF4-FFF2-40B4-BE49-F238E27FC236}">
                <a16:creationId xmlns:a16="http://schemas.microsoft.com/office/drawing/2014/main" id="{0E0F71F8-3D86-EAAC-6BC7-89C2E1DC5A29}"/>
              </a:ext>
            </a:extLst>
          </p:cNvPr>
          <p:cNvSpPr txBox="1"/>
          <p:nvPr/>
        </p:nvSpPr>
        <p:spPr>
          <a:xfrm>
            <a:off x="16855443" y="33602509"/>
            <a:ext cx="15075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3200" dirty="0"/>
              <a:t>O estudo revelou uma tendência preocupante de redução de indivíduos </a:t>
            </a:r>
            <a:r>
              <a:rPr lang="pt-BR" sz="3200" dirty="0" err="1"/>
              <a:t>eutróficos</a:t>
            </a:r>
            <a:r>
              <a:rPr lang="pt-BR" sz="3200" dirty="0"/>
              <a:t> e de baixo peso e de aumento do sobrepeso e obesidade nos graus 1, 2 e 3 no ES, destacando a necessidade de políticas públicas focadas em promover hábitos alimentares saudáveis e atividades físicas.</a:t>
            </a:r>
            <a:endParaRPr lang="pt-BR" sz="3200" b="0" dirty="0">
              <a:effectLst/>
            </a:endParaRPr>
          </a:p>
        </p:txBody>
      </p:sp>
      <p:sp>
        <p:nvSpPr>
          <p:cNvPr id="439" name="CaixaDeTexto 438">
            <a:extLst>
              <a:ext uri="{FF2B5EF4-FFF2-40B4-BE49-F238E27FC236}">
                <a16:creationId xmlns:a16="http://schemas.microsoft.com/office/drawing/2014/main" id="{65E01A14-432E-1F39-1664-3DF6648C885F}"/>
              </a:ext>
            </a:extLst>
          </p:cNvPr>
          <p:cNvSpPr txBox="1"/>
          <p:nvPr/>
        </p:nvSpPr>
        <p:spPr>
          <a:xfrm>
            <a:off x="16973159" y="36920315"/>
            <a:ext cx="132824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Fundação de Amparo à Pesquisa do Estado do Espírito Santo (FAPES).</a:t>
            </a:r>
            <a:endParaRPr lang="pt-BR" sz="3200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  <p:pic>
        <p:nvPicPr>
          <p:cNvPr id="441" name="Imagem 440">
            <a:extLst>
              <a:ext uri="{FF2B5EF4-FFF2-40B4-BE49-F238E27FC236}">
                <a16:creationId xmlns:a16="http://schemas.microsoft.com/office/drawing/2014/main" id="{6F249318-B436-E8C5-CE01-EDF0EE555B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99240" y="17356554"/>
            <a:ext cx="12636294" cy="4215927"/>
          </a:xfrm>
          <a:prstGeom prst="rect">
            <a:avLst/>
          </a:prstGeom>
        </p:spPr>
      </p:pic>
      <p:pic>
        <p:nvPicPr>
          <p:cNvPr id="443" name="Imagem 442">
            <a:extLst>
              <a:ext uri="{FF2B5EF4-FFF2-40B4-BE49-F238E27FC236}">
                <a16:creationId xmlns:a16="http://schemas.microsoft.com/office/drawing/2014/main" id="{870FF346-4839-70CC-0161-D5AFBB4A4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9240" y="21624423"/>
            <a:ext cx="12545780" cy="4215926"/>
          </a:xfrm>
          <a:prstGeom prst="rect">
            <a:avLst/>
          </a:prstGeom>
        </p:spPr>
      </p:pic>
      <p:pic>
        <p:nvPicPr>
          <p:cNvPr id="445" name="Imagem 444">
            <a:extLst>
              <a:ext uri="{FF2B5EF4-FFF2-40B4-BE49-F238E27FC236}">
                <a16:creationId xmlns:a16="http://schemas.microsoft.com/office/drawing/2014/main" id="{9B2DD6C6-75E8-0A28-8FC4-96C312FC3E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99240" y="25840349"/>
            <a:ext cx="12613502" cy="4215926"/>
          </a:xfrm>
          <a:prstGeom prst="rect">
            <a:avLst/>
          </a:prstGeom>
        </p:spPr>
      </p:pic>
      <p:sp>
        <p:nvSpPr>
          <p:cNvPr id="446" name="CaixaDeTexto 445">
            <a:extLst>
              <a:ext uri="{FF2B5EF4-FFF2-40B4-BE49-F238E27FC236}">
                <a16:creationId xmlns:a16="http://schemas.microsoft.com/office/drawing/2014/main" id="{08C3E82C-622F-460E-E3FA-6EC6F3866C15}"/>
              </a:ext>
            </a:extLst>
          </p:cNvPr>
          <p:cNvSpPr txBox="1"/>
          <p:nvPr/>
        </p:nvSpPr>
        <p:spPr>
          <a:xfrm>
            <a:off x="16764727" y="30179228"/>
            <a:ext cx="14876804" cy="277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pt-BR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Figura 3: Análise temporal da prevalência do estado nutricional de adultos do Espírito Santo, nas categorias de baixo peso (A), adequado/</a:t>
            </a:r>
            <a:r>
              <a:rPr lang="pt-BR" sz="2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eutrófico</a:t>
            </a:r>
            <a:r>
              <a:rPr lang="pt-BR" sz="2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(B), sobrepeso (C), obesidade grau 1 (D), obesidade grau 2 (E) e obesidade grau 3 (F), de 2008 a 2023. Os dados estão expressos em porcentagem (%). </a:t>
            </a:r>
            <a:r>
              <a:rPr lang="pt-BR" sz="2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*Indica que o percentual de variação anual (APC) é significativamente diferente de zero no nível alfa = 0,05. Fonte: DATASUS, 2024.</a:t>
            </a:r>
            <a:endParaRPr lang="pt-BR" sz="2600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  <p:sp>
        <p:nvSpPr>
          <p:cNvPr id="447" name="CaixaDeTexto 446">
            <a:extLst>
              <a:ext uri="{FF2B5EF4-FFF2-40B4-BE49-F238E27FC236}">
                <a16:creationId xmlns:a16="http://schemas.microsoft.com/office/drawing/2014/main" id="{EE47C7C3-0DA5-C3D5-D04B-F1D379BE04BB}"/>
              </a:ext>
            </a:extLst>
          </p:cNvPr>
          <p:cNvSpPr txBox="1"/>
          <p:nvPr/>
        </p:nvSpPr>
        <p:spPr>
          <a:xfrm>
            <a:off x="17011132" y="38741218"/>
            <a:ext cx="152788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pt-BR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APRELINI, Carla </a:t>
            </a:r>
            <a:r>
              <a:rPr lang="pt-BR" sz="29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Moronari</a:t>
            </a:r>
            <a:r>
              <a:rPr lang="pt-BR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Oliveira </a:t>
            </a:r>
            <a:r>
              <a:rPr lang="pt-BR" sz="29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pt-BR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Tendência da prevalência do sobrepeso e obesidade no Espírito Santo: estudo ecológico, 2009-2018. </a:t>
            </a:r>
            <a:r>
              <a:rPr lang="pt-BR" sz="29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Epidemiologia e Serviços de Saúde</a:t>
            </a:r>
            <a:r>
              <a:rPr lang="pt-BR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[</a:t>
            </a:r>
            <a:r>
              <a:rPr lang="pt-BR" sz="29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l.</a:t>
            </a:r>
            <a:r>
              <a:rPr lang="pt-BR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], v. 30, n. 3, p. e2020961, 2021. Disponível em: Acesso em: 2 fev. 2024.</a:t>
            </a:r>
            <a:endParaRPr lang="pt-BR" sz="2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BATISTA FILHO, Malaquias; RISSIN, Anete. A transição nutricional no Brasil: tendências regionais e temporais. </a:t>
            </a:r>
            <a:r>
              <a:rPr lang="pt-BR" sz="29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Cadernos de Saúde Pública</a:t>
            </a:r>
            <a:r>
              <a:rPr lang="pt-BR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[</a:t>
            </a:r>
            <a:r>
              <a:rPr lang="pt-BR" sz="29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l.</a:t>
            </a:r>
            <a:r>
              <a:rPr lang="pt-BR" sz="2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], v. 19, p. S181–S191, 2003. Disponível em: Acesso em: 23 jul. 2024.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777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MT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Thiago de Souza Fernandes</cp:lastModifiedBy>
  <cp:revision>7</cp:revision>
  <dcterms:created xsi:type="dcterms:W3CDTF">2022-08-16T13:13:11Z</dcterms:created>
  <dcterms:modified xsi:type="dcterms:W3CDTF">2024-08-22T12:04:52Z</dcterms:modified>
</cp:coreProperties>
</file>