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12" d="100"/>
          <a:sy n="12" d="100"/>
        </p:scale>
        <p:origin x="2208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23925/2176-2724.2019v31i1p77-86" TargetMode="External"/><Relationship Id="rId2" Type="http://schemas.openxmlformats.org/officeDocument/2006/relationships/hyperlink" Target="http://doi.org/10.1590/2317-6431-2016-176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224744-2DE9-CEDA-91CF-DC01563D83DF}"/>
              </a:ext>
            </a:extLst>
          </p:cNvPr>
          <p:cNvSpPr txBox="1"/>
          <p:nvPr/>
        </p:nvSpPr>
        <p:spPr>
          <a:xfrm>
            <a:off x="2285044" y="7329934"/>
            <a:ext cx="2778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/>
              <a:t>IMPACTOS DO FRÊNULO LINGUAL NA AMAMENTAÇÃO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EA0E61-4460-9934-5FBD-D2A24D59296A}"/>
              </a:ext>
            </a:extLst>
          </p:cNvPr>
          <p:cNvSpPr txBox="1"/>
          <p:nvPr/>
        </p:nvSpPr>
        <p:spPr>
          <a:xfrm>
            <a:off x="3448844" y="8899594"/>
            <a:ext cx="25501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marR="1270" indent="90170" algn="ctr">
              <a:spcBef>
                <a:spcPts val="5"/>
              </a:spcBef>
              <a:spcAft>
                <a:spcPts val="0"/>
              </a:spcAft>
            </a:pP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Eduarda Portugal  Lira</a:t>
            </a:r>
            <a:r>
              <a:rPr lang="pt-PT" sz="40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Sandy</a:t>
            </a:r>
            <a:r>
              <a:rPr lang="pt-PT" sz="4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Aymê</a:t>
            </a:r>
            <a:r>
              <a:rPr lang="pt-PT" sz="4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Caetano</a:t>
            </a:r>
            <a:r>
              <a:rPr lang="pt-PT" sz="4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Aguiar</a:t>
            </a:r>
            <a:r>
              <a:rPr lang="pt-PT" sz="40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Adriene</a:t>
            </a:r>
            <a:r>
              <a:rPr lang="pt-PT" sz="4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pt-PT" sz="4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Freitas</a:t>
            </a:r>
            <a:r>
              <a:rPr lang="pt-PT" sz="4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Moreno</a:t>
            </a:r>
            <a:r>
              <a:rPr lang="pt-PT" sz="4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Rodrigues</a:t>
            </a:r>
            <a:r>
              <a:rPr lang="pt-PT" sz="40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endParaRPr lang="pt-BR" sz="4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270" algn="ctr">
              <a:spcBef>
                <a:spcPts val="590"/>
              </a:spcBef>
              <a:spcAft>
                <a:spcPts val="0"/>
              </a:spcAft>
            </a:pPr>
            <a:r>
              <a:rPr lang="pt-PT" sz="40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Graduanda em Enfermagem,</a:t>
            </a:r>
            <a:r>
              <a:rPr lang="pt-PT" sz="4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UNESC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; </a:t>
            </a:r>
            <a:r>
              <a:rPr lang="pt-PT" sz="40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Enfermeira – Egressa,</a:t>
            </a:r>
            <a:r>
              <a:rPr lang="pt-PT" sz="4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UNESC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;  </a:t>
            </a:r>
            <a:r>
              <a:rPr lang="pt-PT" sz="40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Mestra</a:t>
            </a:r>
            <a:r>
              <a:rPr lang="pt-PT" sz="4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</a:t>
            </a:r>
            <a:r>
              <a:rPr lang="pt-PT" sz="40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Gestão</a:t>
            </a:r>
            <a:r>
              <a:rPr lang="pt-PT" sz="4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Integrada</a:t>
            </a:r>
            <a:r>
              <a:rPr lang="pt-PT" sz="4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</a:t>
            </a:r>
            <a:r>
              <a:rPr lang="pt-PT" sz="4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Território</a:t>
            </a:r>
            <a:r>
              <a:rPr lang="pt-PT" sz="4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(UNIVALE),</a:t>
            </a:r>
            <a:r>
              <a:rPr lang="pt-PT" sz="4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Professora</a:t>
            </a:r>
            <a:r>
              <a:rPr lang="pt-PT" sz="4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</a:t>
            </a:r>
            <a:r>
              <a:rPr lang="pt-PT" sz="4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Centro Universitário</a:t>
            </a:r>
            <a:r>
              <a:rPr lang="pt-PT" sz="4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 Espírito Santo – UNESC</a:t>
            </a:r>
            <a:endParaRPr lang="pt-BR" sz="4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4CA5D98-A4E0-91B1-4895-EFF18446910D}"/>
              </a:ext>
            </a:extLst>
          </p:cNvPr>
          <p:cNvSpPr txBox="1"/>
          <p:nvPr/>
        </p:nvSpPr>
        <p:spPr>
          <a:xfrm>
            <a:off x="1676402" y="12821870"/>
            <a:ext cx="13852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amamentação é conhecida como padrão de ouro para a alimentação infantil, sendo a fonte de nutrição mais efetiva para todo e qualquer recém-nascido, promovendo inúmeras vantagens para saúde materno-infantil. A anquiloglossia ou o encurtamento do freio lingual, se origina por conta de uma deformação congênita na porção lingual, podendo afetar diretamente a função de sucção, sendo capaz de interferir no processo do aleitamento</a:t>
            </a:r>
            <a:endParaRPr lang="pt-BR" sz="4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A23C494-0544-2EC6-2295-CCA258FB7ABC}"/>
              </a:ext>
            </a:extLst>
          </p:cNvPr>
          <p:cNvSpPr/>
          <p:nvPr/>
        </p:nvSpPr>
        <p:spPr>
          <a:xfrm>
            <a:off x="1676402" y="11498468"/>
            <a:ext cx="13852208" cy="10047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INTRODUÇÃO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FA67EC-A685-5E2B-0D2F-14EA57851D79}"/>
              </a:ext>
            </a:extLst>
          </p:cNvPr>
          <p:cNvSpPr txBox="1"/>
          <p:nvPr/>
        </p:nvSpPr>
        <p:spPr>
          <a:xfrm>
            <a:off x="1676402" y="19272803"/>
            <a:ext cx="13852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 objetivo do estudo tem como analisar os impactos do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frênulo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lingual na amamentação e quais são seus prejuízos frente a saúde materno-infantil.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A3C5A7B-15C8-8611-B5E7-336005DFB3F7}"/>
              </a:ext>
            </a:extLst>
          </p:cNvPr>
          <p:cNvSpPr txBox="1"/>
          <p:nvPr/>
        </p:nvSpPr>
        <p:spPr>
          <a:xfrm>
            <a:off x="1634805" y="23087407"/>
            <a:ext cx="13852208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Tratou-se de uma revisão integrativa de literatura, descritiva de abordagem qualitativa, realizada na Biblioteca Virtual em Saúde (BVS) e no </a:t>
            </a:r>
            <a:r>
              <a:rPr lang="pt-PT" sz="4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Scientific Electronic Library Online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(SciELO).</a:t>
            </a:r>
            <a:r>
              <a:rPr lang="pt-PT" sz="4000" spc="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Foram utilizados descritores em ciência da saúde (DeCS) padronizados: aleitamento materno and frênulo lingual. O questionamento norteador do estudo foi “quais são os impactos do frênulo lingual na amamentação?”. </a:t>
            </a:r>
            <a:r>
              <a:rPr lang="pt-BR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 primeira etapa foram encontrados no banco de dados da BVS e no </a:t>
            </a:r>
            <a:r>
              <a:rPr lang="pt-BR" sz="4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Scielo</a:t>
            </a:r>
            <a:r>
              <a:rPr lang="pt-BR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223 artigos. Após adicionar os filtros com os critérios de inclusão, a pesquisa resultou em 32 artigos. Estes, após leitura criteriosa em resposta ao problema de pesquisa e aos fatores de exclusão se resumiram a uma amostra de 12 artigos.</a:t>
            </a:r>
            <a:endParaRPr lang="pt-BR" sz="4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AF32A75-0F3F-5490-25B6-6428E9C2D62F}"/>
              </a:ext>
            </a:extLst>
          </p:cNvPr>
          <p:cNvSpPr txBox="1"/>
          <p:nvPr/>
        </p:nvSpPr>
        <p:spPr>
          <a:xfrm>
            <a:off x="16912275" y="12870239"/>
            <a:ext cx="138522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Revelaram que o frênulo lingual pode impactar de forma negativa o aleitamento materno, gerando trauma mamilar, limitando a capacidade do recém-nascido para realizar uma pega e sucção satisfatória. 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47DFC9-B3D5-1B2B-24A5-1B616F8EA8DD}"/>
              </a:ext>
            </a:extLst>
          </p:cNvPr>
          <p:cNvSpPr txBox="1"/>
          <p:nvPr/>
        </p:nvSpPr>
        <p:spPr>
          <a:xfrm>
            <a:off x="16912275" y="17108220"/>
            <a:ext cx="138522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pt-PT" sz="4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pesquisa</a:t>
            </a:r>
            <a:r>
              <a:rPr lang="pt-PT" sz="40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contribuiu para analisar qual o impacto que o frênulo lingual exerce no processo da amamentação e a saúde materno-infantil, disseminar informações sobre a importância</a:t>
            </a:r>
            <a:r>
              <a:rPr lang="pt-PT" sz="40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pt-PT" sz="40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entender</a:t>
            </a:r>
            <a:r>
              <a:rPr lang="pt-PT" sz="4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sobre</a:t>
            </a:r>
            <a:r>
              <a:rPr lang="pt-PT" sz="40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pt-PT" sz="40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referente</a:t>
            </a:r>
            <a:r>
              <a:rPr lang="pt-PT" sz="40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assunto,</a:t>
            </a:r>
            <a:r>
              <a:rPr lang="pt-PT" sz="40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quais</a:t>
            </a:r>
            <a:r>
              <a:rPr lang="pt-PT" sz="4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medidas</a:t>
            </a:r>
            <a:r>
              <a:rPr lang="pt-PT" sz="4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pt-PT" sz="4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profissionais</a:t>
            </a:r>
            <a:r>
              <a:rPr lang="pt-PT" sz="4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saúde de uma equipe multidisciplinar devem agir diante do diagnóstico e tratamento da anquiloglossia.</a:t>
            </a:r>
            <a:endParaRPr lang="pt-BR" sz="4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B359859-9EB5-98C2-0C17-5EBE493EA77D}"/>
              </a:ext>
            </a:extLst>
          </p:cNvPr>
          <p:cNvSpPr txBox="1"/>
          <p:nvPr/>
        </p:nvSpPr>
        <p:spPr>
          <a:xfrm>
            <a:off x="1676404" y="33110584"/>
            <a:ext cx="29088079" cy="7980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marR="877570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ARNAUD, Marcela et al. Avaliação do frênulo lingual em recém-nascidos com dois protocolos e</a:t>
            </a:r>
            <a:r>
              <a:rPr lang="pt-PT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sua</a:t>
            </a:r>
            <a:r>
              <a:rPr lang="pt-PT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relação</a:t>
            </a:r>
            <a:r>
              <a:rPr lang="pt-PT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 o</a:t>
            </a:r>
            <a:r>
              <a:rPr lang="pt-PT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aleitamento</a:t>
            </a:r>
            <a:r>
              <a:rPr lang="pt-PT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materno. </a:t>
            </a:r>
            <a:r>
              <a:rPr lang="pt-PT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Jornal de</a:t>
            </a:r>
            <a:r>
              <a:rPr lang="pt-PT" sz="20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Pediatria, 2020.</a:t>
            </a:r>
            <a:r>
              <a:rPr lang="pt-PT" sz="2000" b="1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Disponível</a:t>
            </a:r>
            <a:r>
              <a:rPr lang="pt-PT" sz="2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em:</a:t>
            </a:r>
            <a:r>
              <a:rPr lang="pt-PT" sz="20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&lt;https://doi.org/10.1016/j.jped.2018.12.013&gt;.</a:t>
            </a:r>
            <a:r>
              <a:rPr lang="pt-PT" sz="2000" spc="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Acesso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em: 20 set.2022.</a:t>
            </a:r>
            <a:endParaRPr lang="pt-B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2800" marR="1012825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BARRETO,</a:t>
            </a:r>
            <a:r>
              <a:rPr lang="pt-PT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Kamilla.</a:t>
            </a:r>
            <a:r>
              <a:rPr lang="pt-PT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Diagnóstico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anquiloglossia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</a:t>
            </a:r>
            <a:r>
              <a:rPr lang="pt-PT" sz="20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recém-nascidos:</a:t>
            </a:r>
            <a:r>
              <a:rPr lang="pt-PT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existe diferença em</a:t>
            </a:r>
            <a:r>
              <a:rPr lang="pt-PT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função do instrumento de avaliação?. </a:t>
            </a:r>
            <a:r>
              <a:rPr lang="pt-PT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CoDAS, 2020.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Disponível em: &lt;DOI: 10.1590/2317-1782/20202019209&gt;. Acesso em: 20 set. 2022.</a:t>
            </a:r>
            <a:endParaRPr lang="pt-B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2800" marR="877570" algn="just">
              <a:lnSpc>
                <a:spcPct val="150000"/>
              </a:lnSpc>
              <a:spcBef>
                <a:spcPts val="815"/>
              </a:spcBef>
              <a:spcAft>
                <a:spcPts val="0"/>
              </a:spcAft>
            </a:pP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CANAS,</a:t>
            </a:r>
            <a:r>
              <a:rPr lang="pt-PT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Sandra.</a:t>
            </a:r>
            <a:r>
              <a:rPr lang="pt-PT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Avaliação</a:t>
            </a:r>
            <a:r>
              <a:rPr lang="pt-PT" sz="2000" spc="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</a:t>
            </a:r>
            <a:r>
              <a:rPr lang="pt-PT" sz="2000" spc="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anquiloglossia</a:t>
            </a:r>
            <a:r>
              <a:rPr lang="pt-PT" sz="2000" spc="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pt-PT" sz="2000" spc="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amamentação</a:t>
            </a:r>
            <a:r>
              <a:rPr lang="pt-PT" sz="2000" spc="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</a:t>
            </a:r>
            <a:r>
              <a:rPr lang="pt-PT" sz="2000" spc="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lactentes de</a:t>
            </a:r>
            <a:r>
              <a:rPr lang="pt-PT" sz="2000" spc="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pt-PT" sz="2000" spc="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pt-PT" sz="2000" spc="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24</a:t>
            </a:r>
            <a:r>
              <a:rPr lang="pt-PT" sz="2000" spc="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meses. </a:t>
            </a:r>
            <a:r>
              <a:rPr lang="pt-PT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Revista Saúde Florestal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2020. Disponível em: &lt;</a:t>
            </a:r>
            <a:r>
              <a:rPr lang="pt-PT" sz="20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DOI: https://doi.org/10.18270/rsb.v10i2.3015&gt;. Acesso em: 20 set. 2022.</a:t>
            </a:r>
            <a:endParaRPr lang="pt-B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2800" marR="1268095" algn="just">
              <a:lnSpc>
                <a:spcPct val="150000"/>
              </a:lnSpc>
              <a:spcBef>
                <a:spcPts val="790"/>
              </a:spcBef>
              <a:spcAft>
                <a:spcPts val="0"/>
              </a:spcAft>
            </a:pP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CRISPIM,</a:t>
            </a:r>
            <a:r>
              <a:rPr lang="pt-PT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Jéssica</a:t>
            </a:r>
            <a:r>
              <a:rPr lang="pt-PT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</a:t>
            </a:r>
            <a:r>
              <a:rPr lang="pt-PT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al.</a:t>
            </a:r>
            <a:r>
              <a:rPr lang="pt-PT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Conhecimento</a:t>
            </a:r>
            <a:r>
              <a:rPr lang="pt-PT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</a:t>
            </a:r>
            <a:r>
              <a:rPr lang="pt-PT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profissionais</a:t>
            </a:r>
            <a:r>
              <a:rPr lang="pt-PT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</a:t>
            </a:r>
            <a:r>
              <a:rPr lang="pt-PT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saúde</a:t>
            </a:r>
            <a:r>
              <a:rPr lang="pt-PT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sobre</a:t>
            </a:r>
            <a:r>
              <a:rPr lang="pt-PT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diagnóstico e conduta para anquiloglossia em bebês. </a:t>
            </a:r>
            <a:r>
              <a:rPr lang="pt-PT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Saúde e Pesquisa, Maringá (PR)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2019. Disponível em: &lt;DOI: 10.17765/2176- 9206.2019v12n2p233-240&gt;. Acesso em: 14 mar. 2022.</a:t>
            </a:r>
            <a:endParaRPr lang="pt-B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2800" marR="1249680" algn="just">
              <a:lnSpc>
                <a:spcPct val="150000"/>
              </a:lnSpc>
              <a:spcBef>
                <a:spcPts val="805"/>
              </a:spcBef>
              <a:spcAft>
                <a:spcPts val="0"/>
              </a:spcAft>
            </a:pP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DUTRA, Monique et al. Indicadores de qualidade de triagem auditiva e de avaliação</a:t>
            </a:r>
            <a:r>
              <a:rPr lang="pt-PT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</a:t>
            </a:r>
            <a:r>
              <a:rPr lang="pt-PT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frênulo</a:t>
            </a:r>
            <a:r>
              <a:rPr lang="pt-PT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lingual</a:t>
            </a:r>
            <a:r>
              <a:rPr lang="pt-PT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neonatal. </a:t>
            </a:r>
            <a:r>
              <a:rPr lang="pt-PT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CoDAS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pt-PT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2020.</a:t>
            </a:r>
            <a:r>
              <a:rPr lang="pt-PT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Disponível</a:t>
            </a:r>
            <a:r>
              <a:rPr lang="pt-PT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em:</a:t>
            </a:r>
            <a:r>
              <a:rPr lang="pt-PT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&lt;DOI: 10.1590/2317-1782/20202018179&gt;. Acesso em: 25 mar. 2022</a:t>
            </a:r>
            <a:endParaRPr lang="pt-B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2800" marR="1247140" algn="just">
              <a:lnSpc>
                <a:spcPct val="150000"/>
              </a:lnSpc>
              <a:spcBef>
                <a:spcPts val="810"/>
              </a:spcBef>
              <a:spcAft>
                <a:spcPts val="0"/>
              </a:spcAft>
            </a:pP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FUJINAGA, Cristina et al. Frênulo lingual e aleitamento materno: estudo descritivo. </a:t>
            </a:r>
            <a:r>
              <a:rPr lang="pt-PT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Audiology</a:t>
            </a:r>
            <a:r>
              <a:rPr lang="pt-PT" sz="2000" b="1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Communication</a:t>
            </a:r>
            <a:r>
              <a:rPr lang="pt-PT" sz="2000" b="1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Research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2017.</a:t>
            </a:r>
            <a:r>
              <a:rPr lang="pt-PT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Disponível</a:t>
            </a:r>
            <a:r>
              <a:rPr lang="pt-PT" sz="20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em: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&lt; </a:t>
            </a:r>
            <a:r>
              <a:rPr lang="pt-PT" sz="20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http://doi.org/10.1590/2317-6431-2016-1762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&gt;. Acesso em: 30 ago. 2022.</a:t>
            </a:r>
            <a:endParaRPr lang="pt-B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2800" marR="25400" algn="just">
              <a:lnSpc>
                <a:spcPct val="148000"/>
              </a:lnSpc>
              <a:spcBef>
                <a:spcPts val="790"/>
              </a:spcBef>
              <a:spcAft>
                <a:spcPts val="0"/>
              </a:spcAft>
            </a:pP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GODOI, Vanessa</a:t>
            </a:r>
            <a:r>
              <a:rPr lang="pt-PT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 al. Frênulo</a:t>
            </a:r>
            <a:r>
              <a:rPr lang="pt-PT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lingual</a:t>
            </a:r>
            <a:r>
              <a:rPr lang="pt-PT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pt-PT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sua</a:t>
            </a:r>
            <a:r>
              <a:rPr lang="pt-PT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relação</a:t>
            </a:r>
            <a:r>
              <a:rPr lang="pt-PT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</a:t>
            </a:r>
            <a:r>
              <a:rPr lang="pt-PT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aleitamento materno: compreensão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uma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equipe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saúde. </a:t>
            </a:r>
            <a:r>
              <a:rPr lang="pt-PT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Distúrb</a:t>
            </a:r>
            <a:r>
              <a:rPr lang="pt-PT" sz="2000" b="1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Comum,</a:t>
            </a:r>
            <a:r>
              <a:rPr lang="pt-PT" sz="20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2019.</a:t>
            </a:r>
            <a:r>
              <a:rPr lang="pt-PT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Disponível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em:</a:t>
            </a:r>
            <a:endParaRPr lang="pt-B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2800" marR="877570" algn="just">
              <a:lnSpc>
                <a:spcPct val="150000"/>
              </a:lnSpc>
              <a:spcBef>
                <a:spcPts val="30"/>
              </a:spcBef>
              <a:spcAft>
                <a:spcPts val="0"/>
              </a:spcAft>
            </a:pPr>
            <a:r>
              <a:rPr lang="pt-PT" sz="20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&lt;h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pt-PT" sz="20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tp://dx.doi.org/10.23925/2176-2724.2019v31i1p77-86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&gt;.</a:t>
            </a:r>
            <a:r>
              <a:rPr lang="pt-PT" sz="20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Acesso</a:t>
            </a:r>
            <a:r>
              <a:rPr lang="pt-PT" sz="20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em:</a:t>
            </a:r>
            <a:r>
              <a:rPr lang="pt-PT" sz="20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10</a:t>
            </a:r>
            <a:r>
              <a:rPr lang="pt-PT" sz="20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abr. </a:t>
            </a:r>
            <a:r>
              <a:rPr lang="pt-PT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2022.</a:t>
            </a:r>
            <a:endParaRPr lang="pt-B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2800" marR="877570" algn="just">
              <a:lnSpc>
                <a:spcPct val="150000"/>
              </a:lnSpc>
              <a:spcBef>
                <a:spcPts val="775"/>
              </a:spcBef>
              <a:spcAft>
                <a:spcPts val="0"/>
              </a:spcAft>
            </a:pP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LIMA, Anna Leticia; DUTRA, Monique. Influência da frenotomia na amamentação em recém-nascidos com anquiloglossia. </a:t>
            </a:r>
            <a:r>
              <a:rPr lang="pt-PT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CoDAS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2020. Disponível</a:t>
            </a:r>
            <a:r>
              <a:rPr lang="pt-PT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em:</a:t>
            </a:r>
            <a:r>
              <a:rPr lang="pt-PT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&lt;</a:t>
            </a:r>
            <a:r>
              <a:rPr lang="pt-PT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DOI:</a:t>
            </a:r>
            <a:r>
              <a:rPr lang="pt-PT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10.1590/2317-1782/20202019026&gt;.</a:t>
            </a:r>
            <a:r>
              <a:rPr lang="pt-PT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Acesso</a:t>
            </a:r>
            <a:r>
              <a:rPr lang="pt-PT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em:</a:t>
            </a:r>
            <a:r>
              <a:rPr lang="pt-PT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20 set. </a:t>
            </a:r>
            <a:r>
              <a:rPr lang="pt-PT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2022.</a:t>
            </a:r>
            <a:b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PALHARES,</a:t>
            </a:r>
            <a:r>
              <a:rPr lang="pt-PT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Durval;</a:t>
            </a:r>
            <a:r>
              <a:rPr lang="pt-PT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CAMPANHA,</a:t>
            </a:r>
            <a:r>
              <a:rPr lang="pt-PT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Silvia;</a:t>
            </a:r>
            <a:r>
              <a:rPr lang="pt-PT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MARTINELLI,</a:t>
            </a:r>
            <a:r>
              <a:rPr lang="pt-PT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Roberta.</a:t>
            </a:r>
            <a:r>
              <a:rPr lang="pt-PT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Associação entre anquiloglossia e amamentação. </a:t>
            </a:r>
            <a:r>
              <a:rPr lang="pt-PT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CoDAS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2018. Disponível em: &lt; DOI: 10.1590/2317-1782/20182018264&gt;. Acesso em: 30 ago. 2022.</a:t>
            </a:r>
            <a:endParaRPr lang="pt-B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2800" marR="1267460" algn="just">
              <a:lnSpc>
                <a:spcPct val="150000"/>
              </a:lnSpc>
              <a:spcBef>
                <a:spcPts val="835"/>
              </a:spcBef>
              <a:spcAft>
                <a:spcPts val="0"/>
              </a:spcAft>
            </a:pP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POMINI, Marcos</a:t>
            </a:r>
            <a:r>
              <a:rPr lang="pt-PT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Cezar</a:t>
            </a:r>
            <a:r>
              <a:rPr lang="pt-PT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</a:t>
            </a:r>
            <a:r>
              <a:rPr lang="pt-PT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al.</a:t>
            </a:r>
            <a:r>
              <a:rPr lang="pt-PT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Conhecimento</a:t>
            </a:r>
            <a:r>
              <a:rPr lang="pt-PT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pt-PT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gestantes</a:t>
            </a:r>
            <a:r>
              <a:rPr lang="pt-PT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sobre</a:t>
            </a:r>
            <a:r>
              <a:rPr lang="pt-PT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pt-PT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teste</a:t>
            </a:r>
            <a:r>
              <a:rPr lang="pt-PT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 linguinha em neonatos. </a:t>
            </a:r>
            <a:r>
              <a:rPr lang="pt-PT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Rev Odontol UNESP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2018. Disponível em: &lt; https://doi.org/10.1590/1807-2577.08118&gt;. Acesso em: 25 abr. 2022.</a:t>
            </a:r>
            <a:endParaRPr lang="pt-B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2800" marR="877570" algn="just">
              <a:lnSpc>
                <a:spcPct val="150000"/>
              </a:lnSpc>
              <a:spcBef>
                <a:spcPts val="790"/>
              </a:spcBef>
              <a:spcAft>
                <a:spcPts val="0"/>
              </a:spcAft>
            </a:pP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VILARINHO,</a:t>
            </a:r>
            <a:r>
              <a:rPr lang="pt-PT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Silvia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</a:t>
            </a:r>
            <a:r>
              <a:rPr lang="pt-PT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al.</a:t>
            </a:r>
            <a:r>
              <a:rPr lang="pt-PT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Prevalência</a:t>
            </a:r>
            <a:r>
              <a:rPr lang="pt-PT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anquiloglossia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fatores</a:t>
            </a:r>
            <a:r>
              <a:rPr lang="pt-PT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que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impactam na amamentação exclusiva em neonatos. </a:t>
            </a:r>
            <a:r>
              <a:rPr lang="pt-PT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Revista CEFAC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2022. Disponível em: &lt; https://doi.org/10.1590/1982-0216/20222415121s&gt;. Acesso em: 20 set. </a:t>
            </a:r>
            <a:r>
              <a:rPr lang="pt-PT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2022.</a:t>
            </a:r>
            <a:endParaRPr lang="pt-B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2800" marR="1149985" algn="just">
              <a:lnSpc>
                <a:spcPct val="150000"/>
              </a:lnSpc>
              <a:spcBef>
                <a:spcPts val="805"/>
              </a:spcBef>
              <a:spcAft>
                <a:spcPts val="0"/>
              </a:spcAft>
            </a:pP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WATERMAN,</a:t>
            </a:r>
            <a:r>
              <a:rPr lang="pt-PT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Jillian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</a:t>
            </a:r>
            <a:r>
              <a:rPr lang="pt-PT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al. Mothers'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experiences</a:t>
            </a:r>
            <a:r>
              <a:rPr lang="pt-PT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pt-PT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breastfeeding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child</a:t>
            </a:r>
            <a:r>
              <a:rPr lang="pt-PT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 tongue-tie. </a:t>
            </a:r>
            <a:r>
              <a:rPr lang="pt-PT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Matern Child Nutr</a:t>
            </a:r>
            <a:r>
              <a:rPr lang="pt-PT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2021. Disponível em: &lt; https://doi.org/10.1111/mcn.13115&gt;. Acesso em: 2 maio. 2022.</a:t>
            </a:r>
            <a:endParaRPr lang="pt-B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28" name="Picture 4" descr="ANQUILOGLOSSIA - FREIO LINGUAL – DEFINIÇÃO E IMPACTOS - Revista Materlife">
            <a:extLst>
              <a:ext uri="{FF2B5EF4-FFF2-40B4-BE49-F238E27FC236}">
                <a16:creationId xmlns:a16="http://schemas.microsoft.com/office/drawing/2014/main" id="{EE6CE3A4-DA90-B9B8-22C0-87645FEE1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-1"/>
          <a:stretch/>
        </p:blipFill>
        <p:spPr bwMode="auto">
          <a:xfrm>
            <a:off x="19023217" y="21848774"/>
            <a:ext cx="11699667" cy="4845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C133DEDB-9561-314D-F22B-DDDDDAD20BCE}"/>
              </a:ext>
            </a:extLst>
          </p:cNvPr>
          <p:cNvSpPr/>
          <p:nvPr/>
        </p:nvSpPr>
        <p:spPr>
          <a:xfrm>
            <a:off x="1676402" y="17919466"/>
            <a:ext cx="13852208" cy="10047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OBJETIVOS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5F9784C-67F5-4E7F-A5D3-4C5365AE229E}"/>
              </a:ext>
            </a:extLst>
          </p:cNvPr>
          <p:cNvSpPr/>
          <p:nvPr/>
        </p:nvSpPr>
        <p:spPr>
          <a:xfrm>
            <a:off x="1634805" y="21651309"/>
            <a:ext cx="13852208" cy="10047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METODOLOGIA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B4B563E-33BF-8F43-1082-777C53BE7A81}"/>
              </a:ext>
            </a:extLst>
          </p:cNvPr>
          <p:cNvSpPr/>
          <p:nvPr/>
        </p:nvSpPr>
        <p:spPr>
          <a:xfrm>
            <a:off x="16870676" y="11526152"/>
            <a:ext cx="13852208" cy="10047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RESULTADOS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49ACCA4-B10C-B6E4-F6D7-B499D6E40D6A}"/>
              </a:ext>
            </a:extLst>
          </p:cNvPr>
          <p:cNvSpPr/>
          <p:nvPr/>
        </p:nvSpPr>
        <p:spPr>
          <a:xfrm>
            <a:off x="16912275" y="15764133"/>
            <a:ext cx="13852208" cy="10047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CONSIDERAÇÕES FINAIS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57387DF8-67E1-A8D4-9660-27B3735590A8}"/>
              </a:ext>
            </a:extLst>
          </p:cNvPr>
          <p:cNvSpPr/>
          <p:nvPr/>
        </p:nvSpPr>
        <p:spPr>
          <a:xfrm>
            <a:off x="1634805" y="31674486"/>
            <a:ext cx="29088079" cy="10047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REFERÊNCIAS</a:t>
            </a:r>
          </a:p>
        </p:txBody>
      </p:sp>
      <p:pic>
        <p:nvPicPr>
          <p:cNvPr id="6" name="Picture 4" descr="anquiloglossia">
            <a:extLst>
              <a:ext uri="{FF2B5EF4-FFF2-40B4-BE49-F238E27FC236}">
                <a16:creationId xmlns:a16="http://schemas.microsoft.com/office/drawing/2014/main" id="{5CA8ABC6-3A69-72C0-A91E-CADCF4248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0226" y="26431768"/>
            <a:ext cx="9629775" cy="4438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894</Words>
  <Application>Microsoft Office PowerPoint</Application>
  <PresentationFormat>Personalizar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Eduarda Portugal Lira</cp:lastModifiedBy>
  <cp:revision>6</cp:revision>
  <dcterms:created xsi:type="dcterms:W3CDTF">2022-08-16T13:13:11Z</dcterms:created>
  <dcterms:modified xsi:type="dcterms:W3CDTF">2023-09-24T11:32:06Z</dcterms:modified>
</cp:coreProperties>
</file>