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E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0" d="100"/>
          <a:sy n="20" d="100"/>
        </p:scale>
        <p:origin x="1362" y="-21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26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219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ainaestevam@hotmail.com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hyperlink" Target="mailto:rafael.barcelos@unesc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m 20">
            <a:extLst>
              <a:ext uri="{FF2B5EF4-FFF2-40B4-BE49-F238E27FC236}">
                <a16:creationId xmlns:a16="http://schemas.microsoft.com/office/drawing/2014/main" id="{3D9691DC-DCA4-407B-B9B7-144A1FD62A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628" y="26592358"/>
            <a:ext cx="10038807" cy="5891935"/>
          </a:xfrm>
          <a:prstGeom prst="rect">
            <a:avLst/>
          </a:prstGeom>
        </p:spPr>
      </p:pic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8F278237-4AB6-4976-832D-8C0CD3E24FCC}"/>
              </a:ext>
            </a:extLst>
          </p:cNvPr>
          <p:cNvSpPr/>
          <p:nvPr/>
        </p:nvSpPr>
        <p:spPr>
          <a:xfrm>
            <a:off x="640080" y="10350941"/>
            <a:ext cx="15218228" cy="1177030"/>
          </a:xfrm>
          <a:prstGeom prst="roundRect">
            <a:avLst/>
          </a:prstGeom>
          <a:solidFill>
            <a:srgbClr val="1C4E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id="{E269173F-7749-4215-82D1-A98D84041956}"/>
              </a:ext>
            </a:extLst>
          </p:cNvPr>
          <p:cNvSpPr/>
          <p:nvPr/>
        </p:nvSpPr>
        <p:spPr>
          <a:xfrm>
            <a:off x="16459200" y="10350941"/>
            <a:ext cx="15218228" cy="1177030"/>
          </a:xfrm>
          <a:prstGeom prst="roundRect">
            <a:avLst/>
          </a:prstGeom>
          <a:solidFill>
            <a:srgbClr val="1C4E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2FBA3BC8-B96E-4E79-998F-6CF962A98303}"/>
              </a:ext>
            </a:extLst>
          </p:cNvPr>
          <p:cNvSpPr/>
          <p:nvPr/>
        </p:nvSpPr>
        <p:spPr>
          <a:xfrm>
            <a:off x="16459200" y="13448460"/>
            <a:ext cx="15218228" cy="1177030"/>
          </a:xfrm>
          <a:prstGeom prst="roundRect">
            <a:avLst/>
          </a:prstGeom>
          <a:solidFill>
            <a:srgbClr val="1C4E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MATERIAIS E MÉTODOS</a:t>
            </a: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BA2662E3-C203-466E-B062-3FEF59EE289D}"/>
              </a:ext>
            </a:extLst>
          </p:cNvPr>
          <p:cNvSpPr/>
          <p:nvPr/>
        </p:nvSpPr>
        <p:spPr>
          <a:xfrm>
            <a:off x="640080" y="19791149"/>
            <a:ext cx="31119128" cy="1177030"/>
          </a:xfrm>
          <a:prstGeom prst="roundRect">
            <a:avLst/>
          </a:prstGeom>
          <a:solidFill>
            <a:srgbClr val="1C4E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RESULTADOS E DISCUSSÃO 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391E20BD-DA0B-49F9-9AE4-CBEC6AA6844D}"/>
              </a:ext>
            </a:extLst>
          </p:cNvPr>
          <p:cNvSpPr/>
          <p:nvPr/>
        </p:nvSpPr>
        <p:spPr>
          <a:xfrm>
            <a:off x="16459200" y="28993761"/>
            <a:ext cx="15218227" cy="1177030"/>
          </a:xfrm>
          <a:prstGeom prst="roundRect">
            <a:avLst/>
          </a:prstGeom>
          <a:solidFill>
            <a:srgbClr val="1C4E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REFERÊNCIAS BIBLIOGRÁFICAS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E9B4FFF-42F4-4559-AEF6-EB372DE35CB4}"/>
              </a:ext>
            </a:extLst>
          </p:cNvPr>
          <p:cNvSpPr txBox="1"/>
          <p:nvPr/>
        </p:nvSpPr>
        <p:spPr>
          <a:xfrm>
            <a:off x="640080" y="6748000"/>
            <a:ext cx="30580149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Dilema da Eficácia da Auto-hemoterapia: Revisão Sistemática</a:t>
            </a:r>
          </a:p>
          <a:p>
            <a:pPr algn="ctr"/>
            <a:r>
              <a:rPr lang="pt-BR" sz="4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Tainná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Estevam¹, Murillo Henrique Coelho¹, Renata Pereira Ferro¹, Bruno </a:t>
            </a:r>
            <a:r>
              <a:rPr lang="pt-BR" sz="4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Spalenza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Silva², Rafael Mazioli Barcelos³</a:t>
            </a:r>
          </a:p>
          <a:p>
            <a:pPr algn="ctr"/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¹Graduando em Medicina UNESC, ²Mestre em Nutrição e Biotecnologia Alimentar, Professor do curso de Medicina; ³Doutor em Bioquímica Aplicada, Professor do curso de Medicina.</a:t>
            </a:r>
          </a:p>
          <a:p>
            <a:pPr algn="ctr"/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tainaestevam@hotmail.com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rafael.barcelos@unesc.br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90004EB-7654-4F6E-B6CC-7EFC02585B14}"/>
              </a:ext>
            </a:extLst>
          </p:cNvPr>
          <p:cNvSpPr txBox="1"/>
          <p:nvPr/>
        </p:nvSpPr>
        <p:spPr>
          <a:xfrm>
            <a:off x="640080" y="11586244"/>
            <a:ext cx="15296605" cy="8171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auto-hemoterapia pode ajudar com que o corpo combata sozinho as infecções. Com isso, facilita e/ou permite a identificação de organismos infecciosos na corrente sanguínea e pode desencadear um contra-ataque. Essa auto-hemoterapia se refere a uma injeção subcutânea ou intramuscular, com o sangue do próprio paciente. Consiste em uma técnica terapêutica que foi descrita pela primeira vez pelo médico François </a:t>
            </a:r>
            <a:r>
              <a:rPr lang="pt-BR" sz="35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Ravaut</a:t>
            </a:r>
            <a:r>
              <a:rPr lang="pt-BR" sz="3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em 1911, e baseia-se em realizar aplicação intramuscular, de 2 a 5 ml de sangue venoso autólogo, instantaneamente após a sua coleta. A ANVISA, segue os pilares dos quatro P da bioética de intervenção: prevenção, proteção, precaução e prudência. Baseado nisso, proíbe a prática da auto-hemoterapia por se tratar de procedimento terapêutico sem comprovação científica, e por possuir potencial risco à saúde dos indivíduos.  Em 2017 se manifestou por meio de Nota Técnica afirmando que não se opõe às pesquisas sobre auto-hemoterapia, desde que cumpram protocolos e normas vigentes sobre pesquisas em seres humanos no Brasil.</a:t>
            </a:r>
            <a:endParaRPr lang="pt-BR" sz="35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CC94EB0-2EDA-4419-8DBB-7AB1AE09C7A0}"/>
              </a:ext>
            </a:extLst>
          </p:cNvPr>
          <p:cNvSpPr txBox="1"/>
          <p:nvPr/>
        </p:nvSpPr>
        <p:spPr>
          <a:xfrm>
            <a:off x="16540980" y="14834707"/>
            <a:ext cx="15218228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35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Trata-se de uma revisão sistemática a qual utilizou os seguintes bancos de dados: MEDLINE, EBSCOhost, CENTRAL e EMBASE. Para cada banco, foram adotadas diferentes estratégias com operadores booleanos específicos. </a:t>
            </a:r>
            <a:r>
              <a:rPr lang="pt-BR" sz="3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 seguintes descritores foram utilizados para a busca nos bancos de dados: </a:t>
            </a:r>
            <a:r>
              <a:rPr lang="pt-BR" sz="35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autologous</a:t>
            </a:r>
            <a:r>
              <a:rPr lang="pt-BR" sz="35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blood </a:t>
            </a:r>
            <a:r>
              <a:rPr lang="pt-BR" sz="35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injection</a:t>
            </a:r>
            <a:r>
              <a:rPr lang="pt-BR" sz="35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5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autologous</a:t>
            </a:r>
            <a:r>
              <a:rPr lang="pt-BR" sz="35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5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serum</a:t>
            </a:r>
            <a:r>
              <a:rPr lang="pt-BR" sz="35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5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injection</a:t>
            </a:r>
            <a:r>
              <a:rPr lang="pt-BR" sz="3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5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autologous</a:t>
            </a:r>
            <a:r>
              <a:rPr lang="pt-BR" sz="35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whole blood,</a:t>
            </a:r>
            <a:r>
              <a:rPr lang="pt-BR" sz="3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5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autohemotherapy</a:t>
            </a:r>
            <a:r>
              <a:rPr lang="pt-BR" sz="3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35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autohaemotherapy</a:t>
            </a:r>
            <a:r>
              <a:rPr lang="pt-BR" sz="35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PT" sz="35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 estratégia PICO foi utilizada, e ao final do estudo, será registrado no PROSPERO. Critérios de inclusão e exclusão foram adotados, a fim de promover maior confiabilidade e reprodutibilidade.</a:t>
            </a:r>
            <a:endParaRPr lang="pt-BR" sz="35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09A55D97-0BB2-40DF-8462-BA02FA25AA4D}"/>
              </a:ext>
            </a:extLst>
          </p:cNvPr>
          <p:cNvSpPr txBox="1"/>
          <p:nvPr/>
        </p:nvSpPr>
        <p:spPr>
          <a:xfrm>
            <a:off x="16540980" y="11583278"/>
            <a:ext cx="1521822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500" dirty="0">
                <a:latin typeface="Arial" panose="020B0604020202020204" pitchFamily="34" charset="0"/>
                <a:cs typeface="Arial" panose="020B0604020202020204" pitchFamily="34" charset="0"/>
              </a:rPr>
              <a:t>A revisão sistemática visa responder a seguinte pergunta: a auto-hemoterapia possui eficácia e comprovações científicas de estimular o sistema imunológico dignas para possível tratamento em humanos?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6D11859-A73D-4C90-9AF6-EA5374AF86DA}"/>
              </a:ext>
            </a:extLst>
          </p:cNvPr>
          <p:cNvSpPr txBox="1"/>
          <p:nvPr/>
        </p:nvSpPr>
        <p:spPr>
          <a:xfrm>
            <a:off x="16540980" y="21445354"/>
            <a:ext cx="15218227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5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acordo co</a:t>
            </a:r>
            <a:r>
              <a:rPr lang="pt-BR" sz="3500" dirty="0">
                <a:latin typeface="Arial" panose="020B0604020202020204" pitchFamily="34" charset="0"/>
                <a:ea typeface="Arial" panose="020B0604020202020204" pitchFamily="34" charset="0"/>
              </a:rPr>
              <a:t>m os resultados parciais encontrados, ao comparar os parâmetros de cada artigo foi visto que: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500" dirty="0">
                <a:latin typeface="Arial" panose="020B0604020202020204" pitchFamily="34" charset="0"/>
                <a:ea typeface="Arial" panose="020B0604020202020204" pitchFamily="34" charset="0"/>
              </a:rPr>
              <a:t>Hematócrito: grupo controle e tratamento obtiveram redução dos seus níveis no estudo de CHAE et al. Já no estudo de FRIESEN et al., houve aumento nos valores observados.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500" dirty="0">
                <a:latin typeface="Arial" panose="020B0604020202020204" pitchFamily="34" charset="0"/>
                <a:ea typeface="Arial" panose="020B0604020202020204" pitchFamily="34" charset="0"/>
              </a:rPr>
              <a:t>Hemoglobina: tanto no estudo de CHAE et al., quanto no estudo de STACHURA et al, foi observado redução das medidas.</a:t>
            </a:r>
          </a:p>
          <a:p>
            <a:pPr algn="just"/>
            <a:r>
              <a:rPr lang="pt-BR" sz="3500" dirty="0">
                <a:latin typeface="Arial" panose="020B0604020202020204" pitchFamily="34" charset="0"/>
                <a:ea typeface="Arial" panose="020B0604020202020204" pitchFamily="34" charset="0"/>
              </a:rPr>
              <a:t>As alterações mostradas ainda não são suficientes para afirmar uma eficácia ou não da auto-hemoterapia. Mais ensaios clínicos são necessários para aumentar a certeza da evidência acerca da sua efetividade, bem como padronizar os parâmetros bioquímicos envolvidos nas análises.</a:t>
            </a:r>
            <a:endParaRPr lang="pt-BR" sz="35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640FE6F2-0590-4F00-9C80-3FCC8C95B06D}"/>
              </a:ext>
            </a:extLst>
          </p:cNvPr>
          <p:cNvSpPr txBox="1"/>
          <p:nvPr/>
        </p:nvSpPr>
        <p:spPr>
          <a:xfrm>
            <a:off x="16500089" y="30230934"/>
            <a:ext cx="15300007" cy="7094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● FRIESEN, Robert H. et al. Um ensaio com sangue total autólogo fresco para tratar Coagulopatia dilucional após circulação extracorpórea em bebês. Anestesia Pediátrica, 2006.</a:t>
            </a:r>
          </a:p>
          <a:p>
            <a:pPr algn="just"/>
            <a:endParaRPr lang="pt-BR" sz="35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● STACHURA, A. et al. Transfusão de sangue total autólogo </a:t>
            </a:r>
            <a:r>
              <a:rPr lang="pt-BR" sz="35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intra-operatório</a:t>
            </a:r>
            <a:r>
              <a:rPr lang="pt-BR" sz="3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influência na ativação do complemento e na formação de interleucinas. Vox Sanguinis, 2010.</a:t>
            </a:r>
            <a:endParaRPr lang="pt-BR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● CHAE, Min </a:t>
            </a:r>
            <a:r>
              <a:rPr lang="pt-BR" sz="35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</a:t>
            </a:r>
            <a:r>
              <a:rPr lang="pt-BR" sz="3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t-BR" sz="3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al. Terapia preventiva com ferro intravenoso versus terapia com sangue total autólogo para nível de hemoglobina pós-operatória precoce em pacientes submetidos à cirurgia </a:t>
            </a:r>
            <a:r>
              <a:rPr lang="pt-BR" sz="3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ortognática</a:t>
            </a:r>
            <a:r>
              <a:rPr lang="pt-BR" sz="3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bimaxilar</a:t>
            </a:r>
            <a:r>
              <a:rPr lang="pt-BR" sz="3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um estudo prospectivo randomizado de não inferioridade. BMC Oral Health, 2021.</a:t>
            </a:r>
            <a:endParaRPr lang="pt-BR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id="{4F46EAEC-F104-473B-AB4B-B9371CCCEEC3}"/>
              </a:ext>
            </a:extLst>
          </p:cNvPr>
          <p:cNvSpPr/>
          <p:nvPr/>
        </p:nvSpPr>
        <p:spPr>
          <a:xfrm>
            <a:off x="16459199" y="38868583"/>
            <a:ext cx="15503007" cy="1177030"/>
          </a:xfrm>
          <a:prstGeom prst="roundRect">
            <a:avLst/>
          </a:prstGeom>
          <a:solidFill>
            <a:srgbClr val="1C4E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9904A89-9B70-4AB6-A5F4-701ADA0F9B75}"/>
              </a:ext>
            </a:extLst>
          </p:cNvPr>
          <p:cNvSpPr txBox="1"/>
          <p:nvPr/>
        </p:nvSpPr>
        <p:spPr>
          <a:xfrm>
            <a:off x="16573636" y="40102973"/>
            <a:ext cx="1538856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500" dirty="0">
                <a:latin typeface="Arial" panose="020B0604020202020204" pitchFamily="34" charset="0"/>
                <a:cs typeface="Arial" panose="020B0604020202020204" pitchFamily="34" charset="0"/>
              </a:rPr>
              <a:t>FAPES e UNESC pela contribuição para realização deste projeto.</a:t>
            </a:r>
          </a:p>
        </p:txBody>
      </p:sp>
      <p:pic>
        <p:nvPicPr>
          <p:cNvPr id="29" name="Imagem 28">
            <a:extLst>
              <a:ext uri="{FF2B5EF4-FFF2-40B4-BE49-F238E27FC236}">
                <a16:creationId xmlns:a16="http://schemas.microsoft.com/office/drawing/2014/main" id="{A7A59A2E-C6B5-44B3-B89B-6B68B74424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258" y="32528242"/>
            <a:ext cx="11988104" cy="9163039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703CA8D3-F1A8-4F38-BA4A-C60C12C04891}"/>
              </a:ext>
            </a:extLst>
          </p:cNvPr>
          <p:cNvSpPr txBox="1"/>
          <p:nvPr/>
        </p:nvSpPr>
        <p:spPr>
          <a:xfrm>
            <a:off x="10714244" y="21766505"/>
            <a:ext cx="52224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Fig. 1: Descrição da análise dos parâmetros antes da auto-hemoterapia.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02B327D9-3180-4ED6-A3E5-3D62DDF5BFCB}"/>
              </a:ext>
            </a:extLst>
          </p:cNvPr>
          <p:cNvSpPr txBox="1"/>
          <p:nvPr/>
        </p:nvSpPr>
        <p:spPr>
          <a:xfrm>
            <a:off x="721861" y="27702389"/>
            <a:ext cx="56497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Fig. 2: Descrição da análise dos parâmetros após a auto-hemoterapia.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C953042B-83B8-421D-8DBF-395BE10C2B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" y="21032932"/>
            <a:ext cx="9943619" cy="5687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2460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559</TotalTime>
  <Words>648</Words>
  <Application>Microsoft Office PowerPoint</Application>
  <PresentationFormat>Personalizar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Valmir Pereira da Silva</dc:creator>
  <cp:lastModifiedBy>Murillo Coelho</cp:lastModifiedBy>
  <cp:revision>26</cp:revision>
  <dcterms:created xsi:type="dcterms:W3CDTF">2022-08-16T13:13:11Z</dcterms:created>
  <dcterms:modified xsi:type="dcterms:W3CDTF">2023-09-24T19:39:39Z</dcterms:modified>
</cp:coreProperties>
</file>