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32399288" cy="432006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C4EA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20" d="100"/>
          <a:sy n="20" d="100"/>
        </p:scale>
        <p:origin x="1362" y="-21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592651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721985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</p:sldLayoutIdLst>
  <p:txStyles>
    <p:titleStyle>
      <a:lvl1pPr algn="l" defTabSz="3239902" rtl="0" eaLnBrk="1" latinLnBrk="0" hangingPunct="1">
        <a:lnSpc>
          <a:spcPct val="90000"/>
        </a:lnSpc>
        <a:spcBef>
          <a:spcPct val="0"/>
        </a:spcBef>
        <a:buNone/>
        <a:defRPr sz="155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09976" indent="-809976" algn="l" defTabSz="3239902" rtl="0" eaLnBrk="1" latinLnBrk="0" hangingPunct="1">
        <a:lnSpc>
          <a:spcPct val="90000"/>
        </a:lnSpc>
        <a:spcBef>
          <a:spcPts val="3543"/>
        </a:spcBef>
        <a:buFont typeface="Arial" panose="020B0604020202020204" pitchFamily="34" charset="0"/>
        <a:buChar char="•"/>
        <a:defRPr sz="9921" kern="1200">
          <a:solidFill>
            <a:schemeClr val="tx1"/>
          </a:solidFill>
          <a:latin typeface="+mn-lt"/>
          <a:ea typeface="+mn-ea"/>
          <a:cs typeface="+mn-cs"/>
        </a:defRPr>
      </a:lvl1pPr>
      <a:lvl2pPr marL="2429927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8504" kern="1200">
          <a:solidFill>
            <a:schemeClr val="tx1"/>
          </a:solidFill>
          <a:latin typeface="+mn-lt"/>
          <a:ea typeface="+mn-ea"/>
          <a:cs typeface="+mn-cs"/>
        </a:defRPr>
      </a:lvl2pPr>
      <a:lvl3pPr marL="4049878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7086" kern="1200">
          <a:solidFill>
            <a:schemeClr val="tx1"/>
          </a:solidFill>
          <a:latin typeface="+mn-lt"/>
          <a:ea typeface="+mn-ea"/>
          <a:cs typeface="+mn-cs"/>
        </a:defRPr>
      </a:lvl3pPr>
      <a:lvl4pPr marL="5669829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7289780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909731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10529682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2149633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3769584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1pPr>
      <a:lvl2pPr marL="1619951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2pPr>
      <a:lvl3pPr marL="3239902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3pPr>
      <a:lvl4pPr marL="4859853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6479804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099755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9719706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1339657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2959608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tainaestevam@hotmail.com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g"/><Relationship Id="rId5" Type="http://schemas.openxmlformats.org/officeDocument/2006/relationships/image" Target="../media/image3.jpg"/><Relationship Id="rId4" Type="http://schemas.openxmlformats.org/officeDocument/2006/relationships/hyperlink" Target="mailto:rafael.barcelos@unesc.br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Imagem 20">
            <a:extLst>
              <a:ext uri="{FF2B5EF4-FFF2-40B4-BE49-F238E27FC236}">
                <a16:creationId xmlns:a16="http://schemas.microsoft.com/office/drawing/2014/main" id="{3D9691DC-DCA4-407B-B9B7-144A1FD62A0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1628" y="26592358"/>
            <a:ext cx="10038807" cy="5891935"/>
          </a:xfrm>
          <a:prstGeom prst="rect">
            <a:avLst/>
          </a:prstGeom>
        </p:spPr>
      </p:pic>
      <p:sp>
        <p:nvSpPr>
          <p:cNvPr id="2" name="Retângulo: Cantos Arredondados 1">
            <a:extLst>
              <a:ext uri="{FF2B5EF4-FFF2-40B4-BE49-F238E27FC236}">
                <a16:creationId xmlns:a16="http://schemas.microsoft.com/office/drawing/2014/main" id="{8F278237-4AB6-4976-832D-8C0CD3E24FCC}"/>
              </a:ext>
            </a:extLst>
          </p:cNvPr>
          <p:cNvSpPr/>
          <p:nvPr/>
        </p:nvSpPr>
        <p:spPr>
          <a:xfrm>
            <a:off x="640080" y="10350941"/>
            <a:ext cx="15218228" cy="1177030"/>
          </a:xfrm>
          <a:prstGeom prst="roundRect">
            <a:avLst/>
          </a:prstGeom>
          <a:solidFill>
            <a:srgbClr val="1C4EA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500" dirty="0">
                <a:latin typeface="Arial" panose="020B0604020202020204" pitchFamily="34" charset="0"/>
                <a:cs typeface="Arial" panose="020B0604020202020204" pitchFamily="34" charset="0"/>
              </a:rPr>
              <a:t>INTRODUÇÃO</a:t>
            </a:r>
          </a:p>
        </p:txBody>
      </p:sp>
      <p:sp>
        <p:nvSpPr>
          <p:cNvPr id="3" name="Retângulo: Cantos Arredondados 2">
            <a:extLst>
              <a:ext uri="{FF2B5EF4-FFF2-40B4-BE49-F238E27FC236}">
                <a16:creationId xmlns:a16="http://schemas.microsoft.com/office/drawing/2014/main" id="{E269173F-7749-4215-82D1-A98D84041956}"/>
              </a:ext>
            </a:extLst>
          </p:cNvPr>
          <p:cNvSpPr/>
          <p:nvPr/>
        </p:nvSpPr>
        <p:spPr>
          <a:xfrm>
            <a:off x="16459200" y="10350941"/>
            <a:ext cx="15218228" cy="1177030"/>
          </a:xfrm>
          <a:prstGeom prst="roundRect">
            <a:avLst/>
          </a:prstGeom>
          <a:solidFill>
            <a:srgbClr val="1C4EA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500" dirty="0">
                <a:latin typeface="Arial" panose="020B0604020202020204" pitchFamily="34" charset="0"/>
                <a:cs typeface="Arial" panose="020B0604020202020204" pitchFamily="34" charset="0"/>
              </a:rPr>
              <a:t>OBJETIVO</a:t>
            </a:r>
          </a:p>
        </p:txBody>
      </p:sp>
      <p:sp>
        <p:nvSpPr>
          <p:cNvPr id="4" name="Retângulo: Cantos Arredondados 3">
            <a:extLst>
              <a:ext uri="{FF2B5EF4-FFF2-40B4-BE49-F238E27FC236}">
                <a16:creationId xmlns:a16="http://schemas.microsoft.com/office/drawing/2014/main" id="{2FBA3BC8-B96E-4E79-998F-6CF962A98303}"/>
              </a:ext>
            </a:extLst>
          </p:cNvPr>
          <p:cNvSpPr/>
          <p:nvPr/>
        </p:nvSpPr>
        <p:spPr>
          <a:xfrm>
            <a:off x="16459200" y="13448460"/>
            <a:ext cx="15218228" cy="1177030"/>
          </a:xfrm>
          <a:prstGeom prst="roundRect">
            <a:avLst/>
          </a:prstGeom>
          <a:solidFill>
            <a:srgbClr val="1C4EA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500" dirty="0">
                <a:latin typeface="Arial" panose="020B0604020202020204" pitchFamily="34" charset="0"/>
                <a:cs typeface="Arial" panose="020B0604020202020204" pitchFamily="34" charset="0"/>
              </a:rPr>
              <a:t>MATERIAIS E MÉTODOS</a:t>
            </a:r>
          </a:p>
        </p:txBody>
      </p:sp>
      <p:sp>
        <p:nvSpPr>
          <p:cNvPr id="5" name="Retângulo: Cantos Arredondados 4">
            <a:extLst>
              <a:ext uri="{FF2B5EF4-FFF2-40B4-BE49-F238E27FC236}">
                <a16:creationId xmlns:a16="http://schemas.microsoft.com/office/drawing/2014/main" id="{BA2662E3-C203-466E-B062-3FEF59EE289D}"/>
              </a:ext>
            </a:extLst>
          </p:cNvPr>
          <p:cNvSpPr/>
          <p:nvPr/>
        </p:nvSpPr>
        <p:spPr>
          <a:xfrm>
            <a:off x="640080" y="19791149"/>
            <a:ext cx="31119128" cy="1177030"/>
          </a:xfrm>
          <a:prstGeom prst="roundRect">
            <a:avLst/>
          </a:prstGeom>
          <a:solidFill>
            <a:srgbClr val="1C4EA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500" dirty="0">
                <a:latin typeface="Arial" panose="020B0604020202020204" pitchFamily="34" charset="0"/>
                <a:cs typeface="Arial" panose="020B0604020202020204" pitchFamily="34" charset="0"/>
              </a:rPr>
              <a:t>RESULTADOS E DISCUSSÃO </a:t>
            </a:r>
          </a:p>
        </p:txBody>
      </p:sp>
      <p:sp>
        <p:nvSpPr>
          <p:cNvPr id="6" name="Retângulo: Cantos Arredondados 5">
            <a:extLst>
              <a:ext uri="{FF2B5EF4-FFF2-40B4-BE49-F238E27FC236}">
                <a16:creationId xmlns:a16="http://schemas.microsoft.com/office/drawing/2014/main" id="{391E20BD-DA0B-49F9-9AE4-CBEC6AA6844D}"/>
              </a:ext>
            </a:extLst>
          </p:cNvPr>
          <p:cNvSpPr/>
          <p:nvPr/>
        </p:nvSpPr>
        <p:spPr>
          <a:xfrm>
            <a:off x="16459200" y="28993761"/>
            <a:ext cx="15218227" cy="1177030"/>
          </a:xfrm>
          <a:prstGeom prst="roundRect">
            <a:avLst/>
          </a:prstGeom>
          <a:solidFill>
            <a:srgbClr val="1C4EA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500" dirty="0">
                <a:latin typeface="Arial" panose="020B0604020202020204" pitchFamily="34" charset="0"/>
                <a:cs typeface="Arial" panose="020B0604020202020204" pitchFamily="34" charset="0"/>
              </a:rPr>
              <a:t>REFERÊNCIAS BIBLIOGRÁFICAS </a:t>
            </a: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AE9B4FFF-42F4-4559-AEF6-EB372DE35CB4}"/>
              </a:ext>
            </a:extLst>
          </p:cNvPr>
          <p:cNvSpPr txBox="1"/>
          <p:nvPr/>
        </p:nvSpPr>
        <p:spPr>
          <a:xfrm>
            <a:off x="640080" y="6748000"/>
            <a:ext cx="30580149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7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 Dilema da Eficácia da Auto-hemoterapia: Revisão Sistemática</a:t>
            </a:r>
          </a:p>
          <a:p>
            <a:pPr algn="ctr"/>
            <a:r>
              <a:rPr lang="pt-BR" sz="4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Tainná</a:t>
            </a:r>
            <a:r>
              <a:rPr lang="pt-BR" sz="4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Estevam¹, Murillo Henrique Coelho¹, Renata Pereira Ferro¹, Bruno </a:t>
            </a:r>
            <a:r>
              <a:rPr lang="pt-BR" sz="4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Spalenza</a:t>
            </a:r>
            <a:r>
              <a:rPr lang="pt-BR" sz="4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da Silva², Rafael Mazioli Barcelos³</a:t>
            </a:r>
          </a:p>
          <a:p>
            <a:pPr algn="ctr"/>
            <a:r>
              <a:rPr lang="pt-BR" sz="4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¹Graduando em Medicina UNESC, ²Mestre em Nutrição e Biotecnologia Alimentar, Professor do curso de Medicina; ³Doutor em Bioquímica Aplicada, Professor do curso de Medicina.</a:t>
            </a:r>
          </a:p>
          <a:p>
            <a:pPr algn="ctr"/>
            <a:r>
              <a:rPr lang="pt-BR" sz="4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tainaestevam@hotmail.com</a:t>
            </a:r>
            <a:r>
              <a:rPr lang="pt-BR" sz="4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/ </a:t>
            </a:r>
            <a:r>
              <a:rPr lang="pt-BR" sz="4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rafael.barcelos@unesc.br</a:t>
            </a:r>
            <a:r>
              <a:rPr lang="pt-BR" sz="4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pt-BR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CaixaDeTexto 11">
            <a:extLst>
              <a:ext uri="{FF2B5EF4-FFF2-40B4-BE49-F238E27FC236}">
                <a16:creationId xmlns:a16="http://schemas.microsoft.com/office/drawing/2014/main" id="{490004EB-7654-4F6E-B6CC-7EFC02585B14}"/>
              </a:ext>
            </a:extLst>
          </p:cNvPr>
          <p:cNvSpPr txBox="1"/>
          <p:nvPr/>
        </p:nvSpPr>
        <p:spPr>
          <a:xfrm>
            <a:off x="640080" y="11586244"/>
            <a:ext cx="15296605" cy="81714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35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 auto-hemoterapia pode ajudar com que o corpo combata sozinho as infecções. Com isso, facilita e/ou permite a identificação de organismos infecciosos na corrente sanguínea e pode desencadear um contra-ataque. Essa auto-hemoterapia se refere a uma injeção subcutânea ou intramuscular, com o sangue do próprio paciente. Consiste em uma técnica terapêutica que foi descrita pela primeira vez pelo médico François </a:t>
            </a:r>
            <a:r>
              <a:rPr lang="pt-BR" sz="35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Ravaut</a:t>
            </a:r>
            <a:r>
              <a:rPr lang="pt-BR" sz="35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em 1911, e baseia-se em realizar aplicação intramuscular, de 2 a 5 ml de sangue venoso autólogo, instantaneamente após a sua coleta. A ANVISA, segue os pilares dos quatro P da bioética de intervenção: prevenção, proteção, precaução e prudência. Baseado nisso, proíbe a prática da auto-hemoterapia por se tratar de procedimento terapêutico sem comprovação científica, e por possuir potencial risco à saúde dos indivíduos.  Em 2017 se manifestou por meio de Nota Técnica afirmando que não se opõe às pesquisas sobre auto-hemoterapia, desde que cumpram protocolos e normas vigentes sobre pesquisas em seres humanos no Brasil.</a:t>
            </a:r>
            <a:endParaRPr lang="pt-BR" sz="3500" dirty="0">
              <a:effectLst/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8CC94EB0-2EDA-4419-8DBB-7AB1AE09C7A0}"/>
              </a:ext>
            </a:extLst>
          </p:cNvPr>
          <p:cNvSpPr txBox="1"/>
          <p:nvPr/>
        </p:nvSpPr>
        <p:spPr>
          <a:xfrm>
            <a:off x="16540980" y="14834707"/>
            <a:ext cx="15218228" cy="49398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PT" sz="35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Trata-se de uma revisão sistemática a qual utilizou os seguintes bancos de dados: MEDLINE, EBSCOhost, CENTRAL e EMBASE. Para cada banco, foram adotadas diferentes estratégias com operadores booleanos específicos. </a:t>
            </a:r>
            <a:r>
              <a:rPr lang="pt-BR" sz="35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Os seguintes descritores foram utilizados para a busca nos bancos de dados: </a:t>
            </a:r>
            <a:r>
              <a:rPr lang="pt-BR" sz="3500" b="0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autologous</a:t>
            </a:r>
            <a:r>
              <a:rPr lang="pt-BR" sz="3500" b="0" i="1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blood </a:t>
            </a:r>
            <a:r>
              <a:rPr lang="pt-BR" sz="3500" b="0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injection</a:t>
            </a:r>
            <a:r>
              <a:rPr lang="pt-BR" sz="3500" b="0" i="1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3500" b="0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autologous</a:t>
            </a:r>
            <a:r>
              <a:rPr lang="pt-BR" sz="3500" b="0" i="1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500" b="0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serum</a:t>
            </a:r>
            <a:r>
              <a:rPr lang="pt-BR" sz="3500" b="0" i="1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500" b="0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injection</a:t>
            </a:r>
            <a:r>
              <a:rPr lang="pt-BR" sz="35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3500" b="0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autologous</a:t>
            </a:r>
            <a:r>
              <a:rPr lang="pt-BR" sz="3500" b="0" i="1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whole blood,</a:t>
            </a:r>
            <a:r>
              <a:rPr lang="pt-BR" sz="35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500" b="0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autohemotherapy</a:t>
            </a:r>
            <a:r>
              <a:rPr lang="pt-BR" sz="35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e </a:t>
            </a:r>
            <a:r>
              <a:rPr lang="pt-BR" sz="3500" b="0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autohaemotherapy</a:t>
            </a:r>
            <a:r>
              <a:rPr lang="pt-BR" sz="3500" b="0" i="1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pt-PT" sz="35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A estratégia PICO foi utilizada, e ao final do estudo, será registrado no PROSPERO. Critérios de inclusão e exclusão foram adotados, a fim de promover maior confiabilidade e reprodutibilidade.</a:t>
            </a:r>
            <a:endParaRPr lang="pt-BR" sz="3500" dirty="0">
              <a:effectLst/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CaixaDeTexto 13">
            <a:extLst>
              <a:ext uri="{FF2B5EF4-FFF2-40B4-BE49-F238E27FC236}">
                <a16:creationId xmlns:a16="http://schemas.microsoft.com/office/drawing/2014/main" id="{09A55D97-0BB2-40DF-8462-BA02FA25AA4D}"/>
              </a:ext>
            </a:extLst>
          </p:cNvPr>
          <p:cNvSpPr txBox="1"/>
          <p:nvPr/>
        </p:nvSpPr>
        <p:spPr>
          <a:xfrm>
            <a:off x="16540980" y="11583278"/>
            <a:ext cx="15218228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3500" dirty="0">
                <a:latin typeface="Arial" panose="020B0604020202020204" pitchFamily="34" charset="0"/>
                <a:cs typeface="Arial" panose="020B0604020202020204" pitchFamily="34" charset="0"/>
              </a:rPr>
              <a:t>A revisão sistemática visa responder a seguinte pergunta: a auto-hemoterapia possui eficácia e comprovações científicas de estimular o sistema imunológico dignas para possível tratamento em humanos?</a:t>
            </a:r>
          </a:p>
        </p:txBody>
      </p:sp>
      <p:sp>
        <p:nvSpPr>
          <p:cNvPr id="15" name="CaixaDeTexto 14">
            <a:extLst>
              <a:ext uri="{FF2B5EF4-FFF2-40B4-BE49-F238E27FC236}">
                <a16:creationId xmlns:a16="http://schemas.microsoft.com/office/drawing/2014/main" id="{36D11859-A73D-4C90-9AF6-EA5374AF86DA}"/>
              </a:ext>
            </a:extLst>
          </p:cNvPr>
          <p:cNvSpPr txBox="1"/>
          <p:nvPr/>
        </p:nvSpPr>
        <p:spPr>
          <a:xfrm>
            <a:off x="16540980" y="21445354"/>
            <a:ext cx="15218227" cy="60170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35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De acordo co</a:t>
            </a:r>
            <a:r>
              <a:rPr lang="pt-BR" sz="3500" dirty="0">
                <a:latin typeface="Arial" panose="020B0604020202020204" pitchFamily="34" charset="0"/>
                <a:ea typeface="Arial" panose="020B0604020202020204" pitchFamily="34" charset="0"/>
              </a:rPr>
              <a:t>m os resultados parciais encontrados, ao comparar os parâmetros de cada artigo foi visto que: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t-BR" sz="3500" dirty="0">
                <a:latin typeface="Arial" panose="020B0604020202020204" pitchFamily="34" charset="0"/>
                <a:ea typeface="Arial" panose="020B0604020202020204" pitchFamily="34" charset="0"/>
              </a:rPr>
              <a:t>Hematócrito: grupo controle e tratamento obtiveram redução dos seus níveis no estudo de CHAE et al. Já no estudo de FRIESEN et al., houve aumento nos valores observados.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t-BR" sz="3500" dirty="0">
                <a:latin typeface="Arial" panose="020B0604020202020204" pitchFamily="34" charset="0"/>
                <a:ea typeface="Arial" panose="020B0604020202020204" pitchFamily="34" charset="0"/>
              </a:rPr>
              <a:t>Hemoglobina: tanto no estudo de CHAE et al., quanto no estudo de STACHURA et al, foi observado redução das medidas.</a:t>
            </a:r>
          </a:p>
          <a:p>
            <a:pPr algn="just"/>
            <a:r>
              <a:rPr lang="pt-BR" sz="3500" dirty="0">
                <a:latin typeface="Arial" panose="020B0604020202020204" pitchFamily="34" charset="0"/>
                <a:ea typeface="Arial" panose="020B0604020202020204" pitchFamily="34" charset="0"/>
              </a:rPr>
              <a:t>As alterações mostradas ainda não são suficientes para afirmar uma eficácia ou não da auto-hemoterapia. Mais ensaios clínicos são necessários para aumentar a certeza da evidência acerca da sua efetividade, bem como padronizar os parâmetros bioquímicos envolvidos nas análises.</a:t>
            </a:r>
            <a:endParaRPr lang="pt-BR" sz="35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16" name="CaixaDeTexto 15">
            <a:extLst>
              <a:ext uri="{FF2B5EF4-FFF2-40B4-BE49-F238E27FC236}">
                <a16:creationId xmlns:a16="http://schemas.microsoft.com/office/drawing/2014/main" id="{640FE6F2-0590-4F00-9C80-3FCC8C95B06D}"/>
              </a:ext>
            </a:extLst>
          </p:cNvPr>
          <p:cNvSpPr txBox="1"/>
          <p:nvPr/>
        </p:nvSpPr>
        <p:spPr>
          <a:xfrm>
            <a:off x="16500089" y="30230934"/>
            <a:ext cx="15300007" cy="70942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35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● FRIESEN, Robert H. et al. Um ensaio com sangue total autólogo fresco para tratar Coagulopatia dilucional após circulação extracorpórea em bebês. Anestesia Pediátrica, 2006.</a:t>
            </a:r>
          </a:p>
          <a:p>
            <a:pPr algn="just"/>
            <a:endParaRPr lang="pt-BR" sz="35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35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● STACHURA, A. et al. Transfusão de sangue total autólogo </a:t>
            </a:r>
            <a:r>
              <a:rPr lang="pt-BR" sz="35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intra-operatório</a:t>
            </a:r>
            <a:r>
              <a:rPr lang="pt-BR" sz="35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: influência na ativação do complemento e na formação de interleucinas. Vox Sanguinis, 2010.</a:t>
            </a:r>
            <a:endParaRPr lang="pt-BR" sz="3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3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35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● CHAE, Min </a:t>
            </a:r>
            <a:r>
              <a:rPr lang="pt-BR" sz="35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Suk</a:t>
            </a:r>
            <a:r>
              <a:rPr lang="pt-BR" sz="35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pt-BR" sz="35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et al. Terapia preventiva com ferro intravenoso versus terapia com sangue total autólogo para nível de hemoglobina pós-operatória precoce em pacientes submetidos à cirurgia </a:t>
            </a:r>
            <a:r>
              <a:rPr lang="pt-BR" sz="35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ortognática</a:t>
            </a:r>
            <a:r>
              <a:rPr lang="pt-BR" sz="35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5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bimaxilar</a:t>
            </a:r>
            <a:r>
              <a:rPr lang="pt-BR" sz="35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um estudo prospectivo randomizado de não inferioridade. BMC Oral Health, 2021.</a:t>
            </a:r>
            <a:endParaRPr lang="pt-BR" sz="3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Retângulo: Cantos Arredondados 16">
            <a:extLst>
              <a:ext uri="{FF2B5EF4-FFF2-40B4-BE49-F238E27FC236}">
                <a16:creationId xmlns:a16="http://schemas.microsoft.com/office/drawing/2014/main" id="{4F46EAEC-F104-473B-AB4B-B9371CCCEEC3}"/>
              </a:ext>
            </a:extLst>
          </p:cNvPr>
          <p:cNvSpPr/>
          <p:nvPr/>
        </p:nvSpPr>
        <p:spPr>
          <a:xfrm>
            <a:off x="16459199" y="38868583"/>
            <a:ext cx="15503007" cy="1177030"/>
          </a:xfrm>
          <a:prstGeom prst="roundRect">
            <a:avLst/>
          </a:prstGeom>
          <a:solidFill>
            <a:srgbClr val="1C4EA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500" dirty="0">
                <a:latin typeface="Arial" panose="020B0604020202020204" pitchFamily="34" charset="0"/>
                <a:cs typeface="Arial" panose="020B0604020202020204" pitchFamily="34" charset="0"/>
              </a:rPr>
              <a:t>AGRADECIMENTOS</a:t>
            </a: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59904A89-9B70-4AB6-A5F4-701ADA0F9B75}"/>
              </a:ext>
            </a:extLst>
          </p:cNvPr>
          <p:cNvSpPr txBox="1"/>
          <p:nvPr/>
        </p:nvSpPr>
        <p:spPr>
          <a:xfrm>
            <a:off x="16573636" y="40102973"/>
            <a:ext cx="15388569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500" dirty="0">
                <a:latin typeface="Arial" panose="020B0604020202020204" pitchFamily="34" charset="0"/>
                <a:cs typeface="Arial" panose="020B0604020202020204" pitchFamily="34" charset="0"/>
              </a:rPr>
              <a:t>FAPES e UNESC pela contribuição para realização deste projeto.</a:t>
            </a:r>
          </a:p>
        </p:txBody>
      </p:sp>
      <p:pic>
        <p:nvPicPr>
          <p:cNvPr id="29" name="Imagem 28">
            <a:extLst>
              <a:ext uri="{FF2B5EF4-FFF2-40B4-BE49-F238E27FC236}">
                <a16:creationId xmlns:a16="http://schemas.microsoft.com/office/drawing/2014/main" id="{A7A59A2E-C6B5-44B3-B89B-6B68B744245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7258" y="32528242"/>
            <a:ext cx="11988104" cy="9163039"/>
          </a:xfrm>
          <a:prstGeom prst="rect">
            <a:avLst/>
          </a:prstGeom>
        </p:spPr>
      </p:pic>
      <p:sp>
        <p:nvSpPr>
          <p:cNvPr id="19" name="CaixaDeTexto 18">
            <a:extLst>
              <a:ext uri="{FF2B5EF4-FFF2-40B4-BE49-F238E27FC236}">
                <a16:creationId xmlns:a16="http://schemas.microsoft.com/office/drawing/2014/main" id="{703CA8D3-F1A8-4F38-BA4A-C60C12C04891}"/>
              </a:ext>
            </a:extLst>
          </p:cNvPr>
          <p:cNvSpPr txBox="1"/>
          <p:nvPr/>
        </p:nvSpPr>
        <p:spPr>
          <a:xfrm>
            <a:off x="10714244" y="21766505"/>
            <a:ext cx="522244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000" dirty="0">
                <a:latin typeface="Arial" panose="020B0604020202020204" pitchFamily="34" charset="0"/>
                <a:cs typeface="Arial" panose="020B0604020202020204" pitchFamily="34" charset="0"/>
              </a:rPr>
              <a:t>Fig. 1: Descrição da análise dos parâmetros antes da auto-hemoterapia.</a:t>
            </a:r>
          </a:p>
        </p:txBody>
      </p:sp>
      <p:sp>
        <p:nvSpPr>
          <p:cNvPr id="20" name="CaixaDeTexto 19">
            <a:extLst>
              <a:ext uri="{FF2B5EF4-FFF2-40B4-BE49-F238E27FC236}">
                <a16:creationId xmlns:a16="http://schemas.microsoft.com/office/drawing/2014/main" id="{02B327D9-3180-4ED6-A3E5-3D62DDF5BFCB}"/>
              </a:ext>
            </a:extLst>
          </p:cNvPr>
          <p:cNvSpPr txBox="1"/>
          <p:nvPr/>
        </p:nvSpPr>
        <p:spPr>
          <a:xfrm>
            <a:off x="721861" y="27702389"/>
            <a:ext cx="564976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3000" dirty="0">
                <a:latin typeface="Arial" panose="020B0604020202020204" pitchFamily="34" charset="0"/>
                <a:cs typeface="Arial" panose="020B0604020202020204" pitchFamily="34" charset="0"/>
              </a:rPr>
              <a:t>Fig. 2: Descrição da análise dos parâmetros após a auto-hemoterapia.</a:t>
            </a:r>
          </a:p>
        </p:txBody>
      </p:sp>
      <p:pic>
        <p:nvPicPr>
          <p:cNvPr id="10" name="Imagem 9">
            <a:extLst>
              <a:ext uri="{FF2B5EF4-FFF2-40B4-BE49-F238E27FC236}">
                <a16:creationId xmlns:a16="http://schemas.microsoft.com/office/drawing/2014/main" id="{C953042B-83B8-421D-8DBF-395BE10C2B3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080" y="21032932"/>
            <a:ext cx="9943619" cy="56872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724606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559</TotalTime>
  <Words>648</Words>
  <Application>Microsoft Office PowerPoint</Application>
  <PresentationFormat>Personalizar</PresentationFormat>
  <Paragraphs>26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1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3" baseType="lpstr">
      <vt:lpstr>Arial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Valmir Pereira da Silva</dc:creator>
  <cp:lastModifiedBy>Murillo Coelho</cp:lastModifiedBy>
  <cp:revision>26</cp:revision>
  <dcterms:created xsi:type="dcterms:W3CDTF">2022-08-16T13:13:11Z</dcterms:created>
  <dcterms:modified xsi:type="dcterms:W3CDTF">2023-09-24T19:39:39Z</dcterms:modified>
</cp:coreProperties>
</file>