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2" r:id="rId9"/>
    <p:sldId id="264" r:id="rId10"/>
    <p:sldId id="263" r:id="rId11"/>
    <p:sldId id="265" r:id="rId12"/>
  </p:sldIdLst>
  <p:sldSz cx="32399288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s Schmidt" initials="MS" lastIdx="2" clrIdx="0">
    <p:extLst>
      <p:ext uri="{19B8F6BF-5375-455C-9EA6-DF929625EA0E}">
        <p15:presenceInfo xmlns:p15="http://schemas.microsoft.com/office/powerpoint/2012/main" userId="39bea8aa2adb816a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1" autoAdjust="0"/>
    <p:restoredTop sz="94660"/>
  </p:normalViewPr>
  <p:slideViewPr>
    <p:cSldViewPr snapToGrid="0">
      <p:cViewPr varScale="1">
        <p:scale>
          <a:sx n="11" d="100"/>
          <a:sy n="11" d="100"/>
        </p:scale>
        <p:origin x="147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C1ECE-0814-45D9-A151-2BBD8C8E8E1B}" type="datetimeFigureOut">
              <a:rPr lang="pt-BR" smtClean="0"/>
              <a:t>24/09/2023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62697-FF93-4039-81B1-D23406EF01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2409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9265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219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3239902" rtl="0" eaLnBrk="1" latinLnBrk="0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0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0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1F296BC-D4B7-EBB2-B63A-196991821292}"/>
              </a:ext>
            </a:extLst>
          </p:cNvPr>
          <p:cNvSpPr txBox="1"/>
          <p:nvPr/>
        </p:nvSpPr>
        <p:spPr>
          <a:xfrm>
            <a:off x="2255044" y="12659218"/>
            <a:ext cx="27889200" cy="6022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RECONHECIMENTO DE VÍNCULO EMPREGATÍCIO ENTRE TRABALHADOR TERCEIRIZADO E TOMADOR DE SERVIÇOS APÓS A LEI N.º 13.429/2017 E AS DECISÕES DO STF SOBRE TERCEIRIZAÇÃO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1C6699F-9913-E22A-DBE8-B20F38EB86F9}"/>
              </a:ext>
            </a:extLst>
          </p:cNvPr>
          <p:cNvSpPr txBox="1"/>
          <p:nvPr/>
        </p:nvSpPr>
        <p:spPr>
          <a:xfrm>
            <a:off x="6598444" y="29259413"/>
            <a:ext cx="1920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Marcos Vinicio Schmidt Ferreira</a:t>
            </a:r>
            <a:r>
              <a:rPr lang="pt-BR" sz="6000" baseline="30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6000" dirty="0">
                <a:latin typeface="Arial" panose="020B0604020202020204" pitchFamily="34" charset="0"/>
                <a:cs typeface="Arial" panose="020B0604020202020204" pitchFamily="34" charset="0"/>
              </a:rPr>
              <a:t>, Hudson Augusto Dalto</a:t>
            </a:r>
            <a:r>
              <a:rPr lang="pt-BR" sz="60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70734822-4CE8-3E56-E332-94301D4309ED}"/>
              </a:ext>
            </a:extLst>
          </p:cNvPr>
          <p:cNvSpPr txBox="1"/>
          <p:nvPr/>
        </p:nvSpPr>
        <p:spPr>
          <a:xfrm>
            <a:off x="3299222" y="38468086"/>
            <a:ext cx="258008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Graduando em Direito – UNESC/marcosschmidt@outlook.com.</a:t>
            </a:r>
          </a:p>
          <a:p>
            <a:pPr algn="ctr"/>
            <a:endParaRPr lang="pt-BR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baseline="30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Msc. Professor do Curso de Direito – UNESC/hdalto123@hotmail.com</a:t>
            </a:r>
            <a:endParaRPr lang="pt-BR" sz="4800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246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297E91-4D34-9887-DA95-E843D7E831EE}"/>
              </a:ext>
            </a:extLst>
          </p:cNvPr>
          <p:cNvSpPr txBox="1"/>
          <p:nvPr/>
        </p:nvSpPr>
        <p:spPr>
          <a:xfrm>
            <a:off x="2255044" y="13258800"/>
            <a:ext cx="27302936" cy="26486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Tribunal Superior do Trabalho.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Súmula n. 331, item III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Brasília, DF: Tribunal Superior do Trabalho, [1994]. Disponível em: &lt;https://www3.tst.jus.br/jurisprudencia/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Sumulas_com_indice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/Sumulas_Ind_301_350.html&gt;. Acesso em: 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Tribunal Superior do Tribunal.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Agravos Internos em Agravos de Instrumento em Recursos de Revista n. 596-14.2014.5.02.0001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Relator: Ministro Luiz Jose Dezena da Silva. Brasília. J. em 01 mar. 2023. Disponível em: &lt;https://jurisprudencia-backend.tst.jus.br/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/documentos/6e03d02938753c43f62d8a0a42f349a4&gt;. Acesso em: 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Tribunal Superior do Tribunal.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Recurso de Revista n. 941-31.2014.5.06.0142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Relator: Ministro Augusto Cesar Leite de Carvalho. Brasília. J. em 3 maio 2023. Disponível em: &lt;https://jurisprudencia-backend.tst.jus.br/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rest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/documentos/6982ab41f8b6028d6423f9627854a384&gt;. Acesso em: 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CASTRO, 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Grasielle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TST reconhece vínculo empregatício em contratação que burlava legislação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Jota, São Paulo, 3 abr. 2023. Disponível em: &lt;https://www.jota.info/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justica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/justica-do-trabalho-reconhece-vinculo-empregaticio-em-contratacao-que-burlava-legislacao-03042023&gt;. Acesso em:  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DELGADO, Mauricio Godinho.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Curso de Direito do Trabalho: obra revista e atualizada conforme a lei da reforma trabalhista e inovações normativas e jurisprudenciais posteriores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18. ed. – São Paulo: LTr, 2019. 1.760 p.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GARCIA, Gustavo Filipe Barbosa.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Curso de Direito do Trabalho. 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17. ed. – São Paulo: SaraivaJur, 2022. 1400 p.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t-BR" sz="4400" kern="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70CC021-4F22-ADE5-DC9B-47622A6196CA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27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D1B7A8F3-1247-D64C-A023-41975379405B}"/>
              </a:ext>
            </a:extLst>
          </p:cNvPr>
          <p:cNvSpPr txBox="1"/>
          <p:nvPr/>
        </p:nvSpPr>
        <p:spPr>
          <a:xfrm>
            <a:off x="2255044" y="12483973"/>
            <a:ext cx="27302936" cy="16022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LEITE, Carlos Henrique Bezerra.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Curso de Direito do Trabalho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14. ed. – São Paulo: SaraivaJur, 2022. EPUB 1.032 p.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MARTINEZ, Luciano.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Curso de Direito do Trabalho: relações individuais, sindicais e coletivas do trabalho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13. ed. – São Paulo: SaraivaJur, 2022. EPUB 1.288 p.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RESENDE, Ricardo.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Direito do Trabalho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8. ed. – Rio de Janeiro: Forense; São Paulo: MÉTODO 2020. 1.328 p.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SILVA, Virgílio Afonso da.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“Um voto qualquer”? O papel do ministro relator na deliberação do Supremo Tribunal Federal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REI-Revista Estudos Institucionais, v. 1, n. 1, p. 180–200, 2016. Disponível em: &lt;https://www.estudosinstitucionais.com/REI/article/view/21&gt;. Acesso em: 18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ZAINAGHI, Luiz Guilherme Krenek.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A evolução da terceirização: da 2ª Guerra Mundial à Lei 13.467/2017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Revista de Direito do Trabalho, São Paulo, v. 44, n. 191, p. 75-93, jul. 2018.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21DBC5C-0DA4-AAB6-86B9-5CF08B3C6CC4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026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BEF51DEB-B89B-FFE5-5156-FDC29B364A02}"/>
              </a:ext>
            </a:extLst>
          </p:cNvPr>
          <p:cNvSpPr txBox="1"/>
          <p:nvPr/>
        </p:nvSpPr>
        <p:spPr>
          <a:xfrm>
            <a:off x="2255044" y="9740758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Introdução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5AF6B5FD-BBFB-FA84-DCC2-5BF72365DF49}"/>
              </a:ext>
            </a:extLst>
          </p:cNvPr>
          <p:cNvSpPr txBox="1"/>
          <p:nvPr/>
        </p:nvSpPr>
        <p:spPr>
          <a:xfrm>
            <a:off x="1919288" y="23663534"/>
            <a:ext cx="282249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1.2.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Contexto normativo: aprovação da Lei n. 13.429/2017 (“Lei da Terceirização”) e prolação de decisões pelo STF admitindo a terceirização de forma ampla e afastando, à primeira vista, o vínculo terceirizado-tomador.</a:t>
            </a:r>
            <a:endParaRPr lang="pt-BR" sz="6600" dirty="0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F97F96E-40BA-68CD-8F93-C36FA0A1FF2A}"/>
              </a:ext>
            </a:extLst>
          </p:cNvPr>
          <p:cNvSpPr txBox="1"/>
          <p:nvPr/>
        </p:nvSpPr>
        <p:spPr>
          <a:xfrm>
            <a:off x="2087166" y="15177669"/>
            <a:ext cx="27889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1.1.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Discussão sobre a possibilidade de reconhecimento de vínculo empregatício entre trabalhador terceirizado e empresa tomadora de serviços quando presentes os requisitos relação de emprego entre eles.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18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96685699-537D-ABEF-9250-5B0DE33EA1FE}"/>
              </a:ext>
            </a:extLst>
          </p:cNvPr>
          <p:cNvSpPr txBox="1"/>
          <p:nvPr/>
        </p:nvSpPr>
        <p:spPr>
          <a:xfrm>
            <a:off x="2087166" y="9740758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Objetivos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7E6F785-6E30-E8BC-11A2-97D04AF48151}"/>
              </a:ext>
            </a:extLst>
          </p:cNvPr>
          <p:cNvSpPr txBox="1"/>
          <p:nvPr/>
        </p:nvSpPr>
        <p:spPr>
          <a:xfrm>
            <a:off x="2087166" y="15177669"/>
            <a:ext cx="28224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.1.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Analisar os limites da terceirização após a Lei n. 13.429/2017 (“Lei da Terceiriz</a:t>
            </a:r>
            <a:r>
              <a:rPr lang="pt-BR" sz="6600" dirty="0">
                <a:latin typeface="Arial" panose="020B0604020202020204" pitchFamily="34" charset="0"/>
                <a:ea typeface="Calibri" panose="020F0502020204030204" pitchFamily="34" charset="0"/>
              </a:rPr>
              <a:t>ação”) e os julgamentos do STF que reconheceram a constitucionalidade do instituto.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8D6456B-34A8-E680-69FD-2EB2F2F38F1B}"/>
              </a:ext>
            </a:extLst>
          </p:cNvPr>
          <p:cNvSpPr txBox="1"/>
          <p:nvPr/>
        </p:nvSpPr>
        <p:spPr>
          <a:xfrm>
            <a:off x="2087166" y="23663534"/>
            <a:ext cx="28224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2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.2.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Avaliar se, mesmo após a alteração legislativa e a posição do Supremo, é cabível o reconhecimento do vínculo entre terceirizado e tomadora pela presença dos requisitos da relação de empreg</a:t>
            </a:r>
            <a:r>
              <a:rPr lang="pt-BR" sz="6600" dirty="0">
                <a:latin typeface="Arial" panose="020B0604020202020204" pitchFamily="34" charset="0"/>
                <a:ea typeface="Calibri" panose="020F0502020204030204" pitchFamily="34" charset="0"/>
              </a:rPr>
              <a:t>o.</a:t>
            </a:r>
          </a:p>
        </p:txBody>
      </p:sp>
    </p:spTree>
    <p:extLst>
      <p:ext uri="{BB962C8B-B14F-4D97-AF65-F5344CB8AC3E}">
        <p14:creationId xmlns:p14="http://schemas.microsoft.com/office/powerpoint/2010/main" val="2125871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A9D6412F-22A5-F4D4-C781-AE67CA080A57}"/>
              </a:ext>
            </a:extLst>
          </p:cNvPr>
          <p:cNvSpPr txBox="1"/>
          <p:nvPr/>
        </p:nvSpPr>
        <p:spPr>
          <a:xfrm>
            <a:off x="2087166" y="9740758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Metodologia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3450203-659C-7FD0-5D8F-D62D4B989257}"/>
              </a:ext>
            </a:extLst>
          </p:cNvPr>
          <p:cNvSpPr txBox="1"/>
          <p:nvPr/>
        </p:nvSpPr>
        <p:spPr>
          <a:xfrm>
            <a:off x="2087166" y="15177669"/>
            <a:ext cx="28224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3.1.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Pesquisa bibliográfica, com análise da doutrina trabalhista e de decisões da Justiça do Trabalho e do STF sobre o tema, bem como mapeamento das divergências entre esses órgãos.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61CBE8B4-045B-0BBA-C769-CD9E36A3FFB9}"/>
              </a:ext>
            </a:extLst>
          </p:cNvPr>
          <p:cNvSpPr txBox="1"/>
          <p:nvPr/>
        </p:nvSpPr>
        <p:spPr>
          <a:xfrm>
            <a:off x="2087166" y="23663534"/>
            <a:ext cx="282249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3.2.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Recorte de dados a partir de 2017, ano em que o tema começa a passar pelas mudanças que interessam ao objeto da pesquisa.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513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B75039-7120-20D4-D0E3-89AFA9CA9D1B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Conclusões parciais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236768D-ADE4-3C62-F5C0-176B8D07506C}"/>
              </a:ext>
            </a:extLst>
          </p:cNvPr>
          <p:cNvSpPr txBox="1"/>
          <p:nvPr/>
        </p:nvSpPr>
        <p:spPr>
          <a:xfrm>
            <a:off x="2087166" y="15177669"/>
            <a:ext cx="28224956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.1.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Tendência na doutrina e na Justiça do Trabalho em admitir o reconhecimento do vínculo entre terceirizado e tomadora no cenário em que presentes os requisitos da relação empregatícia, mesmo após a Lei de Terceirização e as decisões do STF que reconheceram sua constitucionalidade.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02D2E70-65F9-21D7-072C-4508469ECE83}"/>
              </a:ext>
            </a:extLst>
          </p:cNvPr>
          <p:cNvSpPr txBox="1"/>
          <p:nvPr/>
        </p:nvSpPr>
        <p:spPr>
          <a:xfrm>
            <a:off x="2087166" y="23957006"/>
            <a:ext cx="28224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.2.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Essa tendência é condizente com o histórico da Justiça do Trabalho, que impôs limites à terceirização quando não havia legislação sobre a matéria.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8AE6303-28A8-EE7C-AD34-47CA057E41C1}"/>
              </a:ext>
            </a:extLst>
          </p:cNvPr>
          <p:cNvSpPr txBox="1"/>
          <p:nvPr/>
        </p:nvSpPr>
        <p:spPr>
          <a:xfrm>
            <a:off x="1919288" y="31254072"/>
            <a:ext cx="282249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.3.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TST, órgão de cúpula da Justiça do Trabalho, destaca a necessidade de subordinação pessoal e direta entre trabalhador terceirizado e a empresa tomadora para que se forme o vínculo empregatício e a terceirização se descaracterize.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075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59B75039-7120-20D4-D0E3-89AFA9CA9D1B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Conclusões parciais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2236768D-ADE4-3C62-F5C0-176B8D07506C}"/>
              </a:ext>
            </a:extLst>
          </p:cNvPr>
          <p:cNvSpPr txBox="1"/>
          <p:nvPr/>
        </p:nvSpPr>
        <p:spPr>
          <a:xfrm>
            <a:off x="2255044" y="15085335"/>
            <a:ext cx="282249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.4.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6600" dirty="0">
                <a:latin typeface="Arial" panose="020B0604020202020204" pitchFamily="34" charset="0"/>
                <a:ea typeface="Calibri" panose="020F0502020204030204" pitchFamily="34" charset="0"/>
              </a:rPr>
              <a:t>STF tem decisões contraditórias sobre o tema.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02D2E70-65F9-21D7-072C-4508469ECE83}"/>
              </a:ext>
            </a:extLst>
          </p:cNvPr>
          <p:cNvSpPr txBox="1"/>
          <p:nvPr/>
        </p:nvSpPr>
        <p:spPr>
          <a:xfrm>
            <a:off x="1919288" y="20415693"/>
            <a:ext cx="282249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.5.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Há precedentes no sentido de não cabe o reconhecimento, pois isso violaria as decisões proferidas pelo tribunal que reconheceram a validade da terceirização em sede de controle concentrado de constitucionalidade e de repercussão geral.</a:t>
            </a:r>
            <a:endParaRPr lang="pt-BR" sz="6600" dirty="0"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8AE6303-28A8-EE7C-AD34-47CA057E41C1}"/>
              </a:ext>
            </a:extLst>
          </p:cNvPr>
          <p:cNvSpPr txBox="1"/>
          <p:nvPr/>
        </p:nvSpPr>
        <p:spPr>
          <a:xfrm>
            <a:off x="1919288" y="29027175"/>
            <a:ext cx="282249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.6.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 tribunal afirma em outros julgados que o reconhecimento do vínculo com base na presença concreta dos requisitos da relação empregatícia não guarda relação com as decisões que validaram a terceirização em abstrato.</a:t>
            </a:r>
          </a:p>
        </p:txBody>
      </p:sp>
    </p:spTree>
    <p:extLst>
      <p:ext uri="{BB962C8B-B14F-4D97-AF65-F5344CB8AC3E}">
        <p14:creationId xmlns:p14="http://schemas.microsoft.com/office/powerpoint/2010/main" val="2032499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709D25E5-B7EC-5841-8E80-2B25C0EF18B3}"/>
              </a:ext>
            </a:extLst>
          </p:cNvPr>
          <p:cNvSpPr txBox="1"/>
          <p:nvPr/>
        </p:nvSpPr>
        <p:spPr>
          <a:xfrm>
            <a:off x="2087166" y="15177669"/>
            <a:ext cx="2822495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.7.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Desfecho dos processos sobre </a:t>
            </a:r>
            <a:r>
              <a:rPr lang="pt-BR" sz="6600" dirty="0">
                <a:latin typeface="Arial" panose="020B0604020202020204" pitchFamily="34" charset="0"/>
                <a:ea typeface="Calibri" panose="020F0502020204030204" pitchFamily="34" charset="0"/>
              </a:rPr>
              <a:t>a questão 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no STF varia conforme o perfil do ministro relator, que em geral é acompanhado pela maioria da turma a que pertence.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65E380B-2B82-77CA-CDD2-5988C72D1153}"/>
              </a:ext>
            </a:extLst>
          </p:cNvPr>
          <p:cNvSpPr txBox="1"/>
          <p:nvPr/>
        </p:nvSpPr>
        <p:spPr>
          <a:xfrm>
            <a:off x="2087166" y="23663534"/>
            <a:ext cx="282249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6600" b="1" dirty="0">
                <a:latin typeface="Arial" panose="020B0604020202020204" pitchFamily="34" charset="0"/>
                <a:ea typeface="Calibri" panose="020F0502020204030204" pitchFamily="34" charset="0"/>
              </a:rPr>
              <a:t>4</a:t>
            </a:r>
            <a:r>
              <a:rPr lang="pt-BR" sz="66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.8.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pt-BR" sz="6600" dirty="0">
                <a:latin typeface="Arial" panose="020B0604020202020204" pitchFamily="34" charset="0"/>
                <a:ea typeface="Calibri" panose="020F0502020204030204" pitchFamily="34" charset="0"/>
              </a:rPr>
              <a:t>O assunto </a:t>
            </a:r>
            <a:r>
              <a:rPr lang="pt-BR" sz="6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ainda não foi decidido pelo plenário do tribunal, nem foi afetado a ele para fins de uniformização da jurisprudência.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4B25D8D-57D8-517C-CFD0-35233A923165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Conclusões parciais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45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E41AE687-3149-5D2B-24BB-DC138B8F5366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8DD3143-AECD-1DF1-FACC-85D6FEE6EBD9}"/>
              </a:ext>
            </a:extLst>
          </p:cNvPr>
          <p:cNvSpPr txBox="1"/>
          <p:nvPr/>
        </p:nvSpPr>
        <p:spPr>
          <a:xfrm>
            <a:off x="2255044" y="13075920"/>
            <a:ext cx="28224956" cy="27502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BRASIL. </a:t>
            </a:r>
            <a:r>
              <a:rPr lang="pt-BR" sz="4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Lei n. 6.019, de 3 de janeiro de 1974. Dispõe sobre o Trabalho Temporário nas Empresas Urbanas, e dá outras Providências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Disponível em: &lt;https://www.planalto.gov.br/ccivil_03/leis/L6019compilado.htm&gt;. Acesso em: 8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BRASIL. Procuradoria-Geral da República. </a:t>
            </a:r>
            <a:r>
              <a:rPr lang="pt-BR" sz="4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Petição de oposição de Embargos de Declaração na Arguição de Descumprimento de Preceito Fundamento n. 324/DF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Brasília, 16 set. 2019. Disponível em: &lt;https://redir.stf.jus.br/</a:t>
            </a:r>
            <a:r>
              <a:rPr lang="pt-BR" sz="4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estfvisualizadorpub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</a:t>
            </a:r>
            <a:r>
              <a:rPr lang="pt-BR" sz="4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jsp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/consultarprocessoeletronico/ConsultarProcessoEletronico.jsf?seqobjetoincidente=4620584&gt;. Acesso em: 8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Agravo Regimental na Reclamação n. 47.782/MG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Relator: Ministro Ricardo Lewandowski. Brasília. J. em 15 set. 2021. Disponível em: &lt;https://redir.stf.jus.br/paginadorpub/paginador.jsp?docTP=TP&amp;docID=757742891&gt;. Acesso em: 19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Agravo Regimental na Reclamação n. 41.017/BA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Relator: Ministro Ricardo Lewandowski. Brasília. J. em 06 dez. 2021. Disponível em: &lt;https://redir.stf.jus.br/paginadorpub/paginador.jsp?docTP=TP&amp;docID=758972443&gt;. Acesso em: 19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Agravo Regimental na Reclamação n. 56.761/PR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Redator do Acórdão: Ministro Alexandre de Moraes. Brasília. J. em 1 mar 2023. Disponível em: &lt;https://redir.stf.jus.br/paginadorpub/paginador.jsp?docTP=TP&amp;docID=766375253&gt;. Acesso em: 19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Agravo Regimental nos Embargos de Declaração nos Embargos de Declaração na Reclamação n. 49.818/PR</a:t>
            </a:r>
            <a:r>
              <a:rPr lang="pt-BR" sz="4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Relator: Ministro Roberto Barroso. Brasília. J. em 28 nov. 2022. Disponível em: &lt;https://redir.stf.jus.br/paginadorpub/paginador.jsp?docTP=TP&amp;docID=764812100&gt;. Aceso em: 19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endParaRPr lang="pt-BR" sz="4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3271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1C1CDEA-64AF-9A95-9E6B-B9A81FC8D8E8}"/>
              </a:ext>
            </a:extLst>
          </p:cNvPr>
          <p:cNvSpPr txBox="1"/>
          <p:nvPr/>
        </p:nvSpPr>
        <p:spPr>
          <a:xfrm>
            <a:off x="2255044" y="13350240"/>
            <a:ext cx="27302936" cy="24147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Arguição de Descumprimento de Preceito Fundamento n. 324/DF. 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Relator: Ministro Roberto Barroso. Brasília. J. em 30 ago. 2018. Disponível em: &lt;https://portal.stf.jus.br/jurisprudencia/obterInteiroTeor.asp?idDocumento=750738975&gt;. Acesso em: 8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Reclamação n. 45.687/MG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Relator: Ministro Alexandre de Moraes. Brasília. J. em 2 fev. 2021. Disponível em: &lt;https://portal.stf.jus.br/processos/downloadPeca.asp?id=15345547819&amp;ext=.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pdf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&gt;. Acesso em: 9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Recurso Extraordinário n. 958.252/MG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Relator: Ministro Luiz Fux. Brasília. J. em 30 ago. 2018. Disponível em: &lt;https://redir.stf.jus.br/paginadorpub/paginador.jsp?docTP=TP&amp;docID=750817537&gt;. Acesso em: 8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Supremo Tribunal Federal.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Terceiros Embargos de Declaração na Arguição de Descumprimento de Preceito Fundamento n. 324/DF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Relator: Ministro Roberto Barroso. Brasília. J. em 23 ago. 2021. Disponível em: &lt;https://redir.stf.jus.br/paginadorpub/paginador.jsp?docTP=TP&amp;docID=757299764&gt;. Acesso em: 8 maio 2023.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BRASIL. Tribunal Superior do Trabalho. </a:t>
            </a:r>
            <a:r>
              <a:rPr lang="pt-BR" sz="4400" i="1" kern="100" dirty="0">
                <a:latin typeface="Arial" panose="020B0604020202020204" pitchFamily="34" charset="0"/>
                <a:cs typeface="Arial" panose="020B0604020202020204" pitchFamily="34" charset="0"/>
              </a:rPr>
              <a:t>Súmula n. 331, item I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. Brasília, DF: Tribunal Superior do Trabalho, [1994]. Disponível em: &lt;https://www3.tst.jus.br/jurisprudencia/</a:t>
            </a:r>
            <a:r>
              <a:rPr lang="pt-BR" sz="4400" kern="100" dirty="0" err="1">
                <a:latin typeface="Arial" panose="020B0604020202020204" pitchFamily="34" charset="0"/>
                <a:cs typeface="Arial" panose="020B0604020202020204" pitchFamily="34" charset="0"/>
              </a:rPr>
              <a:t>Sumulas_com_indice</a:t>
            </a:r>
            <a:r>
              <a:rPr lang="pt-BR" sz="4400" kern="100" dirty="0">
                <a:latin typeface="Arial" panose="020B0604020202020204" pitchFamily="34" charset="0"/>
                <a:cs typeface="Arial" panose="020B0604020202020204" pitchFamily="34" charset="0"/>
              </a:rPr>
              <a:t>/Sumulas_Ind_301_350.html&gt;. Acesso em: 9 maio 2023.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44AFE1A-1709-A6EF-BAC3-B97D45E45DF5}"/>
              </a:ext>
            </a:extLst>
          </p:cNvPr>
          <p:cNvSpPr txBox="1"/>
          <p:nvPr/>
        </p:nvSpPr>
        <p:spPr>
          <a:xfrm>
            <a:off x="2255044" y="9788891"/>
            <a:ext cx="27889200" cy="1451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pt-BR" sz="6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pt-BR" sz="6600" b="1" kern="1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Bibliografia</a:t>
            </a:r>
            <a:endParaRPr lang="pt-BR" sz="6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89961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717</TotalTime>
  <Words>1809</Words>
  <Application>Microsoft Office PowerPoint</Application>
  <PresentationFormat>Personalizar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Valmir Pereira da Silva</dc:creator>
  <cp:lastModifiedBy>Marcos Schmidt</cp:lastModifiedBy>
  <cp:revision>5</cp:revision>
  <dcterms:created xsi:type="dcterms:W3CDTF">2022-08-16T13:13:11Z</dcterms:created>
  <dcterms:modified xsi:type="dcterms:W3CDTF">2023-09-24T20:34:15Z</dcterms:modified>
</cp:coreProperties>
</file>