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33" d="100"/>
          <a:sy n="33" d="100"/>
        </p:scale>
        <p:origin x="84" y="-29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Planilha1!$C$1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EE8-4DB3-8F75-BE122592FD6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DEE8-4DB3-8F75-BE122592FD6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DEE8-4DB3-8F75-BE122592FD6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DEE8-4DB3-8F75-BE122592FD65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DEE8-4DB3-8F75-BE122592FD65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DEE8-4DB3-8F75-BE122592FD65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DEE8-4DB3-8F75-BE122592FD65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baseline="0"/>
                      <a:t>10-19</a:t>
                    </a:r>
                    <a:r>
                      <a:rPr lang="en-US" baseline="0" dirty="0"/>
                      <a:t>
</a:t>
                    </a:r>
                    <a:fld id="{611A48FE-B3AA-4A33-9D6A-7D80FDE5432B}" type="PERCENTAGE">
                      <a:rPr lang="en-US" baseline="0"/>
                      <a:pPr/>
                      <a:t>[PORCENTAGEM]</a:t>
                    </a:fld>
                    <a:endParaRPr lang="en-US" baseline="0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EE8-4DB3-8F75-BE122592FD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Planilha1!$B$2:$B$8</c:f>
              <c:strCache>
                <c:ptCount val="7"/>
                <c:pt idx="0">
                  <c:v>0-9</c:v>
                </c:pt>
                <c:pt idx="1">
                  <c:v>20-29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 ou mais</c:v>
                </c:pt>
              </c:strCache>
            </c:strRef>
          </c:cat>
          <c:val>
            <c:numRef>
              <c:f>Planilha1!$C$2:$C$8</c:f>
              <c:numCache>
                <c:formatCode>General</c:formatCode>
                <c:ptCount val="7"/>
                <c:pt idx="0">
                  <c:v>13.02</c:v>
                </c:pt>
                <c:pt idx="1">
                  <c:v>16.11</c:v>
                </c:pt>
                <c:pt idx="2">
                  <c:v>16.68</c:v>
                </c:pt>
                <c:pt idx="3">
                  <c:v>15.72</c:v>
                </c:pt>
                <c:pt idx="4">
                  <c:v>14.04</c:v>
                </c:pt>
                <c:pt idx="5">
                  <c:v>11.43</c:v>
                </c:pt>
                <c:pt idx="6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EE8-4DB3-8F75-BE122592FD65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66F-4B8F-A9F8-4647169A100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766F-4B8F-A9F8-4647169A100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766F-4B8F-A9F8-4647169A100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766F-4B8F-A9F8-4647169A100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766F-4B8F-A9F8-4647169A1002}"/>
              </c:ext>
            </c:extLst>
          </c:dPt>
          <c:dLbls>
            <c:dLbl>
              <c:idx val="0"/>
              <c:layout>
                <c:manualLayout>
                  <c:x val="-7.0436132983377073E-2"/>
                  <c:y val="0.2469863662875473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6F-4B8F-A9F8-4647169A1002}"/>
                </c:ext>
              </c:extLst>
            </c:dLbl>
            <c:dLbl>
              <c:idx val="2"/>
              <c:layout>
                <c:manualLayout>
                  <c:x val="0.14180774278215222"/>
                  <c:y val="0.1262066200058325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6F-4B8F-A9F8-4647169A1002}"/>
                </c:ext>
              </c:extLst>
            </c:dLbl>
            <c:dLbl>
              <c:idx val="3"/>
              <c:layout>
                <c:manualLayout>
                  <c:x val="4.7222222222222172E-2"/>
                  <c:y val="0.1938269174686497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6F-4B8F-A9F8-4647169A10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Planilha1!$C$2:$C$6</c:f>
              <c:strCache>
                <c:ptCount val="5"/>
                <c:pt idx="0">
                  <c:v>Nenhuma</c:v>
                </c:pt>
                <c:pt idx="1">
                  <c:v>1 vez</c:v>
                </c:pt>
                <c:pt idx="2">
                  <c:v>2 vezes</c:v>
                </c:pt>
                <c:pt idx="3">
                  <c:v>3 vezes</c:v>
                </c:pt>
                <c:pt idx="4">
                  <c:v>4 vezes</c:v>
                </c:pt>
              </c:strCache>
            </c:strRef>
          </c:cat>
          <c:val>
            <c:numRef>
              <c:f>Planilha1!$D$2:$D$6</c:f>
              <c:numCache>
                <c:formatCode>General</c:formatCode>
                <c:ptCount val="5"/>
                <c:pt idx="0">
                  <c:v>61.31</c:v>
                </c:pt>
                <c:pt idx="1">
                  <c:v>26.27</c:v>
                </c:pt>
                <c:pt idx="2">
                  <c:v>10.95</c:v>
                </c:pt>
                <c:pt idx="3">
                  <c:v>0.73499999999999999</c:v>
                </c:pt>
                <c:pt idx="4">
                  <c:v>0.73499999999999999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66F-4B8F-A9F8-4647169A1002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111111111111108E-2"/>
          <c:y val="9.7222222222222224E-2"/>
          <c:w val="0.93888888888888888"/>
          <c:h val="0.8981481481481481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DFC-4DE0-A589-E26E4AF74E1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DFC-4DE0-A589-E26E4AF74E1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2DFC-4DE0-A589-E26E4AF74E1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2DFC-4DE0-A589-E26E4AF74E1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2DFC-4DE0-A589-E26E4AF74E10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2DFC-4DE0-A589-E26E4AF74E10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2DFC-4DE0-A589-E26E4AF74E10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baseline="0"/>
                      <a:t>10-19</a:t>
                    </a:r>
                  </a:p>
                  <a:p>
                    <a:fld id="{3DFCF45D-CF30-4CD4-871F-D23F572CBF32}" type="PERCENTAGE">
                      <a:rPr lang="en-US" baseline="0" smtClean="0"/>
                      <a:pPr/>
                      <a:t>[PORCENTAGEM]</a:t>
                    </a:fld>
                    <a:endParaRPr lang="pt-BR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DFC-4DE0-A589-E26E4AF74E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Planilha1!$B$2:$B$8</c:f>
              <c:strCache>
                <c:ptCount val="7"/>
                <c:pt idx="0">
                  <c:v>0-9</c:v>
                </c:pt>
                <c:pt idx="1">
                  <c:v>out/19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 ou mais</c:v>
                </c:pt>
              </c:strCache>
            </c:strRef>
          </c:cat>
          <c:val>
            <c:numRef>
              <c:f>Planilha1!$C$2:$C$8</c:f>
              <c:numCache>
                <c:formatCode>General</c:formatCode>
                <c:ptCount val="7"/>
                <c:pt idx="0">
                  <c:v>13.42</c:v>
                </c:pt>
                <c:pt idx="1">
                  <c:v>16.059999999999999</c:v>
                </c:pt>
                <c:pt idx="2">
                  <c:v>18</c:v>
                </c:pt>
                <c:pt idx="3">
                  <c:v>16.34</c:v>
                </c:pt>
                <c:pt idx="4">
                  <c:v>13.9</c:v>
                </c:pt>
                <c:pt idx="5">
                  <c:v>10.72</c:v>
                </c:pt>
                <c:pt idx="6">
                  <c:v>11.56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DFC-4DE0-A589-E26E4AF74E10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97A-4DA0-ABB7-90EF98BA86B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97A-4DA0-ABB7-90EF98BA86B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C97A-4DA0-ABB7-90EF98BA86B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C97A-4DA0-ABB7-90EF98BA86BD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C97A-4DA0-ABB7-90EF98BA86BD}"/>
              </c:ext>
            </c:extLst>
          </c:dPt>
          <c:dLbls>
            <c:dLbl>
              <c:idx val="0"/>
              <c:layout>
                <c:manualLayout>
                  <c:x val="-2.4706255468066492E-2"/>
                  <c:y val="0.1150721784776902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7A-4DA0-ABB7-90EF98BA86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Planilha1!$J$4:$J$8</c:f>
              <c:strCache>
                <c:ptCount val="5"/>
                <c:pt idx="0">
                  <c:v>Amarela</c:v>
                </c:pt>
                <c:pt idx="1">
                  <c:v>Branca</c:v>
                </c:pt>
                <c:pt idx="2">
                  <c:v>Indígena</c:v>
                </c:pt>
                <c:pt idx="3">
                  <c:v>Parda</c:v>
                </c:pt>
                <c:pt idx="4">
                  <c:v>Preta</c:v>
                </c:pt>
              </c:strCache>
            </c:strRef>
          </c:cat>
          <c:val>
            <c:numRef>
              <c:f>Planilha1!$K$4:$K$8</c:f>
              <c:numCache>
                <c:formatCode>General</c:formatCode>
                <c:ptCount val="5"/>
                <c:pt idx="0">
                  <c:v>4.96</c:v>
                </c:pt>
                <c:pt idx="1">
                  <c:v>60.91</c:v>
                </c:pt>
                <c:pt idx="2">
                  <c:v>0.11</c:v>
                </c:pt>
                <c:pt idx="3">
                  <c:v>28.73</c:v>
                </c:pt>
                <c:pt idx="4">
                  <c:v>5.29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97A-4DA0-ABB7-90EF98BA86BD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C26-48EF-8517-8BDEB1F0DF6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C26-48EF-8517-8BDEB1F0DF6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CC26-48EF-8517-8BDEB1F0DF6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CC26-48EF-8517-8BDEB1F0DF6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CC26-48EF-8517-8BDEB1F0DF6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Planilha1!$N$4:$N$8</c:f>
              <c:strCache>
                <c:ptCount val="5"/>
                <c:pt idx="0">
                  <c:v>Amarela</c:v>
                </c:pt>
                <c:pt idx="1">
                  <c:v>Branca</c:v>
                </c:pt>
                <c:pt idx="2">
                  <c:v>Indígena</c:v>
                </c:pt>
                <c:pt idx="3">
                  <c:v>Parda</c:v>
                </c:pt>
                <c:pt idx="4">
                  <c:v>Preta</c:v>
                </c:pt>
              </c:strCache>
            </c:strRef>
          </c:cat>
          <c:val>
            <c:numRef>
              <c:f>Planilha1!$O$4:$O$8</c:f>
              <c:numCache>
                <c:formatCode>General</c:formatCode>
                <c:ptCount val="5"/>
                <c:pt idx="0">
                  <c:v>0.71</c:v>
                </c:pt>
                <c:pt idx="1">
                  <c:v>47.43</c:v>
                </c:pt>
                <c:pt idx="2">
                  <c:v>0.15</c:v>
                </c:pt>
                <c:pt idx="3">
                  <c:v>39.61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C26-48EF-8517-8BDEB1F0DF6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6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FDB-4F37-AE62-A68BF7A8E66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FDB-4F37-AE62-A68BF7A8E66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5FDB-4F37-AE62-A68BF7A8E66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5FDB-4F37-AE62-A68BF7A8E667}"/>
              </c:ext>
            </c:extLst>
          </c:dPt>
          <c:dLbls>
            <c:dLbl>
              <c:idx val="2"/>
              <c:layout>
                <c:manualLayout>
                  <c:x val="5.1082020997375278E-2"/>
                  <c:y val="9.956328375619709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DB-4F37-AE62-A68BF7A8E667}"/>
                </c:ext>
              </c:extLst>
            </c:dLbl>
            <c:dLbl>
              <c:idx val="3"/>
              <c:layout>
                <c:manualLayout>
                  <c:x val="4.5283027121609802E-2"/>
                  <c:y val="8.46121318168562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DB-4F37-AE62-A68BF7A8E6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Planilha2!$B$2:$B$5</c:f>
              <c:strCache>
                <c:ptCount val="4"/>
                <c:pt idx="0">
                  <c:v>Até 1h</c:v>
                </c:pt>
                <c:pt idx="1">
                  <c:v>Até 3h</c:v>
                </c:pt>
                <c:pt idx="2">
                  <c:v>De 4h-6h</c:v>
                </c:pt>
                <c:pt idx="3">
                  <c:v>Acima 6h</c:v>
                </c:pt>
              </c:strCache>
            </c:strRef>
          </c:cat>
          <c:val>
            <c:numRef>
              <c:f>Planilha2!$C$2:$C$5</c:f>
              <c:numCache>
                <c:formatCode>General</c:formatCode>
                <c:ptCount val="4"/>
                <c:pt idx="0">
                  <c:v>70.069999999999993</c:v>
                </c:pt>
                <c:pt idx="1">
                  <c:v>22.62</c:v>
                </c:pt>
                <c:pt idx="2">
                  <c:v>5.84</c:v>
                </c:pt>
                <c:pt idx="3">
                  <c:v>1.47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FDB-4F37-AE62-A68BF7A8E667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F949-4862-9089-DFDCFF60B1C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F949-4862-9089-DFDCFF60B1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Planilha2!$K$5:$K$6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Planilha2!$L$5:$L$6</c:f>
              <c:numCache>
                <c:formatCode>General</c:formatCode>
                <c:ptCount val="2"/>
                <c:pt idx="0">
                  <c:v>32.11</c:v>
                </c:pt>
                <c:pt idx="1">
                  <c:v>67.89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49-4862-9089-DFDCFF60B1C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26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19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3.wdp"/><Relationship Id="rId18" Type="http://schemas.openxmlformats.org/officeDocument/2006/relationships/chart" Target="../charts/chart5.xml"/><Relationship Id="rId3" Type="http://schemas.openxmlformats.org/officeDocument/2006/relationships/image" Target="../media/image3.png"/><Relationship Id="rId21" Type="http://schemas.openxmlformats.org/officeDocument/2006/relationships/image" Target="../media/image11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chart" Target="../charts/chart4.xml"/><Relationship Id="rId2" Type="http://schemas.openxmlformats.org/officeDocument/2006/relationships/image" Target="../media/image2.jpeg"/><Relationship Id="rId16" Type="http://schemas.openxmlformats.org/officeDocument/2006/relationships/chart" Target="../charts/chart3.xml"/><Relationship Id="rId20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5" Type="http://schemas.openxmlformats.org/officeDocument/2006/relationships/chart" Target="../charts/chart2.xml"/><Relationship Id="rId10" Type="http://schemas.openxmlformats.org/officeDocument/2006/relationships/image" Target="../media/image8.jpeg"/><Relationship Id="rId19" Type="http://schemas.openxmlformats.org/officeDocument/2006/relationships/chart" Target="../charts/chart6.xml"/><Relationship Id="rId4" Type="http://schemas.microsoft.com/office/2007/relationships/hdphoto" Target="../media/hdphoto1.wdp"/><Relationship Id="rId9" Type="http://schemas.microsoft.com/office/2007/relationships/hdphoto" Target="../media/hdphoto2.wdp"/><Relationship Id="rId1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08BD2466-279E-4C29-9A44-CA59430FEB00}"/>
              </a:ext>
            </a:extLst>
          </p:cNvPr>
          <p:cNvSpPr txBox="1"/>
          <p:nvPr/>
        </p:nvSpPr>
        <p:spPr>
          <a:xfrm>
            <a:off x="965086" y="7975218"/>
            <a:ext cx="3086099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latin typeface="Arial" panose="020B0604020202020204" pitchFamily="34" charset="0"/>
                <a:cs typeface="Arial" panose="020B0604020202020204" pitchFamily="34" charset="0"/>
              </a:rPr>
              <a:t>OS BENEFÍCIOS DA DISTRIBUIÇÃO DE PROTETOR SOLAR PARA POPULAÇÃO BRASILEIRA</a:t>
            </a:r>
          </a:p>
          <a:p>
            <a:pPr algn="ctr"/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Fernanda </a:t>
            </a:r>
            <a:r>
              <a:rPr lang="pt-BR" sz="4800" dirty="0" err="1">
                <a:latin typeface="Arial" panose="020B0604020202020204" pitchFamily="34" charset="0"/>
                <a:cs typeface="Arial" panose="020B0604020202020204" pitchFamily="34" charset="0"/>
              </a:rPr>
              <a:t>Garozi</a:t>
            </a: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 Goldner</a:t>
            </a:r>
            <a:r>
              <a:rPr lang="pt-BR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pt-BR" sz="4800" dirty="0" err="1">
                <a:latin typeface="Arial" panose="020B0604020202020204" pitchFamily="34" charset="0"/>
                <a:cs typeface="Arial" panose="020B0604020202020204" pitchFamily="34" charset="0"/>
              </a:rPr>
              <a:t>Gheisyla</a:t>
            </a: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 Morgado dos Santos</a:t>
            </a:r>
            <a:r>
              <a:rPr lang="pt-BR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 , Julia Cellin</a:t>
            </a:r>
            <a:r>
              <a:rPr lang="pt-BR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pt-BR" sz="4800" dirty="0" err="1">
                <a:latin typeface="Arial" panose="020B0604020202020204" pitchFamily="34" charset="0"/>
                <a:cs typeface="Arial" panose="020B0604020202020204" pitchFamily="34" charset="0"/>
              </a:rPr>
              <a:t>Maikel</a:t>
            </a: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 dos</a:t>
            </a:r>
          </a:p>
          <a:p>
            <a:pPr algn="ctr"/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Santos Noimerk</a:t>
            </a:r>
            <a:r>
              <a:rPr lang="pt-BR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 , Natielly Rodrigues Mapeli</a:t>
            </a:r>
            <a:r>
              <a:rPr lang="pt-BR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, Sarah Fernandes Teixeira</a:t>
            </a:r>
            <a:r>
              <a:rPr lang="pt-BR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/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Graduando(a) em Farmácia – UNESC; </a:t>
            </a:r>
            <a:r>
              <a:rPr lang="pt-BR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Farmacêutica, Doutora, Professora do curso de Farmácia – UNESC.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54311C5-5618-45FB-BFC2-941A7ACF91C5}"/>
              </a:ext>
            </a:extLst>
          </p:cNvPr>
          <p:cNvSpPr txBox="1"/>
          <p:nvPr/>
        </p:nvSpPr>
        <p:spPr>
          <a:xfrm>
            <a:off x="965086" y="14002737"/>
            <a:ext cx="16790064" cy="16158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  <a:p>
            <a:pPr algn="just">
              <a:lnSpc>
                <a:spcPct val="150000"/>
              </a:lnSpc>
            </a:pP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O objetivo da pesquisa foi avaliar a repercussão financeira do SUS quanto a distribuição de filtro solar em determinados estados brasileiros.</a:t>
            </a:r>
          </a:p>
          <a:p>
            <a:pPr algn="ctr">
              <a:lnSpc>
                <a:spcPct val="150000"/>
              </a:lnSpc>
            </a:pPr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A15AD24-8F0D-4519-9CE5-F03D0BD69DAD}"/>
              </a:ext>
            </a:extLst>
          </p:cNvPr>
          <p:cNvSpPr txBox="1"/>
          <p:nvPr/>
        </p:nvSpPr>
        <p:spPr>
          <a:xfrm>
            <a:off x="18196060" y="14002737"/>
            <a:ext cx="13630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8C32BF7-5A64-4D4D-9EFB-E602CBB77DE2}"/>
              </a:ext>
            </a:extLst>
          </p:cNvPr>
          <p:cNvSpPr txBox="1"/>
          <p:nvPr/>
        </p:nvSpPr>
        <p:spPr>
          <a:xfrm>
            <a:off x="18076850" y="35612482"/>
            <a:ext cx="1372038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INCA, Instituto Nacional de Câncer (Brasil). Estimativa 2023: incidência de câncer no Brasil. Rio de Janeiro: INCA, 2022. </a:t>
            </a:r>
          </a:p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SBD, Sociedade Brasileira de Dermatologia. Câncer de Pele. Disponível em:</a:t>
            </a:r>
          </a:p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lt;https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://www.sbd.org.br/doencas/cancer-da pele/#:~: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=Carcinoma%20</a:t>
            </a:r>
          </a:p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espinocelular%20(CEC)%3A%20segundo,das%20camadas%20superiores%20da%20pele&amp;gt;. 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Agrupar 6"/>
          <p:cNvGrpSpPr/>
          <p:nvPr/>
        </p:nvGrpSpPr>
        <p:grpSpPr>
          <a:xfrm>
            <a:off x="1758145" y="15405765"/>
            <a:ext cx="15531997" cy="10444521"/>
            <a:chOff x="1562203" y="15405765"/>
            <a:chExt cx="15531997" cy="10444521"/>
          </a:xfrm>
        </p:grpSpPr>
        <p:pic>
          <p:nvPicPr>
            <p:cNvPr id="1034" name="Picture 10" descr="Skin cancer Vectors &amp; Illustrations for Free Download | Freepik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5615" y="21262213"/>
              <a:ext cx="4395307" cy="4395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Ficheiro:Contorno do mapa do Brasil.svg – Wikipédia, a enciclopédia livre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203" y="21009852"/>
              <a:ext cx="4840434" cy="4840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Free Skin cancer (superficial spreading melanoma) Icons, Symbols &amp; Images |  BioRender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6" t="21818" r="13881" b="24572"/>
            <a:stretch/>
          </p:blipFill>
          <p:spPr bwMode="auto">
            <a:xfrm>
              <a:off x="1650887" y="15642770"/>
              <a:ext cx="3485961" cy="333103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Skin Cancer ‣ Cancer Types ‣ THANC Guide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71" b="259"/>
            <a:stretch/>
          </p:blipFill>
          <p:spPr bwMode="auto">
            <a:xfrm>
              <a:off x="7243690" y="15642770"/>
              <a:ext cx="3363686" cy="2857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Seta para a Direita 1"/>
            <p:cNvSpPr/>
            <p:nvPr/>
          </p:nvSpPr>
          <p:spPr>
            <a:xfrm>
              <a:off x="5704137" y="16720457"/>
              <a:ext cx="972264" cy="91440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Seta para a Direita 12"/>
            <p:cNvSpPr/>
            <p:nvPr/>
          </p:nvSpPr>
          <p:spPr>
            <a:xfrm rot="1828484">
              <a:off x="11174666" y="17491671"/>
              <a:ext cx="972264" cy="91440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Seta para a Direita 13"/>
            <p:cNvSpPr/>
            <p:nvPr/>
          </p:nvSpPr>
          <p:spPr>
            <a:xfrm rot="19771516" flipV="1">
              <a:off x="11174665" y="16079871"/>
              <a:ext cx="972264" cy="91440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Retângulo 2"/>
            <p:cNvSpPr/>
            <p:nvPr/>
          </p:nvSpPr>
          <p:spPr>
            <a:xfrm>
              <a:off x="12714218" y="15405765"/>
              <a:ext cx="3531222" cy="166551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latin typeface="Arial" panose="020B0604020202020204" pitchFamily="34" charset="0"/>
                  <a:cs typeface="Arial" panose="020B0604020202020204" pitchFamily="34" charset="0"/>
                </a:rPr>
                <a:t>DANOS PSICOLÓGICOS </a:t>
              </a:r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12714218" y="17278497"/>
              <a:ext cx="3531222" cy="166551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latin typeface="Arial" panose="020B0604020202020204" pitchFamily="34" charset="0"/>
                  <a:cs typeface="Arial" panose="020B0604020202020204" pitchFamily="34" charset="0"/>
                </a:rPr>
                <a:t>IMPACTOS FINANCEIROS AO SUS</a:t>
              </a:r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1912531" y="18681412"/>
              <a:ext cx="296267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200" dirty="0">
                  <a:latin typeface="Arial" panose="020B0604020202020204" pitchFamily="34" charset="0"/>
                  <a:cs typeface="Arial" panose="020B0604020202020204" pitchFamily="34" charset="0"/>
                </a:rPr>
                <a:t>Câncer de pele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7203776" y="18681412"/>
              <a:ext cx="3403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dirty="0">
                  <a:latin typeface="Arial" panose="020B0604020202020204" pitchFamily="34" charset="0"/>
                  <a:cs typeface="Arial" panose="020B0604020202020204" pitchFamily="34" charset="0"/>
                </a:rPr>
                <a:t>Desenvolvimento anormal de células cutâneas</a:t>
              </a:r>
            </a:p>
          </p:txBody>
        </p:sp>
        <p:pic>
          <p:nvPicPr>
            <p:cNvPr id="1032" name="Picture 8" descr="Skin cancer - Free wellness icon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9775" y="22641182"/>
              <a:ext cx="2320494" cy="2320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tângulo 4"/>
            <p:cNvSpPr/>
            <p:nvPr/>
          </p:nvSpPr>
          <p:spPr>
            <a:xfrm>
              <a:off x="3441803" y="22143427"/>
              <a:ext cx="296267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3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280.000 casos </a:t>
              </a:r>
              <a:endParaRPr lang="pt-BR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Seta para a Direita 18"/>
            <p:cNvSpPr/>
            <p:nvPr/>
          </p:nvSpPr>
          <p:spPr>
            <a:xfrm>
              <a:off x="6843547" y="22931082"/>
              <a:ext cx="972264" cy="91440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11448660" y="21800741"/>
              <a:ext cx="5645540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3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Contribuindo para o aumento de casos:</a:t>
              </a:r>
            </a:p>
            <a:p>
              <a:pPr marL="457200" indent="-457200" algn="ctr">
                <a:buFont typeface="Arial" panose="020B0604020202020204" pitchFamily="34" charset="0"/>
                <a:buChar char="•"/>
              </a:pPr>
              <a:r>
                <a:rPr lang="pt-BR" sz="3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Exposição excessiva ao sol</a:t>
              </a:r>
            </a:p>
            <a:p>
              <a:pPr marL="457200" indent="-457200" algn="ctr">
                <a:buFont typeface="Arial" panose="020B0604020202020204" pitchFamily="34" charset="0"/>
                <a:buChar char="•"/>
              </a:pPr>
              <a:r>
                <a:rPr lang="pt-BR" sz="3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Uso inadequado de protetor solar</a:t>
              </a:r>
              <a:endParaRPr lang="pt-BR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38" name="Picture 14" descr="Sun png images | PNGWi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78" b="95556" l="0" r="944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9569" y="21262213"/>
              <a:ext cx="1841894" cy="1841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Agrupar 5"/>
          <p:cNvGrpSpPr/>
          <p:nvPr/>
        </p:nvGrpSpPr>
        <p:grpSpPr>
          <a:xfrm>
            <a:off x="3555384" y="29839246"/>
            <a:ext cx="11132182" cy="5996120"/>
            <a:chOff x="358003" y="30371899"/>
            <a:chExt cx="11132182" cy="5996120"/>
          </a:xfrm>
        </p:grpSpPr>
        <p:pic>
          <p:nvPicPr>
            <p:cNvPr id="1040" name="Picture 16" descr="Database Storage free vector icons designed by phatplus | Vector icon  design, Database icon, Free icons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875" y="30371899"/>
              <a:ext cx="3823379" cy="3823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tângulo 24"/>
            <p:cNvSpPr/>
            <p:nvPr/>
          </p:nvSpPr>
          <p:spPr>
            <a:xfrm>
              <a:off x="358003" y="34305916"/>
              <a:ext cx="5421125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3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DATASUS, Sistema de Informação de Mortalidade (SIM) e Instituto Nacional do Câncer (INCA)</a:t>
              </a:r>
              <a:endParaRPr lang="pt-BR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7114230" y="31006317"/>
              <a:ext cx="4375955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3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Sexo, idade, etnia, nível educacional, renda familiar e gastos públicos com neoplasias malignas </a:t>
              </a:r>
              <a:endParaRPr lang="pt-BR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Seta para a Direita 26"/>
            <p:cNvSpPr/>
            <p:nvPr/>
          </p:nvSpPr>
          <p:spPr>
            <a:xfrm>
              <a:off x="5561110" y="31826389"/>
              <a:ext cx="972264" cy="91440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8" name="Agrupar 17"/>
          <p:cNvGrpSpPr/>
          <p:nvPr/>
        </p:nvGrpSpPr>
        <p:grpSpPr>
          <a:xfrm>
            <a:off x="1234712" y="36188526"/>
            <a:ext cx="14726483" cy="5843994"/>
            <a:chOff x="1038770" y="36188526"/>
            <a:chExt cx="14726483" cy="5843994"/>
          </a:xfrm>
        </p:grpSpPr>
        <p:pic>
          <p:nvPicPr>
            <p:cNvPr id="1042" name="Picture 18" descr="Stack Of Paper Png posted by Kenneth Michael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1937" y="36188526"/>
              <a:ext cx="2824561" cy="3651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tângulo 30"/>
            <p:cNvSpPr/>
            <p:nvPr/>
          </p:nvSpPr>
          <p:spPr>
            <a:xfrm>
              <a:off x="9091287" y="39970417"/>
              <a:ext cx="6673966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3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Questionário online</a:t>
              </a:r>
            </a:p>
            <a:p>
              <a:pPr algn="ctr"/>
              <a:r>
                <a:rPr lang="pt-BR" sz="3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CAAE: 70139023.0.0000.5062, Parecer nº6.115.176. 137 </a:t>
              </a:r>
            </a:p>
            <a:p>
              <a:pPr algn="ctr"/>
              <a:endParaRPr lang="pt-BR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44" name="Picture 20" descr="Clipart Da Internet PNG Images | Vetores E Arquivos PSD | Download Grátis  Em Pngtree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8041" y="36373707"/>
              <a:ext cx="3920546" cy="3920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tângulo 16"/>
            <p:cNvSpPr/>
            <p:nvPr/>
          </p:nvSpPr>
          <p:spPr>
            <a:xfrm>
              <a:off x="1038770" y="39970417"/>
              <a:ext cx="6434633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3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Pesquisa de valor de protetores com FPS 30 em farmácias e drogarias nacionais</a:t>
              </a:r>
              <a:endParaRPr lang="pt-BR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Retângulo 34"/>
          <p:cNvSpPr/>
          <p:nvPr/>
        </p:nvSpPr>
        <p:spPr>
          <a:xfrm>
            <a:off x="22680074" y="14958724"/>
            <a:ext cx="732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27391922" y="14958724"/>
            <a:ext cx="6864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RJ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19480762" y="16406442"/>
            <a:ext cx="14736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Faixa etária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0" name="Gráfico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8347366"/>
              </p:ext>
            </p:extLst>
          </p:nvPr>
        </p:nvGraphicFramePr>
        <p:xfrm>
          <a:off x="25449125" y="15642770"/>
          <a:ext cx="4572000" cy="2553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41" name="Retângulo 40"/>
          <p:cNvSpPr/>
          <p:nvPr/>
        </p:nvSpPr>
        <p:spPr>
          <a:xfrm>
            <a:off x="19480762" y="19310237"/>
            <a:ext cx="1473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Etnia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523106"/>
              </p:ext>
            </p:extLst>
          </p:nvPr>
        </p:nvGraphicFramePr>
        <p:xfrm>
          <a:off x="18510246" y="22241416"/>
          <a:ext cx="13315838" cy="524643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440318">
                  <a:extLst>
                    <a:ext uri="{9D8B030D-6E8A-4147-A177-3AD203B41FA5}">
                      <a16:colId xmlns:a16="http://schemas.microsoft.com/office/drawing/2014/main" val="3851479337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1123726156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143683141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3887254174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4004902425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495511578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653389705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172233942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3747304295"/>
                    </a:ext>
                  </a:extLst>
                </a:gridCol>
              </a:tblGrid>
              <a:tr h="10895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Loja 1</a:t>
                      </a:r>
                      <a:endParaRPr lang="pt-BR" sz="2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(R$/mL)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Loja 2</a:t>
                      </a:r>
                      <a:endParaRPr lang="pt-BR" sz="2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(R$/mL)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Loja 3</a:t>
                      </a:r>
                      <a:endParaRPr lang="pt-BR" sz="2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(R$/mL)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Loja 4</a:t>
                      </a:r>
                      <a:endParaRPr lang="pt-BR" sz="2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(R$/mL)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Loja 5</a:t>
                      </a:r>
                      <a:endParaRPr lang="pt-BR" sz="2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(R$/mL)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Loja 6</a:t>
                      </a:r>
                      <a:endParaRPr lang="pt-BR" sz="2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(R$/mL)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Loja 7</a:t>
                      </a:r>
                      <a:endParaRPr lang="pt-BR" sz="2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(R$/mL)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Preço médio</a:t>
                      </a:r>
                      <a:endParaRPr lang="pt-BR" sz="2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(R$/mL)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4020200"/>
                  </a:ext>
                </a:extLst>
              </a:tr>
              <a:tr h="3453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Protetor industrializado 1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1,15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1,94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1,95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1,25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1,57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0982939"/>
                  </a:ext>
                </a:extLst>
              </a:tr>
              <a:tr h="3453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Protetor industrializado 2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0,28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0,27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0,35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0,90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1,04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0,64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239039"/>
                  </a:ext>
                </a:extLst>
              </a:tr>
              <a:tr h="3453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Protetor industrializado 3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1,76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0,59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1,07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2,27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2,55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1,05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2,13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1,63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0961483"/>
                  </a:ext>
                </a:extLst>
              </a:tr>
              <a:tr h="3453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Protetor industrializado 4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0,59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2,02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0,94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1,68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1,04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7458789"/>
                  </a:ext>
                </a:extLst>
              </a:tr>
              <a:tr h="3453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Protetor industrializado 5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0,26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0,32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0,29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0,32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0,40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0,23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0,30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7059448"/>
                  </a:ext>
                </a:extLst>
              </a:tr>
              <a:tr h="3453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Protetor industrializado 6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0,37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0,43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0,48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0,39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1,47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0,33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1,10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0,65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58237846"/>
                  </a:ext>
                </a:extLst>
              </a:tr>
              <a:tr h="3453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Protetor industrializado 7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0,28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0,34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0,22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0,98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0,24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0,79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0,48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0503888"/>
                  </a:ext>
                </a:extLst>
              </a:tr>
              <a:tr h="3453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Protetor industrializado 8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0,28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0,34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0,45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0,36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1087646"/>
                  </a:ext>
                </a:extLst>
              </a:tr>
              <a:tr h="3453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Protetor industrializado 9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0,56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0,77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0,81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0,94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0,83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0,77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0,78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573281"/>
                  </a:ext>
                </a:extLst>
              </a:tr>
              <a:tr h="3453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Protetor manipulado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0,39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0,32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0,36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8849961"/>
                  </a:ext>
                </a:extLst>
              </a:tr>
            </a:tbl>
          </a:graphicData>
        </a:graphic>
      </p:graphicFrame>
      <p:sp>
        <p:nvSpPr>
          <p:cNvPr id="22" name="Retângulo 21"/>
          <p:cNvSpPr/>
          <p:nvPr/>
        </p:nvSpPr>
        <p:spPr>
          <a:xfrm>
            <a:off x="18633843" y="27699849"/>
            <a:ext cx="131922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pt-BR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Tabela 1 - Valor por </a:t>
            </a:r>
            <a:r>
              <a:rPr lang="pt-BR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mL</a:t>
            </a:r>
            <a:r>
              <a:rPr lang="pt-BR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dos filtros solares buscados em sete diferentes lojas virtuais de farmácias e drogarias.</a:t>
            </a:r>
            <a:endParaRPr lang="pt-BR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8633843" y="21118470"/>
            <a:ext cx="136305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Imagem 1 – Dados do IBGE da região de São Paulo e Rio de Janeiro em 2010.</a:t>
            </a:r>
            <a:endParaRPr lang="pt-BR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22767331" y="28731600"/>
            <a:ext cx="1271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grpSp>
        <p:nvGrpSpPr>
          <p:cNvPr id="30" name="Agrupar 29"/>
          <p:cNvGrpSpPr/>
          <p:nvPr/>
        </p:nvGrpSpPr>
        <p:grpSpPr>
          <a:xfrm>
            <a:off x="18517238" y="31362529"/>
            <a:ext cx="13630563" cy="4442798"/>
            <a:chOff x="18517238" y="31166587"/>
            <a:chExt cx="13630563" cy="4442798"/>
          </a:xfrm>
        </p:grpSpPr>
        <p:graphicFrame>
          <p:nvGraphicFramePr>
            <p:cNvPr id="51" name="Gráfico 5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64264791"/>
                </p:ext>
              </p:extLst>
            </p:nvPr>
          </p:nvGraphicFramePr>
          <p:xfrm>
            <a:off x="26955576" y="31317083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sp>
          <p:nvSpPr>
            <p:cNvPr id="53" name="CaixaDeTexto 52"/>
            <p:cNvSpPr txBox="1"/>
            <p:nvPr/>
          </p:nvSpPr>
          <p:spPr>
            <a:xfrm>
              <a:off x="19406570" y="31166587"/>
              <a:ext cx="12714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54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54" name="CaixaDeTexto 53"/>
            <p:cNvSpPr txBox="1"/>
            <p:nvPr/>
          </p:nvSpPr>
          <p:spPr>
            <a:xfrm>
              <a:off x="26756210" y="31317083"/>
              <a:ext cx="12714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54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55" name="Retângulo 54"/>
            <p:cNvSpPr/>
            <p:nvPr/>
          </p:nvSpPr>
          <p:spPr>
            <a:xfrm>
              <a:off x="18517238" y="34039725"/>
              <a:ext cx="13630563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1200"/>
                </a:spcAft>
              </a:pPr>
              <a:r>
                <a:rPr lang="pt-BR" sz="3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Imagem 2 – Dados do questionário, em A o tempo médio de exposição ao sol. Em B, quem alega usar protetor solar. Em C, quantas vezes reaplica protetor solar.</a:t>
              </a:r>
              <a:endParaRPr lang="pt-B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57" name="Gráfico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9532865"/>
              </p:ext>
            </p:extLst>
          </p:nvPr>
        </p:nvGraphicFramePr>
        <p:xfrm>
          <a:off x="20872103" y="1558922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58" name="Gráfico 5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8136393"/>
              </p:ext>
            </p:extLst>
          </p:nvPr>
        </p:nvGraphicFramePr>
        <p:xfrm>
          <a:off x="20872103" y="1838554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59" name="Gráfico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1619526"/>
              </p:ext>
            </p:extLst>
          </p:nvPr>
        </p:nvGraphicFramePr>
        <p:xfrm>
          <a:off x="25449125" y="1840047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60" name="Gráfico 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421523"/>
              </p:ext>
            </p:extLst>
          </p:nvPr>
        </p:nvGraphicFramePr>
        <p:xfrm>
          <a:off x="23256268" y="2891035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61" name="Gráfico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3293372"/>
              </p:ext>
            </p:extLst>
          </p:nvPr>
        </p:nvGraphicFramePr>
        <p:xfrm>
          <a:off x="19858210" y="3147246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041A7F0C-C2B9-47F9-9CA0-EA418994779D}"/>
              </a:ext>
            </a:extLst>
          </p:cNvPr>
          <p:cNvSpPr txBox="1"/>
          <p:nvPr/>
        </p:nvSpPr>
        <p:spPr>
          <a:xfrm>
            <a:off x="18196060" y="40976635"/>
            <a:ext cx="13087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Agradecimento</a:t>
            </a:r>
            <a:r>
              <a:rPr lang="pt-BR" sz="3600">
                <a:latin typeface="Arial" panose="020B0604020202020204" pitchFamily="34" charset="0"/>
                <a:cs typeface="Arial" panose="020B0604020202020204" pitchFamily="34" charset="0"/>
              </a:rPr>
              <a:t>: UNESC. 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B5F7D9CC-22F5-486C-A773-BCE0CA62798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3514" y="41653302"/>
            <a:ext cx="2065774" cy="154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460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1194</TotalTime>
  <Words>521</Words>
  <Application>Microsoft Office PowerPoint</Application>
  <PresentationFormat>Personalizar</PresentationFormat>
  <Paragraphs>166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Valmir Pereira da Silva</dc:creator>
  <cp:lastModifiedBy>Natielly Rodrigues</cp:lastModifiedBy>
  <cp:revision>44</cp:revision>
  <dcterms:created xsi:type="dcterms:W3CDTF">2022-08-16T13:13:11Z</dcterms:created>
  <dcterms:modified xsi:type="dcterms:W3CDTF">2023-09-23T22:31:11Z</dcterms:modified>
</cp:coreProperties>
</file>