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4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j\OneDrive\&#193;rea%20de%20Trabalho\Artigos\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j\OneDrive\&#193;rea%20de%20Trabalho\Artigos\graf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0916129504413425"/>
          <c:y val="0.1365425745281339"/>
          <c:w val="0.39607127773334649"/>
          <c:h val="0.7333697886967987"/>
        </c:manualLayout>
      </c:layout>
      <c:pieChart>
        <c:varyColors val="1"/>
        <c:ser>
          <c:idx val="0"/>
          <c:order val="0"/>
          <c:tx>
            <c:strRef>
              <c:f>Planilha1!$N$2</c:f>
              <c:strCache>
                <c:ptCount val="1"/>
                <c:pt idx="0">
                  <c:v>Número de óbitos maternos por causas obstétricas diretas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6C-465C-A68A-34A4AAEF76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6C-465C-A68A-34A4AAEF76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6C-465C-A68A-34A4AAEF76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6C-465C-A68A-34A4AAEF766E}"/>
              </c:ext>
            </c:extLst>
          </c:dPt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Planilha1!$M$3:$M$6</c:f>
              <c:strCache>
                <c:ptCount val="4"/>
                <c:pt idx="0">
                  <c:v>Hemorragia </c:v>
                </c:pt>
                <c:pt idx="1">
                  <c:v>Hipertensão </c:v>
                </c:pt>
                <c:pt idx="2">
                  <c:v>Infecção puerperal</c:v>
                </c:pt>
                <c:pt idx="3">
                  <c:v>Aborto</c:v>
                </c:pt>
              </c:strCache>
            </c:strRef>
          </c:cat>
          <c:val>
            <c:numRef>
              <c:f>Planilha1!$N$3:$N$6</c:f>
              <c:numCache>
                <c:formatCode>#,##0</c:formatCode>
                <c:ptCount val="4"/>
                <c:pt idx="0" formatCode="General">
                  <c:v>823</c:v>
                </c:pt>
                <c:pt idx="1">
                  <c:v>1258</c:v>
                </c:pt>
                <c:pt idx="2" formatCode="General">
                  <c:v>316</c:v>
                </c:pt>
                <c:pt idx="3" formatCode="General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6C-465C-A68A-34A4AAEF7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3600" dirty="0"/>
              <a:t>Número de casos de Mortalidade Materna nas regiões brasileiras </a:t>
            </a:r>
          </a:p>
        </c:rich>
      </c:tx>
      <c:layout>
        <c:manualLayout>
          <c:xMode val="edge"/>
          <c:yMode val="edge"/>
          <c:x val="0.10022892460589874"/>
          <c:y val="8.81706628573237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8981773031414186E-2"/>
          <c:y val="0.15015880438914947"/>
          <c:w val="0.78221925875440457"/>
          <c:h val="0.71725154132038271"/>
        </c:manualLayout>
      </c:layout>
      <c:ofPieChart>
        <c:ofPieType val="pie"/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Número de casos de Mortalidade Materna nas regiões brasileiras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57-4C22-BB01-9570EB765F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57-4C22-BB01-9570EB765F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57-4C22-BB01-9570EB765F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57-4C22-BB01-9570EB765F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257-4C22-BB01-9570EB765F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257-4C22-BB01-9570EB765F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57-4C22-BB01-9570EB765F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257-4C22-BB01-9570EB765FE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257-4C22-BB01-9570EB765FE9}"/>
              </c:ext>
            </c:extLst>
          </c:dPt>
          <c:dLbls>
            <c:dLbl>
              <c:idx val="5"/>
              <c:layout>
                <c:manualLayout>
                  <c:x val="0.27276115485564295"/>
                  <c:y val="2.855533683289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7-4C22-BB01-9570EB765FE9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Planilha1!$A$2:$A$9</c:f>
              <c:strCache>
                <c:ptCount val="8"/>
                <c:pt idx="0">
                  <c:v>Norte</c:v>
                </c:pt>
                <c:pt idx="1">
                  <c:v>Nordeste</c:v>
                </c:pt>
                <c:pt idx="2">
                  <c:v>Centro-Oeste</c:v>
                </c:pt>
                <c:pt idx="3">
                  <c:v>Sul</c:v>
                </c:pt>
                <c:pt idx="4">
                  <c:v>Sudeste </c:v>
                </c:pt>
                <c:pt idx="5">
                  <c:v>Total</c:v>
                </c:pt>
                <c:pt idx="7">
                  <c:v>MMD</c:v>
                </c:pt>
              </c:strCache>
            </c:strRef>
          </c:cat>
          <c:val>
            <c:numRef>
              <c:f>Planilha1!$B$2:$B$9</c:f>
              <c:numCache>
                <c:formatCode>#,##0</c:formatCode>
                <c:ptCount val="8"/>
                <c:pt idx="0">
                  <c:v>1186</c:v>
                </c:pt>
                <c:pt idx="1">
                  <c:v>2503</c:v>
                </c:pt>
                <c:pt idx="2" formatCode="General">
                  <c:v>772</c:v>
                </c:pt>
                <c:pt idx="3" formatCode="General">
                  <c:v>840</c:v>
                </c:pt>
                <c:pt idx="4">
                  <c:v>2928</c:v>
                </c:pt>
                <c:pt idx="5">
                  <c:v>8225</c:v>
                </c:pt>
                <c:pt idx="7">
                  <c:v>4218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257-4C22-BB01-9570EB765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194822620364347E-2"/>
          <c:y val="0.89859207419332177"/>
          <c:w val="0.86040731064823894"/>
          <c:h val="6.6557527970211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6CCF260-E6EC-06C2-9F97-DD978FCB1B1D}"/>
              </a:ext>
            </a:extLst>
          </p:cNvPr>
          <p:cNvSpPr txBox="1"/>
          <p:nvPr/>
        </p:nvSpPr>
        <p:spPr>
          <a:xfrm>
            <a:off x="1221404" y="13831253"/>
            <a:ext cx="144134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mortalidade materna por causas obstétricas diretas (MMD) é definida como o óbito materno decorrente de complicações na gravidez, no parto ou no puerpério, por omissões ou por tratamento incorreto da hipertensão, da hemorragia, da infecção puerperal e do aborto. Esse índice é responsável pela manutenção da razão de mortalidade materna, sendo intensificado em regiões de maiores vulnerabilidades sociais. Esse coeficiente epidemiológico impacta na saúde pública, por ser uma tragédia evitável em 90% dos casos.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0508B5B-D25D-C472-4167-1A383C7C2FE6}"/>
              </a:ext>
            </a:extLst>
          </p:cNvPr>
          <p:cNvSpPr txBox="1"/>
          <p:nvPr/>
        </p:nvSpPr>
        <p:spPr>
          <a:xfrm>
            <a:off x="1240454" y="21118687"/>
            <a:ext cx="1441349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Sob essa ótica, o trabalho analisa os dados relativos às causas de MMD, nos anos 2018-2021, a fim de estabelecer os principais fatores socioeconômicos que contribuem para a manutenção da mortalidade materna no Brasil. 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170726-71B1-1D96-16E3-B7B90ADC286C}"/>
              </a:ext>
            </a:extLst>
          </p:cNvPr>
          <p:cNvSpPr txBox="1"/>
          <p:nvPr/>
        </p:nvSpPr>
        <p:spPr>
          <a:xfrm>
            <a:off x="1240454" y="12576165"/>
            <a:ext cx="85821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EBB947-0419-C9FD-B92C-F59DA29B005D}"/>
              </a:ext>
            </a:extLst>
          </p:cNvPr>
          <p:cNvSpPr txBox="1"/>
          <p:nvPr/>
        </p:nvSpPr>
        <p:spPr>
          <a:xfrm>
            <a:off x="1221404" y="19814072"/>
            <a:ext cx="76440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86BDB0-C495-3F4A-AE43-C7DE029A1BA7}"/>
              </a:ext>
            </a:extLst>
          </p:cNvPr>
          <p:cNvSpPr txBox="1"/>
          <p:nvPr/>
        </p:nvSpPr>
        <p:spPr>
          <a:xfrm>
            <a:off x="1240454" y="24150131"/>
            <a:ext cx="11649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638944-5AB1-6989-F577-F9E40D27C4FA}"/>
              </a:ext>
            </a:extLst>
          </p:cNvPr>
          <p:cNvSpPr txBox="1"/>
          <p:nvPr/>
        </p:nvSpPr>
        <p:spPr>
          <a:xfrm>
            <a:off x="1240454" y="25452747"/>
            <a:ext cx="144134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revisão utilizou como estratégia a identificação e seleção dos artigos publicados na base de dados PubMed e Scielo, baseando-se em 3 termos principais, referentes a mortalidade materna, causas obstétricas diretas, socioeconômico, nos anos 2021-2023. Foram utilizados 9 artigos para elaboração do referencial teórico do trabalho e extraídos os dados de MMD no período 2018-2021.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2095740-86B5-99FE-1B19-C6DAF9C5B715}"/>
              </a:ext>
            </a:extLst>
          </p:cNvPr>
          <p:cNvSpPr txBox="1"/>
          <p:nvPr/>
        </p:nvSpPr>
        <p:spPr>
          <a:xfrm>
            <a:off x="1221404" y="29679241"/>
            <a:ext cx="85821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B24B5EA-B4EA-A103-26A1-D0B1310FFDB3}"/>
              </a:ext>
            </a:extLst>
          </p:cNvPr>
          <p:cNvSpPr txBox="1"/>
          <p:nvPr/>
        </p:nvSpPr>
        <p:spPr>
          <a:xfrm>
            <a:off x="16745338" y="26293935"/>
            <a:ext cx="85821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70F5362-A780-D08E-E6D7-A82EB86DDDEE}"/>
              </a:ext>
            </a:extLst>
          </p:cNvPr>
          <p:cNvSpPr txBox="1"/>
          <p:nvPr/>
        </p:nvSpPr>
        <p:spPr>
          <a:xfrm>
            <a:off x="16631766" y="27545628"/>
            <a:ext cx="1452706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430" marR="111760" algn="just">
              <a:spcAft>
                <a:spcPts val="0"/>
              </a:spcAft>
            </a:pP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partir dessa análise, conclui-se que o índice de MMD permanece alto e deve ser encarado como um problema de saúde pública. Além disso, questões sociais e econômicas da população devem ser melhor exploradas para garantir segurança à vida materna.</a:t>
            </a:r>
            <a:endParaRPr lang="pt-BR" sz="3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E439F57-0502-C365-B6E9-1BCE1F3A8D3A}"/>
              </a:ext>
            </a:extLst>
          </p:cNvPr>
          <p:cNvSpPr txBox="1"/>
          <p:nvPr/>
        </p:nvSpPr>
        <p:spPr>
          <a:xfrm>
            <a:off x="16745337" y="12546668"/>
            <a:ext cx="1441349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Observa-se um destaque da região Sudeste, a qual liderou o número de notificações no período, seguida da região Nordeste. Sobre as causas de MMD no período 2018-2021 destacam-se a hemorragia com 25% do total de óbitos maternos diretos no país, seguido da hipertensão com 22%.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EE05003-E857-B0F0-A647-8674E7CC8BC9}"/>
              </a:ext>
            </a:extLst>
          </p:cNvPr>
          <p:cNvSpPr txBox="1"/>
          <p:nvPr/>
        </p:nvSpPr>
        <p:spPr>
          <a:xfrm>
            <a:off x="1240454" y="30981857"/>
            <a:ext cx="1441349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período 2018-2021, sendo contabilizados 4.218 casos notificados de MMD no Brasil. Na região Norte foram notificados 1.186 casos, no Sudeste 2.928 casos, no Sul 840 casos, no Centro-Oeste 772 casos e no Nordeste 2.503 casos.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E3F0A0-986F-5F44-1551-65389D89B61B}"/>
              </a:ext>
            </a:extLst>
          </p:cNvPr>
          <p:cNvSpPr txBox="1"/>
          <p:nvPr/>
        </p:nvSpPr>
        <p:spPr>
          <a:xfrm>
            <a:off x="16745338" y="23945284"/>
            <a:ext cx="14413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Esses índices apresentam variações de acordo com as condições socioeconômicas locais, que afetam diretamente na assistência desde o pré-natal ao puerpério. 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ED3F7705-92D8-AD02-F6EA-0DA5BCAD3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4664043"/>
              </p:ext>
            </p:extLst>
          </p:nvPr>
        </p:nvGraphicFramePr>
        <p:xfrm>
          <a:off x="16527865" y="15801295"/>
          <a:ext cx="14503310" cy="750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1EA8283D-21F9-231E-A9D2-366473AB9D89}"/>
              </a:ext>
            </a:extLst>
          </p:cNvPr>
          <p:cNvSpPr txBox="1"/>
          <p:nvPr/>
        </p:nvSpPr>
        <p:spPr>
          <a:xfrm>
            <a:off x="2769907" y="7467345"/>
            <a:ext cx="258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MORTALIDADE MATERNA POR CAUSAS OBSTÉTRICAS DIRETAS NO BRASIL</a:t>
            </a:r>
            <a:endParaRPr lang="pt-BR" sz="48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D1F12F3-9BBC-D0E8-3763-01E22E93D091}"/>
              </a:ext>
            </a:extLst>
          </p:cNvPr>
          <p:cNvSpPr txBox="1"/>
          <p:nvPr/>
        </p:nvSpPr>
        <p:spPr>
          <a:xfrm>
            <a:off x="433619" y="8602278"/>
            <a:ext cx="31532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Mirele Morais Mayrink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Mariana Jordem Filgueiras Tybel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Fernanda Cristina de Abreu Quintela Castro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</a:p>
          <a:p>
            <a:pPr algn="ctr"/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Clairton Marcolongo Pereira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pt-BR" sz="3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pt-BR" sz="38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E658E0D-E83F-FE17-3ECC-E5855030E9E9}"/>
              </a:ext>
            </a:extLst>
          </p:cNvPr>
          <p:cNvSpPr txBox="1"/>
          <p:nvPr/>
        </p:nvSpPr>
        <p:spPr>
          <a:xfrm>
            <a:off x="1368113" y="10004446"/>
            <a:ext cx="296630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 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Graduando em Medicina – UNESC; 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 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Graduando em Medicina – UNESC; 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Fisioterapeuta, Dra. em Pediatria e Saúde da Criança, Professora do Curso de Medicina – UNESC;</a:t>
            </a:r>
            <a:r>
              <a:rPr lang="pt-PT" sz="3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4 </a:t>
            </a:r>
            <a:r>
              <a:rPr lang="pt-PT" sz="3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Médico Veterinário, Dr. em Sanidade Animal, Professor do Curso de Medicina – UNESC</a:t>
            </a:r>
            <a:endParaRPr lang="pt-BR" sz="3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pt-BR" sz="3800" dirty="0"/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4EC353C2-F718-9B6A-4E5B-723B7289E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373447"/>
              </p:ext>
            </p:extLst>
          </p:nvPr>
        </p:nvGraphicFramePr>
        <p:xfrm>
          <a:off x="433619" y="33617854"/>
          <a:ext cx="15220333" cy="776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FC5EF474-05ED-1113-5D58-659FC33793C7}"/>
              </a:ext>
            </a:extLst>
          </p:cNvPr>
          <p:cNvSpPr txBox="1"/>
          <p:nvPr/>
        </p:nvSpPr>
        <p:spPr>
          <a:xfrm>
            <a:off x="16745338" y="31136423"/>
            <a:ext cx="101578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04180A7-B011-1D6C-16E6-633C4E651720}"/>
              </a:ext>
            </a:extLst>
          </p:cNvPr>
          <p:cNvSpPr txBox="1"/>
          <p:nvPr/>
        </p:nvSpPr>
        <p:spPr>
          <a:xfrm>
            <a:off x="16745337" y="32315523"/>
            <a:ext cx="13921366" cy="6086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LIMA CRP, et al. Análise epidemiológica da mortalidade materna no Brasil. </a:t>
            </a:r>
            <a:r>
              <a:rPr lang="pt-BR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Brazilian</a:t>
            </a: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</a:t>
            </a: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2023; V(9): 24241-24258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TEODORO MS, et al. Condicionantes e características da mortalidade materna no Brasil. Revista Eletrônica Acervo Saúde, 2021; 13(4): e7050.</a:t>
            </a:r>
          </a:p>
          <a:p>
            <a:pPr algn="just"/>
            <a:r>
              <a:rPr lang="pt-BR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SOUZA CEA, et al. Análise da mortalidade materna durante o período de 2018 a 2021: um estudo transversal. Estudos Avançados Sobre Saúde E Natureza. 2023; 26.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2602</TotalTime>
  <Words>531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Mirele Mayrink</cp:lastModifiedBy>
  <cp:revision>10</cp:revision>
  <dcterms:created xsi:type="dcterms:W3CDTF">2022-08-16T13:13:11Z</dcterms:created>
  <dcterms:modified xsi:type="dcterms:W3CDTF">2023-09-24T18:42:33Z</dcterms:modified>
</cp:coreProperties>
</file>