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5" autoAdjust="0"/>
    <p:restoredTop sz="94660" autoAdjust="0"/>
  </p:normalViewPr>
  <p:slideViewPr>
    <p:cSldViewPr snapToGrid="0">
      <p:cViewPr>
        <p:scale>
          <a:sx n="20" d="100"/>
          <a:sy n="20" d="100"/>
        </p:scale>
        <p:origin x="-1036" y="176"/>
      </p:cViewPr>
      <p:guideLst>
        <p:guide orient="horz" pos="13606"/>
        <p:guide pos="10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9265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2198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lacerdap@gmail.com" TargetMode="External"/><Relationship Id="rId7" Type="http://schemas.openxmlformats.org/officeDocument/2006/relationships/hyperlink" Target="https://www.planalto.gov.br/ccivil_03/decreto-lei/del3688.htm" TargetMode="External"/><Relationship Id="rId2" Type="http://schemas.openxmlformats.org/officeDocument/2006/relationships/hyperlink" Target="mailto:gusmaoleticia45@gmail.com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legislacao.planalto.gov.br/legisla/legislacao.nsf/Viw_Identificacao/DEL%203.688-1941?OpenDocument" TargetMode="External"/><Relationship Id="rId5" Type="http://schemas.openxmlformats.org/officeDocument/2006/relationships/hyperlink" Target="https://www.planalto.gov.br/ccivil_03/decreto-lei/del2848compilado.htm" TargetMode="External"/><Relationship Id="rId4" Type="http://schemas.openxmlformats.org/officeDocument/2006/relationships/hyperlink" Target="http://legislacao.planalto.gov.br/legisla/legislacao.nsf/Viw_Identificacao/DEL%202.848-1940?OpenDocumen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3563007" y="8424002"/>
            <a:ext cx="25382483" cy="34507908"/>
          </a:xfrm>
          <a:prstGeom prst="rect">
            <a:avLst/>
          </a:prstGeom>
        </p:spPr>
        <p:txBody>
          <a:bodyPr wrap="square" anchor="t" anchorCtr="1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4400" b="1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A QUEBRA DO SIGILO PROFISSIONAL MÉDICO E OS CONFLITOS NORMATIVOS - UM RELATO DE CASO</a:t>
            </a:r>
            <a:endParaRPr lang="pt-BR" sz="4400" dirty="0">
              <a:latin typeface="Arial" pitchFamily="34" charset="0"/>
              <a:ea typeface="Times New Roman"/>
              <a:cs typeface="Arial" pitchFamily="34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440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 </a:t>
            </a:r>
            <a:endParaRPr lang="pt-BR" sz="4400" dirty="0">
              <a:latin typeface="Arial" pitchFamily="34" charset="0"/>
              <a:ea typeface="Times New Roman"/>
              <a:cs typeface="Arial" pitchFamily="34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440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Letícia Gusmão Alves</a:t>
            </a:r>
            <a:r>
              <a:rPr lang="pt-BR" sz="4400" baseline="3000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1</a:t>
            </a:r>
            <a:r>
              <a:rPr lang="pt-BR" sz="440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, Isabella Amaral Lemes</a:t>
            </a:r>
            <a:r>
              <a:rPr lang="pt-BR" sz="4400" baseline="3000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2</a:t>
            </a:r>
            <a:r>
              <a:rPr lang="pt-BR" sz="440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, Camila da Silva Lima</a:t>
            </a:r>
            <a:r>
              <a:rPr lang="pt-BR" sz="4400" baseline="3000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3</a:t>
            </a:r>
            <a:r>
              <a:rPr lang="pt-BR" sz="440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, Cláudia da Costa Pereira</a:t>
            </a:r>
            <a:r>
              <a:rPr lang="pt-BR" sz="4400" baseline="3000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4</a:t>
            </a:r>
            <a:r>
              <a:rPr lang="pt-BR" sz="440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, Katia Dutra Pinheiro de Lacerda Pretti</a:t>
            </a:r>
            <a:r>
              <a:rPr lang="pt-BR" sz="4400" baseline="3000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5 </a:t>
            </a:r>
            <a:endParaRPr lang="pt-BR" sz="4400" dirty="0">
              <a:latin typeface="Arial" pitchFamily="34" charset="0"/>
              <a:ea typeface="Times New Roman"/>
              <a:cs typeface="Arial" pitchFamily="34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4400" baseline="3000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 </a:t>
            </a:r>
            <a:endParaRPr lang="pt-BR" sz="4400" dirty="0">
              <a:latin typeface="Arial" pitchFamily="34" charset="0"/>
              <a:ea typeface="Times New Roman"/>
              <a:cs typeface="Arial" pitchFamily="34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4400" baseline="3000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1</a:t>
            </a:r>
            <a:r>
              <a:rPr lang="pt-BR" sz="440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Graduanda em Medicina - UNESC; </a:t>
            </a:r>
            <a:r>
              <a:rPr lang="pt-BR" sz="4400" baseline="3000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2</a:t>
            </a:r>
            <a:r>
              <a:rPr lang="pt-BR" sz="440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Graduanda em Medicina - UNESC; </a:t>
            </a:r>
            <a:r>
              <a:rPr lang="pt-BR" sz="4400" baseline="3000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3</a:t>
            </a:r>
            <a:r>
              <a:rPr lang="pt-BR" sz="440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Graduanda em Medicina - UNESC; </a:t>
            </a:r>
            <a:r>
              <a:rPr lang="pt-BR" sz="4400" baseline="3000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4</a:t>
            </a:r>
            <a:r>
              <a:rPr lang="pt-BR" sz="440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Graduanda em Medicina - UNESC; </a:t>
            </a:r>
            <a:r>
              <a:rPr lang="pt-BR" sz="4400" baseline="3000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5</a:t>
            </a:r>
            <a:r>
              <a:rPr lang="pt-BR" sz="440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Bacharel em Direito. Especialista em Direito Civil. Mestre em Direito - Relações Privadas e Constituição. Advogada. Professora do curso de Medicina - UNESC </a:t>
            </a:r>
            <a:r>
              <a:rPr lang="pt-BR" sz="4400" dirty="0">
                <a:latin typeface="Arial" pitchFamily="34" charset="0"/>
                <a:ea typeface="Calibri"/>
                <a:cs typeface="Arial" pitchFamily="34" charset="0"/>
                <a:hlinkClick r:id="rId2"/>
              </a:rPr>
              <a:t>gusmaoleticia45@gmail.com</a:t>
            </a:r>
            <a:r>
              <a:rPr lang="pt-BR" sz="4400" dirty="0">
                <a:latin typeface="Arial" pitchFamily="34" charset="0"/>
                <a:ea typeface="Calibri"/>
                <a:cs typeface="Arial" pitchFamily="34" charset="0"/>
              </a:rPr>
              <a:t>  </a:t>
            </a:r>
            <a:r>
              <a:rPr lang="pt-BR" sz="4400" dirty="0" smtClean="0">
                <a:latin typeface="Arial" pitchFamily="34" charset="0"/>
                <a:ea typeface="Calibri"/>
                <a:cs typeface="Arial" pitchFamily="34" charset="0"/>
                <a:hlinkClick r:id="rId3"/>
              </a:rPr>
              <a:t>klacerdap@gmail.com</a:t>
            </a:r>
            <a:r>
              <a:rPr lang="pt-BR" sz="4400" dirty="0" smtClean="0">
                <a:latin typeface="Arial" pitchFamily="34" charset="0"/>
                <a:ea typeface="Calibri"/>
                <a:cs typeface="Arial" pitchFamily="34" charset="0"/>
              </a:rPr>
              <a:t> </a:t>
            </a:r>
            <a:endParaRPr lang="pt-BR" sz="4400" dirty="0" smtClean="0">
              <a:latin typeface="Arial" pitchFamily="34" charset="0"/>
              <a:ea typeface="Times New Roman"/>
              <a:cs typeface="Arial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4400" dirty="0" smtClean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 </a:t>
            </a:r>
            <a:endParaRPr lang="pt-BR" sz="4400" dirty="0" smtClean="0">
              <a:latin typeface="Arial" pitchFamily="34" charset="0"/>
              <a:ea typeface="Times New Roman"/>
              <a:cs typeface="Arial" pitchFamily="34" charset="0"/>
            </a:endParaRPr>
          </a:p>
          <a:p>
            <a:pPr algn="just">
              <a:spcAft>
                <a:spcPts val="0"/>
              </a:spcAft>
            </a:pPr>
            <a:r>
              <a:rPr lang="pt-BR" sz="4400" dirty="0" smtClean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A </a:t>
            </a:r>
            <a:r>
              <a:rPr lang="pt-BR" sz="4400" dirty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quebra do sigilo profissional possui grande incidência na área da saúde, principalmente quando o motivo é o aborto, crime previsto no Art. 124 do Código Penal. Há circunstâncias em que a notificação é compulsória e em outras o dever de sigilo deve prevalecer. Diante do impasse, o que fazer? Em março de 2023, a 6ª turma do Superior Tribunal de Justiça trancou uma ação penal promovida a partir da denúncia feita por um médico, que também foi arrolado como testemunha, quanto a aborto realizado pela gestante. Com o trancamento da ação penal, o órgão julgador determinou o envio dos autos ao Conselho Regional de Medicina, ao qual o médico está vinculado, e ao Ministério Público para a adoção das medidas necessárias. Entendeu o STJ que o sigilo médico deveria ter sido preservado, uma vez que o Código de Ética Médica veda, no Parágrafo único do Art. 73, o reporte de situações nas quais o paciente seria exposto a procedimento criminal. No entanto, este item colide com o inciso II do Art. 66 da Lei de Contravenções Penais, que atribui aos médicos e profissionais sanitários a infração penal por omissão de comunicação de crime, caso não notifiquem às autoridades, fatos criminosos que tiverem ciência no exercício da profissão. Identificou-se que a contradição entre a quebra ou não do sigilo médico existe ao observar um cenário normativo conflitante em que, ora os médicos se encontram obrigados a reportar indícios de crime, ora se veem proibidos de revelar segredos com potencial </a:t>
            </a:r>
            <a:r>
              <a:rPr lang="pt-BR" sz="4400" dirty="0" err="1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incriminatório</a:t>
            </a:r>
            <a:r>
              <a:rPr lang="pt-BR" sz="4400" dirty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 de seus pacientes. Portanto, compreender os direitos e deveres relativos ao exercício da medicina é imprescindível, a fim de se preservar os direitos dos pacientes, sem que isso exponha o profissional à responsabilização ética, cível ou até mesmo criminal. O presente relato dispensou a aprovação do Comitê de Ética em Pesquisa pois todas as informações utilizadas encontram-se em bases públicas. </a:t>
            </a:r>
            <a:r>
              <a:rPr lang="pt-BR" sz="4400" i="1" dirty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O número do processo deste caso não foi divulgado devido ao segredo de justiça.</a:t>
            </a:r>
            <a:endParaRPr lang="pt-BR" sz="4400" dirty="0">
              <a:latin typeface="Arial" pitchFamily="34" charset="0"/>
              <a:ea typeface="Times New Roman"/>
              <a:cs typeface="Arial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440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 </a:t>
            </a:r>
            <a:endParaRPr lang="pt-BR" sz="4400" dirty="0">
              <a:latin typeface="Arial" pitchFamily="34" charset="0"/>
              <a:ea typeface="Times New Roman"/>
              <a:cs typeface="Arial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t-BR" sz="4400" b="1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Palavras-chave</a:t>
            </a:r>
            <a:r>
              <a:rPr lang="pt-BR" sz="440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: Legislações conflitantes, aborto, segredo profissional. </a:t>
            </a:r>
            <a:endParaRPr lang="pt-BR" sz="4400" dirty="0">
              <a:latin typeface="Arial" pitchFamily="34" charset="0"/>
              <a:ea typeface="Times New Roman"/>
              <a:cs typeface="Arial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t-BR" sz="440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 </a:t>
            </a:r>
            <a:endParaRPr lang="pt-BR" sz="4400" dirty="0">
              <a:latin typeface="Arial" pitchFamily="34" charset="0"/>
              <a:ea typeface="Times New Roman"/>
              <a:cs typeface="Arial" pitchFamily="34" charset="0"/>
            </a:endParaRPr>
          </a:p>
          <a:p>
            <a:pPr algn="just">
              <a:spcAft>
                <a:spcPts val="0"/>
              </a:spcAft>
            </a:pPr>
            <a:r>
              <a:rPr lang="pt-BR" sz="4000" b="1" dirty="0" smtClean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Referências</a:t>
            </a:r>
            <a:r>
              <a:rPr lang="pt-BR" sz="4000" dirty="0" smtClean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: BRASIL</a:t>
            </a:r>
            <a:r>
              <a:rPr lang="pt-BR" sz="400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. </a:t>
            </a:r>
            <a:r>
              <a:rPr lang="pt-BR" sz="4000" i="1" u="sng" dirty="0">
                <a:latin typeface="Arial" pitchFamily="34" charset="0"/>
                <a:ea typeface="Calibri"/>
                <a:cs typeface="Arial" pitchFamily="34" charset="0"/>
                <a:hlinkClick r:id="rId4"/>
              </a:rPr>
              <a:t>Decreto-lei n</a:t>
            </a:r>
            <a:r>
              <a:rPr lang="pt-BR" sz="4000" i="1" u="sng" baseline="30000" dirty="0">
                <a:latin typeface="Arial" pitchFamily="34" charset="0"/>
                <a:ea typeface="Calibri"/>
                <a:cs typeface="Arial" pitchFamily="34" charset="0"/>
                <a:hlinkClick r:id="rId4"/>
              </a:rPr>
              <a:t>o</a:t>
            </a:r>
            <a:r>
              <a:rPr lang="pt-BR" sz="4000" i="1" u="sng" dirty="0">
                <a:latin typeface="Arial" pitchFamily="34" charset="0"/>
                <a:ea typeface="Calibri"/>
                <a:cs typeface="Arial" pitchFamily="34" charset="0"/>
                <a:hlinkClick r:id="rId4"/>
              </a:rPr>
              <a:t> 2.848, de 7 de dezembro de 1940</a:t>
            </a:r>
            <a:r>
              <a:rPr lang="pt-BR" sz="4000" b="1" i="1" dirty="0">
                <a:latin typeface="Arial" pitchFamily="34" charset="0"/>
                <a:ea typeface="Calibri"/>
                <a:cs typeface="Arial" pitchFamily="34" charset="0"/>
              </a:rPr>
              <a:t>. </a:t>
            </a:r>
            <a:r>
              <a:rPr lang="pt-BR" sz="4000" i="1" dirty="0">
                <a:latin typeface="Arial" pitchFamily="34" charset="0"/>
                <a:ea typeface="Calibri"/>
                <a:cs typeface="Arial" pitchFamily="34" charset="0"/>
              </a:rPr>
              <a:t>Código Penal. </a:t>
            </a:r>
            <a:r>
              <a:rPr lang="pt-BR" sz="4000" dirty="0">
                <a:latin typeface="Arial" pitchFamily="34" charset="0"/>
                <a:ea typeface="Calibri"/>
                <a:cs typeface="Arial" pitchFamily="34" charset="0"/>
              </a:rPr>
              <a:t>Disponível em: </a:t>
            </a:r>
            <a:r>
              <a:rPr lang="pt-BR" sz="4000" u="sng" dirty="0">
                <a:latin typeface="Arial" pitchFamily="34" charset="0"/>
                <a:ea typeface="Calibri"/>
                <a:cs typeface="Arial" pitchFamily="34" charset="0"/>
                <a:hlinkClick r:id="rId5"/>
              </a:rPr>
              <a:t>https://www.planalto.gov.br/ccivil_03/decreto-lei/del2848compilado.htm</a:t>
            </a:r>
            <a:r>
              <a:rPr lang="pt-BR" sz="4000" dirty="0">
                <a:latin typeface="Arial" pitchFamily="34" charset="0"/>
                <a:ea typeface="Calibri"/>
                <a:cs typeface="Arial" pitchFamily="34" charset="0"/>
              </a:rPr>
              <a:t> Acesso em: 11 set. 2023.</a:t>
            </a:r>
            <a:endParaRPr lang="pt-BR" sz="4000" dirty="0">
              <a:latin typeface="Arial" pitchFamily="34" charset="0"/>
              <a:ea typeface="Times New Roman"/>
              <a:cs typeface="Arial" pitchFamily="34" charset="0"/>
            </a:endParaRPr>
          </a:p>
          <a:p>
            <a:pPr algn="just">
              <a:spcAft>
                <a:spcPts val="0"/>
              </a:spcAft>
            </a:pPr>
            <a:r>
              <a:rPr lang="pt-BR" sz="4000" dirty="0">
                <a:latin typeface="Arial" pitchFamily="34" charset="0"/>
                <a:ea typeface="Calibri"/>
                <a:cs typeface="Arial" pitchFamily="34" charset="0"/>
              </a:rPr>
              <a:t> </a:t>
            </a:r>
            <a:endParaRPr lang="pt-BR" sz="4000" dirty="0">
              <a:latin typeface="Arial" pitchFamily="34" charset="0"/>
              <a:ea typeface="Times New Roman"/>
              <a:cs typeface="Arial" pitchFamily="34" charset="0"/>
            </a:endParaRPr>
          </a:p>
          <a:p>
            <a:pPr algn="just">
              <a:spcAft>
                <a:spcPts val="0"/>
              </a:spcAft>
            </a:pPr>
            <a:r>
              <a:rPr lang="pt-BR" sz="4000" dirty="0" smtClean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BRASIL. </a:t>
            </a:r>
            <a:r>
              <a:rPr lang="pt-BR" sz="4000" i="1" dirty="0" smtClean="0">
                <a:latin typeface="Arial" pitchFamily="34" charset="0"/>
                <a:ea typeface="Calibri"/>
                <a:cs typeface="Arial" pitchFamily="34" charset="0"/>
                <a:hlinkClick r:id="rId6"/>
              </a:rPr>
              <a:t>Decreto-lei nº 3.688, de 3 de outubro de 1941</a:t>
            </a:r>
            <a:r>
              <a:rPr lang="pt-BR" sz="4000" i="1" dirty="0" smtClean="0">
                <a:latin typeface="Arial" pitchFamily="34" charset="0"/>
                <a:ea typeface="Calibri"/>
                <a:cs typeface="Arial" pitchFamily="34" charset="0"/>
              </a:rPr>
              <a:t>. Lei de Contravenções Penais. Disponível em: </a:t>
            </a:r>
            <a:r>
              <a:rPr lang="pt-BR" sz="4000" i="1" dirty="0" smtClean="0">
                <a:latin typeface="Arial" pitchFamily="34" charset="0"/>
                <a:ea typeface="Calibri"/>
                <a:cs typeface="Arial" pitchFamily="34" charset="0"/>
                <a:hlinkClick r:id="rId7"/>
              </a:rPr>
              <a:t>https://www.planalto.gov.br/ccivil_03/decreto-lei/del3688.htm</a:t>
            </a:r>
            <a:r>
              <a:rPr lang="pt-BR" sz="4000" i="1" dirty="0" smtClean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pt-BR" sz="4000" dirty="0" smtClean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Acesso em: 11 set. 2023.</a:t>
            </a:r>
            <a:endParaRPr lang="pt-BR" sz="4000" dirty="0" smtClean="0">
              <a:latin typeface="Arial" pitchFamily="34" charset="0"/>
              <a:ea typeface="Times New Roman"/>
              <a:cs typeface="Arial" pitchFamily="34" charset="0"/>
            </a:endParaRPr>
          </a:p>
          <a:p>
            <a:pPr algn="just">
              <a:spcAft>
                <a:spcPts val="0"/>
              </a:spcAft>
            </a:pPr>
            <a:r>
              <a:rPr lang="pt-BR" sz="400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 </a:t>
            </a:r>
            <a:endParaRPr lang="pt-BR" sz="4000" dirty="0">
              <a:latin typeface="Arial" pitchFamily="34" charset="0"/>
              <a:ea typeface="Times New Roman"/>
              <a:cs typeface="Arial" pitchFamily="34" charset="0"/>
            </a:endParaRPr>
          </a:p>
          <a:p>
            <a:pPr algn="just">
              <a:spcAft>
                <a:spcPts val="0"/>
              </a:spcAft>
            </a:pPr>
            <a:r>
              <a:rPr lang="pt-BR" sz="400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CONSELHO FEDERAL DE MEDICINA. Código de Ética Médica: Resolução CFM nº 2.217, de 27 de setembro de 2018, modificada pelas Resoluções CFM nº 2.222/2018 e 2.226/2019. Brasília: Conselho Federal de Medicina, 2019</a:t>
            </a:r>
            <a:r>
              <a:rPr lang="pt-BR" sz="4000" dirty="0" smtClean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.</a:t>
            </a:r>
          </a:p>
          <a:p>
            <a:pPr algn="just">
              <a:spcAft>
                <a:spcPts val="0"/>
              </a:spcAft>
            </a:pPr>
            <a:endParaRPr lang="pt-BR" sz="4000" dirty="0">
              <a:solidFill>
                <a:srgbClr val="000000"/>
              </a:solidFill>
              <a:effectLst/>
              <a:latin typeface="Arial" pitchFamily="34" charset="0"/>
              <a:ea typeface="Calibri"/>
              <a:cs typeface="Arial" pitchFamily="34" charset="0"/>
            </a:endParaRPr>
          </a:p>
          <a:p>
            <a:pPr algn="just"/>
            <a:r>
              <a:rPr lang="pt-BR" sz="4000" dirty="0">
                <a:latin typeface="Arial" pitchFamily="34" charset="0"/>
                <a:cs typeface="Arial" pitchFamily="34" charset="0"/>
              </a:rPr>
              <a:t>STJ. </a:t>
            </a:r>
            <a:r>
              <a:rPr lang="pt-BR" sz="4000" i="1" dirty="0">
                <a:latin typeface="Arial" pitchFamily="34" charset="0"/>
                <a:cs typeface="Arial" pitchFamily="34" charset="0"/>
              </a:rPr>
              <a:t>Sexta Turma tranca ação penal por aborto ao ver quebra de sigilo profissional entre médico e paciente</a:t>
            </a:r>
            <a:r>
              <a:rPr lang="pt-BR" sz="4000" dirty="0">
                <a:latin typeface="Arial" pitchFamily="34" charset="0"/>
                <a:cs typeface="Arial" pitchFamily="34" charset="0"/>
              </a:rPr>
              <a:t>. Disponível em: https://www.stj.jus.br/sites/portalp/Paginas/Comunicacao/Noticias/2023/14032023-Sexta-Turma-tranca-acao-penal-por-aborto-ao-ver-quebra-de-sigilo-profissional-entre-medico-e-paciente.aspx. Acesso em: 5 set. 2023.</a:t>
            </a:r>
          </a:p>
          <a:p>
            <a:pPr algn="just">
              <a:spcAft>
                <a:spcPts val="0"/>
              </a:spcAft>
            </a:pPr>
            <a:endParaRPr lang="pt-BR" sz="4400" dirty="0">
              <a:effectLst/>
              <a:latin typeface="Arial" pitchFamily="34" charset="0"/>
              <a:ea typeface="Times New Roman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72460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140</TotalTime>
  <Words>15</Words>
  <Application>Microsoft Office PowerPoint</Application>
  <PresentationFormat>Personalizar</PresentationFormat>
  <Paragraphs>17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Valmir Pereira da Silva</dc:creator>
  <cp:lastModifiedBy>Leticia</cp:lastModifiedBy>
  <cp:revision>9</cp:revision>
  <dcterms:created xsi:type="dcterms:W3CDTF">2022-08-16T13:13:11Z</dcterms:created>
  <dcterms:modified xsi:type="dcterms:W3CDTF">2023-09-24T20:01:23Z</dcterms:modified>
</cp:coreProperties>
</file>