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846" y="-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619640" y="1723680"/>
            <a:ext cx="29158920" cy="33441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ela 35"/>
          <p:cNvGraphicFramePr/>
          <p:nvPr>
            <p:extLst>
              <p:ext uri="{D42A27DB-BD31-4B8C-83A1-F6EECF244321}">
                <p14:modId xmlns:p14="http://schemas.microsoft.com/office/powerpoint/2010/main" val="1746934536"/>
              </p:ext>
            </p:extLst>
          </p:nvPr>
        </p:nvGraphicFramePr>
        <p:xfrm>
          <a:off x="399600" y="13607640"/>
          <a:ext cx="15119640" cy="840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19640"/>
              </a:tblGrid>
              <a:tr h="84096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" name="Retângulo 36"/>
          <p:cNvSpPr/>
          <p:nvPr/>
        </p:nvSpPr>
        <p:spPr>
          <a:xfrm>
            <a:off x="498390" y="14837047"/>
            <a:ext cx="14979240" cy="7759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3800" dirty="0"/>
              <a:t>A </a:t>
            </a:r>
            <a:r>
              <a:rPr lang="pt-BR" sz="3800" dirty="0" err="1"/>
              <a:t>laserterapia</a:t>
            </a:r>
            <a:r>
              <a:rPr lang="pt-BR" sz="3800" dirty="0"/>
              <a:t> é uma técnica minimamente invasiva e de rápida duração que emite CO2 fracionado no tecido genital, produzindo estímulos microscópicos em forma de </a:t>
            </a:r>
            <a:r>
              <a:rPr lang="pt-BR" sz="3800" dirty="0" err="1"/>
              <a:t>microescoriações</a:t>
            </a:r>
            <a:r>
              <a:rPr lang="pt-BR" sz="3800" dirty="0"/>
              <a:t>. Especificamente, essa terapia traz inúmeros benéficos em diferentes situações, como na síndrome urogenital e na candidíase de repetição. </a:t>
            </a:r>
            <a:endParaRPr lang="pt-BR" sz="3800" b="0" strike="noStrike" spc="-1" dirty="0">
              <a:latin typeface="Arial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347700" y="13642544"/>
            <a:ext cx="15171540" cy="117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1" strike="noStrike" spc="-1" dirty="0">
                <a:solidFill>
                  <a:srgbClr val="FFFFFF"/>
                </a:solidFill>
                <a:latin typeface="Arial"/>
              </a:rPr>
              <a:t>INTRODUÇÃO</a:t>
            </a:r>
            <a:endParaRPr lang="pt-BR" sz="4400" b="0" strike="noStrike" spc="-1" dirty="0">
              <a:latin typeface="Arial"/>
            </a:endParaRPr>
          </a:p>
        </p:txBody>
      </p:sp>
      <p:graphicFrame>
        <p:nvGraphicFramePr>
          <p:cNvPr id="39" name="Tabela 38"/>
          <p:cNvGraphicFramePr/>
          <p:nvPr>
            <p:extLst>
              <p:ext uri="{D42A27DB-BD31-4B8C-83A1-F6EECF244321}">
                <p14:modId xmlns:p14="http://schemas.microsoft.com/office/powerpoint/2010/main" val="113972850"/>
              </p:ext>
            </p:extLst>
          </p:nvPr>
        </p:nvGraphicFramePr>
        <p:xfrm>
          <a:off x="540000" y="7740000"/>
          <a:ext cx="31019400" cy="2451600"/>
        </p:xfrm>
        <a:graphic>
          <a:graphicData uri="http://schemas.openxmlformats.org/drawingml/2006/table">
            <a:tbl>
              <a:tblPr/>
              <a:tblGrid>
                <a:gridCol w="31019400"/>
              </a:tblGrid>
              <a:tr h="245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6000" b="1" strike="noStrike" spc="-1" dirty="0" smtClean="0">
                          <a:latin typeface="Arial"/>
                        </a:rPr>
                        <a:t>LASERTERAPIA</a:t>
                      </a:r>
                      <a:r>
                        <a:rPr lang="pt-BR" sz="6000" b="1" strike="noStrike" spc="-1" baseline="0" dirty="0" smtClean="0">
                          <a:latin typeface="Arial"/>
                        </a:rPr>
                        <a:t> NA SAÚDE ÍNTIMA FEMININA</a:t>
                      </a:r>
                      <a:endParaRPr lang="pt-BR" sz="60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Retângulo 39"/>
          <p:cNvSpPr/>
          <p:nvPr/>
        </p:nvSpPr>
        <p:spPr>
          <a:xfrm>
            <a:off x="3240360" y="10391226"/>
            <a:ext cx="27539640" cy="269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/>
            <a:r>
              <a:rPr lang="pt-BR" sz="4400" dirty="0" err="1"/>
              <a:t>Líbera</a:t>
            </a:r>
            <a:r>
              <a:rPr lang="pt-BR" sz="4400" dirty="0"/>
              <a:t> </a:t>
            </a:r>
            <a:r>
              <a:rPr lang="pt-BR" sz="4400" dirty="0" err="1"/>
              <a:t>Quedevez</a:t>
            </a:r>
            <a:r>
              <a:rPr lang="pt-BR" sz="4400" dirty="0"/>
              <a:t> Camatta</a:t>
            </a:r>
            <a:r>
              <a:rPr lang="pt-BR" sz="4400" baseline="30000" dirty="0"/>
              <a:t>1</a:t>
            </a:r>
            <a:r>
              <a:rPr lang="pt-BR" sz="4400" dirty="0"/>
              <a:t>, Marina Quedevez</a:t>
            </a:r>
            <a:r>
              <a:rPr lang="pt-BR" sz="4400" baseline="30000" dirty="0"/>
              <a:t>2</a:t>
            </a:r>
            <a:endParaRPr lang="pt-BR" sz="4400" dirty="0"/>
          </a:p>
          <a:p>
            <a:pPr algn="ctr">
              <a:lnSpc>
                <a:spcPct val="100000"/>
              </a:lnSpc>
              <a:buNone/>
            </a:pPr>
            <a:r>
              <a:rPr lang="pt-BR" sz="4400" baseline="30000" dirty="0"/>
              <a:t>1</a:t>
            </a:r>
            <a:r>
              <a:rPr lang="pt-BR" sz="4400" dirty="0"/>
              <a:t>Graduanda em Medicina – UNESC; </a:t>
            </a:r>
            <a:r>
              <a:rPr lang="pt-BR" sz="4400" baseline="30000" dirty="0"/>
              <a:t>2</a:t>
            </a:r>
            <a:r>
              <a:rPr lang="pt-BR" sz="4400" dirty="0"/>
              <a:t>Médica, professora do curso de Medicina </a:t>
            </a:r>
            <a:endParaRPr lang="pt-BR" sz="4400" b="0" strike="noStrike" spc="-1" dirty="0">
              <a:latin typeface="Arial"/>
            </a:endParaRPr>
          </a:p>
        </p:txBody>
      </p:sp>
      <p:graphicFrame>
        <p:nvGraphicFramePr>
          <p:cNvPr id="41" name="Tabela 40"/>
          <p:cNvGraphicFramePr/>
          <p:nvPr>
            <p:extLst>
              <p:ext uri="{D42A27DB-BD31-4B8C-83A1-F6EECF244321}">
                <p14:modId xmlns:p14="http://schemas.microsoft.com/office/powerpoint/2010/main" val="8502793"/>
              </p:ext>
            </p:extLst>
          </p:nvPr>
        </p:nvGraphicFramePr>
        <p:xfrm>
          <a:off x="357990" y="20705320"/>
          <a:ext cx="15119640" cy="9907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19640"/>
              </a:tblGrid>
              <a:tr h="99072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Retângulo 41"/>
          <p:cNvSpPr/>
          <p:nvPr/>
        </p:nvSpPr>
        <p:spPr>
          <a:xfrm>
            <a:off x="306090" y="20784401"/>
            <a:ext cx="15119640" cy="75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1" strike="noStrike" spc="-1" dirty="0">
                <a:solidFill>
                  <a:schemeClr val="bg1"/>
                </a:solidFill>
                <a:latin typeface="Arial"/>
              </a:rPr>
              <a:t>OBJETIVO</a:t>
            </a:r>
            <a:endParaRPr lang="pt-BR" sz="4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306090" y="21986037"/>
            <a:ext cx="15119640" cy="321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800" dirty="0"/>
              <a:t>M</a:t>
            </a:r>
            <a:r>
              <a:rPr lang="pt-BR" sz="3800" dirty="0" smtClean="0"/>
              <a:t>ostrar a importância do laser intimo como um tratamento moderno e não hormonal nas diferentes alterações do sistema genital feminino. </a:t>
            </a:r>
            <a:endParaRPr lang="pt-BR" sz="3800" spc="-1" dirty="0"/>
          </a:p>
          <a:p>
            <a:pPr algn="just">
              <a:lnSpc>
                <a:spcPct val="100000"/>
              </a:lnSpc>
              <a:buNone/>
            </a:pPr>
            <a:endParaRPr lang="pt-BR" sz="4400" b="0" strike="noStrike" spc="-1" dirty="0">
              <a:latin typeface="Arial"/>
            </a:endParaRPr>
          </a:p>
        </p:txBody>
      </p:sp>
      <p:graphicFrame>
        <p:nvGraphicFramePr>
          <p:cNvPr id="44" name="Tabela 43"/>
          <p:cNvGraphicFramePr/>
          <p:nvPr>
            <p:extLst>
              <p:ext uri="{D42A27DB-BD31-4B8C-83A1-F6EECF244321}">
                <p14:modId xmlns:p14="http://schemas.microsoft.com/office/powerpoint/2010/main" val="3753074063"/>
              </p:ext>
            </p:extLst>
          </p:nvPr>
        </p:nvGraphicFramePr>
        <p:xfrm>
          <a:off x="399600" y="24855877"/>
          <a:ext cx="15119640" cy="9907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19640"/>
              </a:tblGrid>
              <a:tr h="99072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" name="Retângulo 44"/>
          <p:cNvSpPr/>
          <p:nvPr/>
        </p:nvSpPr>
        <p:spPr>
          <a:xfrm>
            <a:off x="357990" y="25022737"/>
            <a:ext cx="15161250" cy="73322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1" strike="noStrike" spc="-1" dirty="0">
                <a:solidFill>
                  <a:schemeClr val="bg1"/>
                </a:solidFill>
                <a:latin typeface="Arial"/>
              </a:rPr>
              <a:t>METODOLOGIA</a:t>
            </a:r>
            <a:endParaRPr lang="pt-BR" sz="4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451770" y="26293153"/>
            <a:ext cx="15025860" cy="1071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3800" dirty="0" smtClean="0"/>
              <a:t>Foi </a:t>
            </a:r>
            <a:r>
              <a:rPr lang="pt-BR" sz="3800" dirty="0"/>
              <a:t>realizada revisão integrativa, utilizando as bases de dados </a:t>
            </a:r>
            <a:r>
              <a:rPr lang="pt-BR" sz="3800" dirty="0" err="1"/>
              <a:t>PubMed</a:t>
            </a:r>
            <a:r>
              <a:rPr lang="pt-BR" sz="3800" dirty="0"/>
              <a:t> e Google acadêmico, com os descritores “</a:t>
            </a:r>
            <a:r>
              <a:rPr lang="pt-BR" sz="3800" dirty="0" err="1"/>
              <a:t>laserterapia</a:t>
            </a:r>
            <a:r>
              <a:rPr lang="pt-BR" sz="3800" dirty="0"/>
              <a:t>”, “menopausa” e “ginecologia”, combinados entre si através do boleador “AND</a:t>
            </a:r>
            <a:r>
              <a:rPr lang="pt-BR" sz="3800" dirty="0" smtClean="0"/>
              <a:t>”.</a:t>
            </a:r>
            <a:endParaRPr lang="pt-BR" sz="3800" b="0" strike="noStrike" spc="-1" dirty="0">
              <a:latin typeface="Arial"/>
            </a:endParaRPr>
          </a:p>
        </p:txBody>
      </p:sp>
      <p:graphicFrame>
        <p:nvGraphicFramePr>
          <p:cNvPr id="47" name="Tabela 46"/>
          <p:cNvGraphicFramePr/>
          <p:nvPr>
            <p:extLst>
              <p:ext uri="{D42A27DB-BD31-4B8C-83A1-F6EECF244321}">
                <p14:modId xmlns:p14="http://schemas.microsoft.com/office/powerpoint/2010/main" val="313225635"/>
              </p:ext>
            </p:extLst>
          </p:nvPr>
        </p:nvGraphicFramePr>
        <p:xfrm>
          <a:off x="451770" y="30659593"/>
          <a:ext cx="15119640" cy="9907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19640"/>
              </a:tblGrid>
              <a:tr h="99072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" name="Retângulo 47"/>
          <p:cNvSpPr/>
          <p:nvPr/>
        </p:nvSpPr>
        <p:spPr>
          <a:xfrm>
            <a:off x="410160" y="30826453"/>
            <a:ext cx="15161250" cy="6311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1" strike="noStrike" spc="-1" dirty="0">
                <a:solidFill>
                  <a:schemeClr val="bg1"/>
                </a:solidFill>
                <a:latin typeface="Arial"/>
              </a:rPr>
              <a:t>RESULTADOS</a:t>
            </a:r>
            <a:endParaRPr lang="pt-BR" sz="4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446490" y="32103317"/>
            <a:ext cx="15072750" cy="699073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3800" dirty="0" smtClean="0"/>
              <a:t>As </a:t>
            </a:r>
            <a:r>
              <a:rPr lang="pt-BR" sz="3800" dirty="0"/>
              <a:t>mudanças mais significativas na região urogenital feminina ocorrem no período do climatério, entre as idades de 40 e 65 anos. Sendo assim, nesse período ocorre a redução na produção de estrogênio, por falência ovariana, podendo ocasionar osteoporose, transtorno de humor e distúrbios </a:t>
            </a:r>
            <a:r>
              <a:rPr lang="pt-BR" sz="3800" dirty="0" err="1"/>
              <a:t>uroginecológicos</a:t>
            </a:r>
            <a:r>
              <a:rPr lang="pt-BR" sz="3800" dirty="0"/>
              <a:t>, como atrofia vaginal e incontinência urinaria. Desse modo, o tratamento convencional seria com drogas estrogênicas, mas atualmente há o laser de CO2 que age nos casos de flacidez e atrofia de forma térmica e </a:t>
            </a:r>
            <a:r>
              <a:rPr lang="pt-BR" sz="3800" dirty="0" err="1"/>
              <a:t>microablativa</a:t>
            </a:r>
            <a:r>
              <a:rPr lang="pt-BR" sz="3800" dirty="0"/>
              <a:t>, gerando reparação funcional e tecidual, como aumento da elasticidade e lubrificação.</a:t>
            </a:r>
            <a:endParaRPr lang="pt-BR" sz="3800" b="0" strike="noStrike" spc="-1" dirty="0">
              <a:latin typeface="Arial"/>
            </a:endParaRPr>
          </a:p>
        </p:txBody>
      </p:sp>
      <p:graphicFrame>
        <p:nvGraphicFramePr>
          <p:cNvPr id="63" name="Tabela 62"/>
          <p:cNvGraphicFramePr/>
          <p:nvPr>
            <p:extLst>
              <p:ext uri="{D42A27DB-BD31-4B8C-83A1-F6EECF244321}">
                <p14:modId xmlns:p14="http://schemas.microsoft.com/office/powerpoint/2010/main" val="1342619331"/>
              </p:ext>
            </p:extLst>
          </p:nvPr>
        </p:nvGraphicFramePr>
        <p:xfrm>
          <a:off x="16580160" y="21223720"/>
          <a:ext cx="15119640" cy="9446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19640"/>
              </a:tblGrid>
              <a:tr h="9446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" name="Retângulo 63"/>
          <p:cNvSpPr/>
          <p:nvPr/>
        </p:nvSpPr>
        <p:spPr>
          <a:xfrm>
            <a:off x="16614878" y="21367539"/>
            <a:ext cx="15084922" cy="6184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strike="noStrike" spc="-1" dirty="0">
                <a:solidFill>
                  <a:schemeClr val="bg1"/>
                </a:solidFill>
                <a:latin typeface="Arial"/>
              </a:rPr>
              <a:t>CONCLUSÃO</a:t>
            </a:r>
            <a:endParaRPr lang="pt-BR" sz="4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5" name="Retângulo 64"/>
          <p:cNvSpPr/>
          <p:nvPr/>
        </p:nvSpPr>
        <p:spPr>
          <a:xfrm>
            <a:off x="16580160" y="22305953"/>
            <a:ext cx="15119640" cy="47234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800" dirty="0"/>
              <a:t>Compreende-se, portanto, que a </a:t>
            </a:r>
            <a:r>
              <a:rPr lang="pt-BR" sz="3800" dirty="0" err="1"/>
              <a:t>laserterapia</a:t>
            </a:r>
            <a:r>
              <a:rPr lang="pt-BR" sz="3800" dirty="0"/>
              <a:t> é um tratamento promissor, com melhora significativa na qualidade de vida das pacientes. Entretanto, no que tange a questão financeira, não é benéfico quando comparado com o tratamento hormonal supracitado.</a:t>
            </a:r>
          </a:p>
          <a:p>
            <a:pPr algn="just">
              <a:lnSpc>
                <a:spcPct val="150000"/>
              </a:lnSpc>
              <a:buNone/>
            </a:pPr>
            <a:endParaRPr lang="pt-BR" sz="1800" b="0" strike="noStrike" spc="-1" dirty="0">
              <a:latin typeface="Arial"/>
            </a:endParaRPr>
          </a:p>
        </p:txBody>
      </p:sp>
      <p:graphicFrame>
        <p:nvGraphicFramePr>
          <p:cNvPr id="66" name="Tabela 65"/>
          <p:cNvGraphicFramePr/>
          <p:nvPr>
            <p:extLst>
              <p:ext uri="{D42A27DB-BD31-4B8C-83A1-F6EECF244321}">
                <p14:modId xmlns:p14="http://schemas.microsoft.com/office/powerpoint/2010/main" val="2964263866"/>
              </p:ext>
            </p:extLst>
          </p:nvPr>
        </p:nvGraphicFramePr>
        <p:xfrm>
          <a:off x="16580160" y="27398953"/>
          <a:ext cx="15119640" cy="9446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19640"/>
              </a:tblGrid>
              <a:tr h="9446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Retângulo 66"/>
          <p:cNvSpPr/>
          <p:nvPr/>
        </p:nvSpPr>
        <p:spPr>
          <a:xfrm>
            <a:off x="16614878" y="27580895"/>
            <a:ext cx="15084922" cy="7626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1" strike="noStrike" spc="-1" dirty="0">
                <a:solidFill>
                  <a:schemeClr val="bg1"/>
                </a:solidFill>
                <a:latin typeface="Arial"/>
              </a:rPr>
              <a:t>REFERÊNCIAS</a:t>
            </a:r>
            <a:r>
              <a:rPr lang="pt-BR" sz="40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endParaRPr lang="pt-BR" sz="4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16580160" y="28895081"/>
            <a:ext cx="15119640" cy="67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pt-BR" sz="3800" dirty="0" smtClean="0"/>
              <a:t>JURADO</a:t>
            </a:r>
            <a:r>
              <a:rPr lang="pt-BR" sz="3800" dirty="0"/>
              <a:t>, Sonia Regina. O laser e o tratamento da flacidez e atrofia </a:t>
            </a:r>
            <a:r>
              <a:rPr lang="pt-BR" sz="3800" dirty="0" err="1"/>
              <a:t>vulvo</a:t>
            </a:r>
            <a:r>
              <a:rPr lang="pt-BR" sz="3800" dirty="0"/>
              <a:t>-vaginal – uma revisão integrativa da literatura. </a:t>
            </a:r>
            <a:r>
              <a:rPr lang="pt-BR" sz="3800" b="1" dirty="0"/>
              <a:t>FEBRASGO, </a:t>
            </a:r>
            <a:r>
              <a:rPr lang="pt-BR" sz="3800" dirty="0" smtClean="0"/>
              <a:t>2018.</a:t>
            </a:r>
            <a:endParaRPr lang="pt-BR" sz="3800" dirty="0"/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pt-BR" sz="3800" dirty="0" smtClean="0"/>
              <a:t>CHAGAS, </a:t>
            </a:r>
            <a:r>
              <a:rPr lang="pt-BR" sz="3800" dirty="0"/>
              <a:t>Jaqueline Maria de Azevedo et al. A utilização do laser fracionado como tratamento para flacidez e atrofia </a:t>
            </a:r>
            <a:r>
              <a:rPr lang="pt-BR" sz="3800" dirty="0" err="1"/>
              <a:t>vulvovaginal</a:t>
            </a:r>
            <a:r>
              <a:rPr lang="pt-BR" sz="3800" dirty="0"/>
              <a:t>. </a:t>
            </a:r>
            <a:r>
              <a:rPr lang="pt-BR" sz="3800" b="1" dirty="0" err="1"/>
              <a:t>Brazilian</a:t>
            </a:r>
            <a:r>
              <a:rPr lang="pt-BR" sz="3800" b="1" dirty="0"/>
              <a:t> </a:t>
            </a:r>
            <a:r>
              <a:rPr lang="pt-BR" sz="3800" b="1" dirty="0" err="1"/>
              <a:t>Journal</a:t>
            </a:r>
            <a:r>
              <a:rPr lang="pt-BR" sz="3800" b="1" dirty="0"/>
              <a:t> </a:t>
            </a:r>
            <a:r>
              <a:rPr lang="pt-BR" sz="3800" b="1" dirty="0" err="1"/>
              <a:t>of</a:t>
            </a:r>
            <a:r>
              <a:rPr lang="pt-BR" sz="3800" b="1" dirty="0"/>
              <a:t> Health </a:t>
            </a:r>
            <a:r>
              <a:rPr lang="pt-BR" sz="3800" b="1" dirty="0" err="1"/>
              <a:t>Review</a:t>
            </a:r>
            <a:r>
              <a:rPr lang="pt-BR" sz="3800" b="1" dirty="0"/>
              <a:t>, </a:t>
            </a:r>
            <a:r>
              <a:rPr lang="pt-BR" sz="3800" dirty="0"/>
              <a:t>v.5 n. 3</a:t>
            </a:r>
            <a:r>
              <a:rPr lang="pt-BR" sz="3800" b="1" dirty="0"/>
              <a:t>, </a:t>
            </a:r>
            <a:r>
              <a:rPr lang="pt-BR" sz="3800" dirty="0" smtClean="0"/>
              <a:t>2022.</a:t>
            </a:r>
            <a:endParaRPr lang="pt-BR" sz="3800" dirty="0"/>
          </a:p>
          <a:p>
            <a:pPr algn="just">
              <a:lnSpc>
                <a:spcPct val="150000"/>
              </a:lnSpc>
            </a:pPr>
            <a:r>
              <a:rPr lang="pt-BR" sz="3800" dirty="0"/>
              <a:t>SEVERISNO, </a:t>
            </a:r>
            <a:r>
              <a:rPr lang="pt-BR" sz="3800" dirty="0" err="1"/>
              <a:t>Laryssa</a:t>
            </a:r>
            <a:r>
              <a:rPr lang="pt-BR" sz="3800" dirty="0"/>
              <a:t> Caroline Torres et al. </a:t>
            </a:r>
            <a:r>
              <a:rPr lang="pt-BR" sz="3800" dirty="0" err="1"/>
              <a:t>Laserterapia</a:t>
            </a:r>
            <a:r>
              <a:rPr lang="pt-BR" sz="3800" dirty="0"/>
              <a:t> no tratamento da síndrome geniturinária. </a:t>
            </a:r>
            <a:r>
              <a:rPr lang="pt-BR" sz="3800" b="1" dirty="0"/>
              <a:t>Revista </a:t>
            </a:r>
            <a:r>
              <a:rPr lang="pt-BR" sz="3800" b="1" dirty="0" smtClean="0"/>
              <a:t>Científica </a:t>
            </a:r>
            <a:r>
              <a:rPr lang="pt-BR" sz="3800" b="1" dirty="0"/>
              <a:t>de </a:t>
            </a:r>
            <a:r>
              <a:rPr lang="pt-BR" sz="3800" b="1" dirty="0" smtClean="0"/>
              <a:t>Saúde </a:t>
            </a:r>
            <a:r>
              <a:rPr lang="pt-BR" sz="3800" b="1" dirty="0"/>
              <a:t>do </a:t>
            </a:r>
            <a:r>
              <a:rPr lang="pt-BR" sz="3800" b="1" dirty="0" smtClean="0"/>
              <a:t>Centro Universitário </a:t>
            </a:r>
            <a:r>
              <a:rPr lang="pt-BR" sz="3800" b="1" dirty="0"/>
              <a:t>de Belo Horizonte, </a:t>
            </a:r>
            <a:r>
              <a:rPr lang="pt-BR" sz="3800" dirty="0"/>
              <a:t>v.12 n.2,</a:t>
            </a:r>
            <a:r>
              <a:rPr lang="pt-BR" sz="3800" b="1" dirty="0"/>
              <a:t> </a:t>
            </a:r>
            <a:r>
              <a:rPr lang="pt-BR" sz="3800" dirty="0" smtClean="0"/>
              <a:t>2019.</a:t>
            </a:r>
            <a:endParaRPr lang="pt-BR" sz="3800" dirty="0"/>
          </a:p>
          <a:p>
            <a:pPr>
              <a:lnSpc>
                <a:spcPct val="150000"/>
              </a:lnSpc>
              <a:buNone/>
            </a:pPr>
            <a:endParaRPr lang="pt-BR" sz="2600" b="0" strike="noStrike" spc="-1" dirty="0"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60" y="14239558"/>
            <a:ext cx="10933784" cy="505646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6614878" y="13607640"/>
            <a:ext cx="4120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Figura 1</a:t>
            </a:r>
            <a:endParaRPr lang="pt-BR" sz="4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425444" y="14239558"/>
            <a:ext cx="40981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A: histologia </a:t>
            </a:r>
            <a:r>
              <a:rPr lang="pt-BR" sz="2800" dirty="0" err="1" smtClean="0"/>
              <a:t>pré</a:t>
            </a:r>
            <a:r>
              <a:rPr lang="pt-BR" sz="2800" dirty="0" smtClean="0"/>
              <a:t> tratamento de uma mulher de 59 anos </a:t>
            </a:r>
          </a:p>
          <a:p>
            <a:r>
              <a:rPr lang="pt-BR" sz="2800" dirty="0" smtClean="0"/>
              <a:t>B: 8 meses após 3 tratamentos mensais com laser CO2 vaginal, mostrando aumento da vascularização submucosa, depósito de colágeno e fibras elásticas 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580160" y="19342402"/>
            <a:ext cx="589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Fonte: </a:t>
            </a:r>
            <a:r>
              <a:rPr lang="pt-BR" sz="3600" dirty="0" err="1" smtClean="0"/>
              <a:t>Severisno</a:t>
            </a:r>
            <a:r>
              <a:rPr lang="pt-BR" sz="3600" dirty="0" smtClean="0"/>
              <a:t>, 2019</a:t>
            </a:r>
            <a:endParaRPr lang="pt-BR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</TotalTime>
  <Words>372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DejaVu Sans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Valmir Pereira da Silva</dc:creator>
  <dc:description/>
  <cp:lastModifiedBy>Conta da Microsoft</cp:lastModifiedBy>
  <cp:revision>20</cp:revision>
  <dcterms:created xsi:type="dcterms:W3CDTF">2022-08-16T13:13:11Z</dcterms:created>
  <dcterms:modified xsi:type="dcterms:W3CDTF">2023-09-24T14:07:38Z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</vt:i4>
  </property>
</Properties>
</file>