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" d="100"/>
          <a:sy n="10" d="100"/>
        </p:scale>
        <p:origin x="21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90F9824-D3A7-436B-952B-CD62F3BD83A5}"/>
              </a:ext>
            </a:extLst>
          </p:cNvPr>
          <p:cNvSpPr txBox="1"/>
          <p:nvPr/>
        </p:nvSpPr>
        <p:spPr>
          <a:xfrm>
            <a:off x="4310743" y="8164286"/>
            <a:ext cx="2338251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OS MECANISMOS PARA O EXERCÍCIO DO DIREITO DE OPOSIÇÃO DOS TRABALHADORES NÃO SINDICALIZADOS A COBRANÇA DE CONTRIBUIÇÃO ASSISTENCIAL PREVISTA EM ACORDO E/OU CONVENÇÃO COLETIVA À LUZ DA MODIFICAÇÃO DE ENTENDIMENTO DO SUPREMO TRIBUNAL FEDERAL NO ARE 1018459: UMA ANÁLISE A PARTIR DO SEGMENTO BANCÁRIO – PÚBLICO E PRIVADO – NO ESTADO DO ESPÍRITO SANTO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400ED16-27F3-437B-A3DA-F8DEB669A3E5}"/>
              </a:ext>
            </a:extLst>
          </p:cNvPr>
          <p:cNvSpPr txBox="1"/>
          <p:nvPr/>
        </p:nvSpPr>
        <p:spPr>
          <a:xfrm>
            <a:off x="14807510" y="13924140"/>
            <a:ext cx="1759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BARCELLOS, Pedro Henrique Martins, </a:t>
            </a:r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DALTO, Hudson Augusto.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0BDF30D-12CC-4652-9C1D-4846953522EE}"/>
              </a:ext>
            </a:extLst>
          </p:cNvPr>
          <p:cNvSpPr txBox="1"/>
          <p:nvPr/>
        </p:nvSpPr>
        <p:spPr>
          <a:xfrm>
            <a:off x="3571056" y="16287417"/>
            <a:ext cx="11692959" cy="231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Reforma Trabalhista (Lei nº 13.467/2017):</a:t>
            </a:r>
          </a:p>
          <a:p>
            <a:pPr marL="571500" indent="-571500" algn="just">
              <a:buFontTx/>
              <a:buChar char="-"/>
            </a:pP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Eliminação da obrigatoriedade do “imposto sindical” x Permissão de flexibilização de direitos mediante negociação coletiva.</a:t>
            </a:r>
          </a:p>
          <a:p>
            <a:pPr marL="571500" indent="-571500" algn="just">
              <a:buFontTx/>
              <a:buChar char="-"/>
            </a:pPr>
            <a:endParaRPr lang="pt-BR" sz="4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Diferentes tipos de contribuição:</a:t>
            </a:r>
          </a:p>
          <a:p>
            <a:pPr marL="571500" indent="-571500" algn="just">
              <a:buFontTx/>
              <a:buChar char="-"/>
            </a:pP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Contribuição Sindical: custeio do sistema sindical; antes da reforma – natureza tributária e obrigatória; perde tal natureza com a Lei nº 13.467/2017</a:t>
            </a:r>
          </a:p>
          <a:p>
            <a:pPr marL="571500" indent="-571500" algn="just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Contribuição Confederativa: custeio do sistema confederativo (cúpula do sistema sindical); sem natureza tributária.</a:t>
            </a:r>
          </a:p>
          <a:p>
            <a:pPr marL="571500" indent="-571500" algn="just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Contribuição Assistencial: custos da atividade negocial; sem natureza tributária.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STF: ARE 1018459/PR:</a:t>
            </a:r>
          </a:p>
          <a:p>
            <a:pPr marL="571500" indent="-571500" algn="just">
              <a:buFontTx/>
              <a:buChar char="-"/>
            </a:pP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TEMA 0935: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Inconstitucionalidade da contribuição assistencial imposta aos empregados não filiados ao sindicato, por acordo, convenção coletiva de trabalho ou sentença.</a:t>
            </a:r>
          </a:p>
          <a:p>
            <a:pPr marL="571500" indent="-571500" algn="just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Mudança de entendimento: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Voto Vista do Ministro Luís Roberto Barroso.</a:t>
            </a:r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5A0C7BE-E327-4293-A4D7-C713D853AB5A}"/>
              </a:ext>
            </a:extLst>
          </p:cNvPr>
          <p:cNvSpPr txBox="1"/>
          <p:nvPr/>
        </p:nvSpPr>
        <p:spPr>
          <a:xfrm>
            <a:off x="3571056" y="15138040"/>
            <a:ext cx="1148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aseline="30000" dirty="0"/>
              <a:t>1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Graduando em Direito – UNESC Campus Colatina. E-mail: phmbarcellos@gmail.com;</a:t>
            </a:r>
          </a:p>
          <a:p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Professor do Curso de Direito – UNESC Campus Colatina. E-mail: hdalto123@hotmail.com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B11D7668-E8CB-4ECC-BE69-E4ED5ED2E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96" y="23137208"/>
            <a:ext cx="12339289" cy="6496383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6180CEF9-D7E4-4B57-B10F-EB7182AF6AD1}"/>
              </a:ext>
            </a:extLst>
          </p:cNvPr>
          <p:cNvSpPr txBox="1"/>
          <p:nvPr/>
        </p:nvSpPr>
        <p:spPr>
          <a:xfrm>
            <a:off x="16001996" y="30250426"/>
            <a:ext cx="12734585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BRASIL. Lei 13.467 de 13 de Julho de 2017. Altera a Consolidação das Leis do Trabalho (CLT), aprovada pelo Decreto-Lei nº 5.452, de 1º de maio de 1943, e as Leis n </a:t>
            </a:r>
            <a:r>
              <a:rPr lang="pt-BR" sz="4400" u="sng" dirty="0">
                <a:latin typeface="Arial" panose="020B0604020202020204" pitchFamily="34" charset="0"/>
                <a:cs typeface="Arial" panose="020B0604020202020204" pitchFamily="34" charset="0"/>
              </a:rPr>
              <a:t>º 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6.019, de 3 de janeiro de 1974, 8.036, de 11 de maio de 1990, e 8.212, de 24 de julho de 1991, a fim de adequar a legislação às novas relações de trabalho.</a:t>
            </a:r>
          </a:p>
          <a:p>
            <a:pPr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BRASIL. Supremo Tribunal Federal. Agravo em Recurso Extraordinário 1018459/PR.</a:t>
            </a:r>
          </a:p>
          <a:p>
            <a:pPr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A26B0CF-EC8F-4B32-9145-C2C61BD339AE}"/>
              </a:ext>
            </a:extLst>
          </p:cNvPr>
          <p:cNvSpPr txBox="1"/>
          <p:nvPr/>
        </p:nvSpPr>
        <p:spPr>
          <a:xfrm>
            <a:off x="15798800" y="16287417"/>
            <a:ext cx="127345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Principais pontos:</a:t>
            </a:r>
          </a:p>
          <a:p>
            <a:pPr marL="571500" indent="-571500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Valorização da negociação coletiva X Enfraquecimento </a:t>
            </a:r>
            <a:r>
              <a:rPr lang="pt-BR" sz="4400">
                <a:latin typeface="Arial" panose="020B0604020202020204" pitchFamily="34" charset="0"/>
                <a:cs typeface="Arial" panose="020B0604020202020204" pitchFamily="34" charset="0"/>
              </a:rPr>
              <a:t>dos Sindicatos.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Empregado </a:t>
            </a:r>
            <a:r>
              <a:rPr lang="pt-BR" sz="4400" i="1" dirty="0">
                <a:latin typeface="Arial" panose="020B0604020202020204" pitchFamily="34" charset="0"/>
                <a:cs typeface="Arial" panose="020B0604020202020204" pitchFamily="34" charset="0"/>
              </a:rPr>
              <a:t>“carona”: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obtém vantagem mas não paga por ela.</a:t>
            </a:r>
          </a:p>
          <a:p>
            <a:pPr marL="571500" indent="-571500">
              <a:buFontTx/>
              <a:buChar char="-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Solução: direito de oposição.</a:t>
            </a: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304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Pedro Henrique Martins Barcellos</cp:lastModifiedBy>
  <cp:revision>20</cp:revision>
  <dcterms:created xsi:type="dcterms:W3CDTF">2022-08-16T13:13:11Z</dcterms:created>
  <dcterms:modified xsi:type="dcterms:W3CDTF">2023-09-23T20:00:31Z</dcterms:modified>
</cp:coreProperties>
</file>