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AB917-FCB2-4DC9-9E80-B7B6C8CAF289}" v="2" dt="2023-09-24T23:11:3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362" y="-2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lita Freitas" userId="916d2d33ffc20c47" providerId="LiveId" clId="{303AB917-FCB2-4DC9-9E80-B7B6C8CAF289}"/>
    <pc:docChg chg="custSel modSld">
      <pc:chgData name="Thalita Freitas" userId="916d2d33ffc20c47" providerId="LiveId" clId="{303AB917-FCB2-4DC9-9E80-B7B6C8CAF289}" dt="2023-09-24T23:13:03.962" v="261" actId="1076"/>
      <pc:docMkLst>
        <pc:docMk/>
      </pc:docMkLst>
      <pc:sldChg chg="addSp modSp mod">
        <pc:chgData name="Thalita Freitas" userId="916d2d33ffc20c47" providerId="LiveId" clId="{303AB917-FCB2-4DC9-9E80-B7B6C8CAF289}" dt="2023-09-24T23:13:03.962" v="261" actId="1076"/>
        <pc:sldMkLst>
          <pc:docMk/>
          <pc:sldMk cId="2827246065" sldId="256"/>
        </pc:sldMkLst>
        <pc:spChg chg="mod">
          <ac:chgData name="Thalita Freitas" userId="916d2d33ffc20c47" providerId="LiveId" clId="{303AB917-FCB2-4DC9-9E80-B7B6C8CAF289}" dt="2023-09-24T23:12:46.320" v="259" actId="20577"/>
          <ac:spMkLst>
            <pc:docMk/>
            <pc:sldMk cId="2827246065" sldId="256"/>
            <ac:spMk id="3" creationId="{A5920F44-02BC-ABB0-E52F-F3FF90E3C09E}"/>
          </ac:spMkLst>
        </pc:spChg>
        <pc:spChg chg="add mod">
          <ac:chgData name="Thalita Freitas" userId="916d2d33ffc20c47" providerId="LiveId" clId="{303AB917-FCB2-4DC9-9E80-B7B6C8CAF289}" dt="2023-09-24T23:10:11.723" v="155" actId="313"/>
          <ac:spMkLst>
            <pc:docMk/>
            <pc:sldMk cId="2827246065" sldId="256"/>
            <ac:spMk id="4" creationId="{59000104-3BB4-D222-4275-40015DF35C27}"/>
          </ac:spMkLst>
        </pc:spChg>
        <pc:spChg chg="add mod">
          <ac:chgData name="Thalita Freitas" userId="916d2d33ffc20c47" providerId="LiveId" clId="{303AB917-FCB2-4DC9-9E80-B7B6C8CAF289}" dt="2023-09-24T23:12:31.873" v="257" actId="255"/>
          <ac:spMkLst>
            <pc:docMk/>
            <pc:sldMk cId="2827246065" sldId="256"/>
            <ac:spMk id="5" creationId="{DD701F39-B8D8-BAD5-B0EC-EF7108B2D969}"/>
          </ac:spMkLst>
        </pc:spChg>
        <pc:picChg chg="mod">
          <ac:chgData name="Thalita Freitas" userId="916d2d33ffc20c47" providerId="LiveId" clId="{303AB917-FCB2-4DC9-9E80-B7B6C8CAF289}" dt="2023-09-24T23:08:21.830" v="59" actId="1076"/>
          <ac:picMkLst>
            <pc:docMk/>
            <pc:sldMk cId="2827246065" sldId="256"/>
            <ac:picMk id="7" creationId="{669C1468-3746-5721-6165-61BC16D04D35}"/>
          </ac:picMkLst>
        </pc:picChg>
        <pc:picChg chg="mod">
          <ac:chgData name="Thalita Freitas" userId="916d2d33ffc20c47" providerId="LiveId" clId="{303AB917-FCB2-4DC9-9E80-B7B6C8CAF289}" dt="2023-09-24T23:13:03.962" v="261" actId="1076"/>
          <ac:picMkLst>
            <pc:docMk/>
            <pc:sldMk cId="2827246065" sldId="256"/>
            <ac:picMk id="13" creationId="{07B65463-01A6-9ED0-257C-3BB6D34A95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doi.org/10.1111/jan.1431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CE2FA4-D9BC-6ACF-9D2B-F614A83E031B}"/>
              </a:ext>
            </a:extLst>
          </p:cNvPr>
          <p:cNvSpPr txBox="1"/>
          <p:nvPr/>
        </p:nvSpPr>
        <p:spPr>
          <a:xfrm>
            <a:off x="1596075" y="7291137"/>
            <a:ext cx="293604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MUSICOTERAPIA EM PACIENTES ONCOLÓGICOS DURANTE O USO DE QUIMIOTERAPIA DO HOSPITAL MATERNIDADE SÃO JOSÉ</a:t>
            </a:r>
            <a:endParaRPr lang="pt-BR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/>
          </a:p>
          <a:p>
            <a:pPr algn="ctr"/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Thalita Freitas Machado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Bruno </a:t>
            </a:r>
            <a:r>
              <a:rPr lang="pt-BR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Spalenza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Silva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Leonarda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Marianelli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Zago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 Carolina Silva Oliveira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Vinícius Guedes Giles¹, Josemar Ferreira Junior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¹Graduando em Medicina - UNESC; 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do curso de Medicina – UNESC; </a:t>
            </a:r>
            <a:r>
              <a:rPr lang="pt-BR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do curso de Medicina – UNESC, </a:t>
            </a:r>
            <a:r>
              <a:rPr lang="pt-BR" sz="32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pt-BR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em Ciências da Saúde.</a:t>
            </a:r>
            <a:endParaRPr lang="pt-BR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920F44-02BC-ABB0-E52F-F3FF90E3C09E}"/>
              </a:ext>
            </a:extLst>
          </p:cNvPr>
          <p:cNvSpPr txBox="1"/>
          <p:nvPr/>
        </p:nvSpPr>
        <p:spPr>
          <a:xfrm>
            <a:off x="1596075" y="11076789"/>
            <a:ext cx="29360490" cy="44966156"/>
          </a:xfrm>
          <a:prstGeom prst="rect">
            <a:avLst/>
          </a:prstGeom>
          <a:noFill/>
        </p:spPr>
        <p:txBody>
          <a:bodyPr wrap="square" numCol="2" spcCol="720000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diagnóstico e o tratamento oncológico estão associados ao sofrimento físico e emocional dos pacientes, resultado de preocupações relacionadas à expectativa de vida, à resposta ao tratamento e aos efeitos adversos da terapia.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Dentre os prejuízos físicos mais comuns da quimioterapia, tem-se cansaço, náusea, anorexia e dor (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Health Service UK,2020). Nos últimos anos, terapias complementares, como a musicoterapia, têm sido estudadas como alternativa para minimizar esses efeitos. A música possui impactos fisiológicos que envolvem reações sensoriais, hormonais, físicas e motoras, que implicam em alterações na liberação de neurotransmissores, regulação de frequência respiratória e cardíaca, redução da fadiga e aumento do limiar dos estímulos sensoriais (LI et al., 2019). </a:t>
            </a:r>
            <a:r>
              <a:rPr lang="pt-BR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Desse modo, o estudo objetivou descrever, quantificar e qualificar os resultados da experiência musical, por meio da aferição dos sinais vitais antes e após a sessão de musicoterapia.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Após aprovação do CEP, foram abordados pacientes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câncer submetidos à quimioterapia no  centro de referência, Hospital Maternidade São José (HMSJ), em Colatina-ES e solicitada a assinatura do Termo de Consentimento Livre e Esclarecido (TCLE).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pesquisa contou com 50 pacientes com 18 anos de idade ou mais, com expectativa de vida estimada &gt; 1 semana, sem comprometimento de suas faculdades mentais, e que não  apresentavam deficiências auditivas. Na próxima etapa, a intervenção musical foi realizada por meio de uma </a:t>
            </a:r>
            <a:r>
              <a:rPr lang="pt-BR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playlist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escolhida e organizada pelos pesquisadores, através do aparelho celular conectado à </a:t>
            </a:r>
            <a:r>
              <a:rPr lang="pt-BR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headphones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15 minutos. Os sinais vitais foram aferidos antes e após a musicoterapia e os sintomas dos pacientes avaliados pelo Edmonton </a:t>
            </a:r>
            <a:r>
              <a:rPr lang="pt-BR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System (ESAS). Por fim, os dados foram comparados e analisados estatisticamente pelo teste de Shapiro-Wilk. </a:t>
            </a:r>
          </a:p>
          <a:p>
            <a:pPr algn="ctr"/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Ao analisar o perfil sociodemográfico dos pacientes da amostra, observa-se que ele é formado por mulheres, solteiras, procedentes da região central do Espírito Santo. Sendo que destas, ocorre a prevalência do diagnóstico de câncer de mama.(Figura 01 e 02).</a:t>
            </a: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aspecto fisiológico, a música envolve reações sensoriais, hormonais e físicas, observadas nos dados coletados por relevância estatística entre os valores da frequência respiratória, frequência cardíaca, saturação de oxigênio e maior conforto durante o tratamento quimioterápico. (Figura 03).</a:t>
            </a: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presente estudo,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portanto, conclui-se que inserir a música como uma terapia coadjuvante, pode auxiliar na superação das adversidades oriundas da terapia e possibilita ao paciente orquestrar corpo e mente em uma sintonia ímpar e bem-estar maior. Sugere-se realizar estudos,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maior escala,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aprimoramento nesta temática.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br>
              <a:rPr lang="pt-BR" sz="4400" dirty="0"/>
            </a:b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 Y, Xing X, Shi X, et al. The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effectiveness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music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therapy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meta-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J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Nurs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2020;76:1111–1123.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https://doi.org/10.1111/jan.14313</a:t>
            </a:r>
            <a:endParaRPr lang="pt-BR" sz="4400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Valero-Cantero I, Martínez-Valero FJ,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Espinar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-Toledo M,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Casals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C, Barón-López FJ,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Vázquez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-Sánchez MÁ.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Complementary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music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therapy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-home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palliative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caregivers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protocol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multicentre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randomised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controlled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trial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BMC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Palliat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2020 May 2;19(1):61.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10.1186/s12904-020-00570-9</a:t>
            </a:r>
            <a:endParaRPr lang="pt-BR" sz="4400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Monteiro DR, Almeida MA,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Kruse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MHL. Tradução e adaptação transcultural do instrumento Edmonton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Symptom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Assessment System para uso em cuidados paliativos.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Gaúcha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Enferm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2013;34(2):163-171.</a:t>
            </a:r>
            <a:endParaRPr lang="pt-BR" sz="4400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Folsom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S, Christie AJ, Cohen L, Lopez G.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Implementing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Telehealth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Music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Therapy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Services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Integrative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Oncology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Setting: A Case Series.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Integr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2021 Jan-Dec;20:15347354211053647.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10.1177/15347354211053647</a:t>
            </a:r>
            <a:endParaRPr lang="pt-BR" sz="4400" b="0" dirty="0">
              <a:effectLst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Tang H, Chen L, Wang Y, Zhang Y, Yang N, Yang N. The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efficacy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music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therapy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relieve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promote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quality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patients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small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cell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lung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receiving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platinum-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chemotherapy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2021 Dec;29(12):7299-7306.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10.1007/s00520-021-06152-6.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Epub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2021 May 26.</a:t>
            </a:r>
            <a:endParaRPr lang="pt-BR" sz="44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36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69C1468-3746-5721-6165-61BC16D04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723" y="31594460"/>
            <a:ext cx="14678525" cy="941641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7FDEB01-52D8-0FD8-DF7B-7800B21F5C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402" t="6397" r="28086" b="68835"/>
          <a:stretch/>
        </p:blipFill>
        <p:spPr>
          <a:xfrm>
            <a:off x="17478602" y="11076789"/>
            <a:ext cx="10675293" cy="8043025"/>
          </a:xfrm>
          <a:prstGeom prst="rect">
            <a:avLst/>
          </a:prstGeom>
        </p:spPr>
      </p:pic>
      <p:pic>
        <p:nvPicPr>
          <p:cNvPr id="13" name="Imagem 12" descr="Uma imagem contendo Diagrama&#10;&#10;Descrição gerada automaticamente">
            <a:extLst>
              <a:ext uri="{FF2B5EF4-FFF2-40B4-BE49-F238E27FC236}">
                <a16:creationId xmlns:a16="http://schemas.microsoft.com/office/drawing/2014/main" id="{07B65463-01A6-9ED0-257C-3BB6D34A95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15430" r="12198" b="56221"/>
          <a:stretch/>
        </p:blipFill>
        <p:spPr>
          <a:xfrm>
            <a:off x="16633258" y="22319405"/>
            <a:ext cx="14323307" cy="721894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9000104-3BB4-D222-4275-40015DF35C27}"/>
              </a:ext>
            </a:extLst>
          </p:cNvPr>
          <p:cNvSpPr txBox="1"/>
          <p:nvPr/>
        </p:nvSpPr>
        <p:spPr>
          <a:xfrm>
            <a:off x="1364327" y="41019300"/>
            <a:ext cx="1475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01. Demonstração gráfica do perfil sociodemográfico dos pacientes da amostra.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701F39-B8D8-BAD5-B0EC-EF7108B2D969}"/>
              </a:ext>
            </a:extLst>
          </p:cNvPr>
          <p:cNvSpPr txBox="1"/>
          <p:nvPr/>
        </p:nvSpPr>
        <p:spPr>
          <a:xfrm>
            <a:off x="18053040" y="18520792"/>
            <a:ext cx="1203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FIGURA 02. DIAGNÓSTICO ONCOLÓGICO DOS 50 PACIENTES DA AMOSTRA .</a:t>
            </a: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798</Words>
  <Application>Microsoft Office PowerPoint</Application>
  <PresentationFormat>Personalizar</PresentationFormat>
  <Paragraphs>91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Thalita Freitas</cp:lastModifiedBy>
  <cp:revision>4</cp:revision>
  <dcterms:created xsi:type="dcterms:W3CDTF">2022-08-16T13:13:11Z</dcterms:created>
  <dcterms:modified xsi:type="dcterms:W3CDTF">2023-09-24T23:13:08Z</dcterms:modified>
</cp:coreProperties>
</file>