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C2648-7BE0-4E47-9C15-40DC95FE46E8}" v="2" dt="2023-09-22T00:06:23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4660"/>
  </p:normalViewPr>
  <p:slideViewPr>
    <p:cSldViewPr snapToGrid="0">
      <p:cViewPr>
        <p:scale>
          <a:sx n="25" d="100"/>
          <a:sy n="25" d="100"/>
        </p:scale>
        <p:origin x="1694" y="-1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3A95B91-4119-4CD8-32CA-8215500ADD8E}"/>
              </a:ext>
            </a:extLst>
          </p:cNvPr>
          <p:cNvSpPr txBox="1"/>
          <p:nvPr/>
        </p:nvSpPr>
        <p:spPr>
          <a:xfrm>
            <a:off x="1138224" y="8099886"/>
            <a:ext cx="297320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500" b="1" dirty="0">
                <a:effectLst/>
                <a:latin typeface="Arial" panose="020B0604020202020204" pitchFamily="34" charset="0"/>
                <a:ea typeface="Arial MT"/>
                <a:cs typeface="Arial MT"/>
              </a:rPr>
              <a:t>SMART CONTROL CENTRAL E UNIVERSIDADE 4.0: UM ESTUDO ACERCA DO DESENVOLVIMENTO DE UM DISPOSITIVO IOT PARA CONTROLE DE EQUIPAMENTOS DE AR CONDIONADO E IMPLEMENTAÇÃO DE UMA CENTRAL INTELIGENTE NO CENTRO UNIVERSITÁRIO DO ESPÍRITO SANTO - UNESC - CAMPUS COLATINA</a:t>
            </a:r>
            <a:endParaRPr lang="pt-BR" sz="55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66EBC4-1DA7-DCC7-DDB7-778A387D18C9}"/>
              </a:ext>
            </a:extLst>
          </p:cNvPr>
          <p:cNvSpPr txBox="1"/>
          <p:nvPr/>
        </p:nvSpPr>
        <p:spPr>
          <a:xfrm>
            <a:off x="1333629" y="12602272"/>
            <a:ext cx="29732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Century Gothic" panose="020B0502020202020204" pitchFamily="34" charset="0"/>
              </a:rPr>
              <a:t>Carlos Antonio Morethson Neto¹, Tiago Antonio de Araujo²</a:t>
            </a:r>
          </a:p>
          <a:p>
            <a:pPr algn="ctr"/>
            <a:r>
              <a:rPr lang="pt-BR" sz="4000" dirty="0">
                <a:latin typeface="Century Gothic" panose="020B0502020202020204" pitchFamily="34" charset="0"/>
              </a:rPr>
              <a:t>¹Graduando em Sistemas de Informação – UNESC; ²Aluno Especial de Doutorado, </a:t>
            </a:r>
          </a:p>
          <a:p>
            <a:pPr algn="ctr"/>
            <a:r>
              <a:rPr lang="pt-BR" sz="4000" dirty="0">
                <a:latin typeface="Century Gothic" panose="020B0502020202020204" pitchFamily="34" charset="0"/>
              </a:rPr>
              <a:t>Professor e Coordenador do curso de Sistemas de Informação – UNESC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DC50EC-6290-DE69-4293-FFC15D048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11" y="16085396"/>
            <a:ext cx="14295725" cy="1661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8BB6BFC-1412-D054-334C-1B69B4ED1766}"/>
              </a:ext>
            </a:extLst>
          </p:cNvPr>
          <p:cNvSpPr txBox="1"/>
          <p:nvPr/>
        </p:nvSpPr>
        <p:spPr>
          <a:xfrm>
            <a:off x="1203473" y="16523723"/>
            <a:ext cx="142957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INTRODUÇÃO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5EAFCF2-899F-0FE0-8B25-95AC31C87B77}"/>
              </a:ext>
            </a:extLst>
          </p:cNvPr>
          <p:cNvSpPr txBox="1"/>
          <p:nvPr/>
        </p:nvSpPr>
        <p:spPr>
          <a:xfrm>
            <a:off x="1128364" y="18304114"/>
            <a:ext cx="1429572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Century Gothic" panose="020B0502020202020204" pitchFamily="34" charset="0"/>
              </a:rPr>
              <a:t>A Internet das Coisas (IoT) revolucionou a forma como interagimos com o mundo digital, permitindo a conexão de dispositivos e objetos do cotidiano à internet. A automação é uma das aplicações mais impactantes da IoT, capacitando sistemas inteligentes a coletar, analisar e responder a dados em tempo real.</a:t>
            </a:r>
          </a:p>
          <a:p>
            <a:pPr algn="just"/>
            <a:r>
              <a:rPr lang="pt-BR" sz="4000" dirty="0">
                <a:latin typeface="Century Gothic" panose="020B0502020202020204" pitchFamily="34" charset="0"/>
              </a:rPr>
              <a:t>Neste cenário, a IoT assume um papel vital na otimização de processos, conservação de recursos e aprimoramento da experiência humana, pavimentando o caminho para um futuro crescentemente conectado e eficaz.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E3D8611-5773-0E58-8A29-201504E05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4" y="25394174"/>
            <a:ext cx="14295722" cy="1661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4506C6D-C840-7D87-8143-23FE45E0FF6C}"/>
              </a:ext>
            </a:extLst>
          </p:cNvPr>
          <p:cNvSpPr txBox="1"/>
          <p:nvPr/>
        </p:nvSpPr>
        <p:spPr>
          <a:xfrm>
            <a:off x="1128362" y="25794029"/>
            <a:ext cx="142957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OBJETIVO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B7FFBCB-BB4C-E943-7AE2-F53FA11CF8A2}"/>
              </a:ext>
            </a:extLst>
          </p:cNvPr>
          <p:cNvSpPr txBox="1"/>
          <p:nvPr/>
        </p:nvSpPr>
        <p:spPr>
          <a:xfrm>
            <a:off x="1128364" y="27649391"/>
            <a:ext cx="142957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Century Gothic" panose="020B0502020202020204" pitchFamily="34" charset="0"/>
              </a:rPr>
              <a:t>Desenvolver um dispositivo IoT de baixo custo, integrando-o ao ar-condicionado de forma não invasiva e implementando também uma central de controle inteligente, com o objetivo de promover o controle e automação deste aparelho, atendendo a uma demanda do UNESC.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3FBD572-7C6C-AF04-41EA-E6330C276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23" y="31776709"/>
            <a:ext cx="14290794" cy="1661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AAAF8B-0DAD-AF69-2C10-7DD164FB1FD1}"/>
              </a:ext>
            </a:extLst>
          </p:cNvPr>
          <p:cNvSpPr txBox="1"/>
          <p:nvPr/>
        </p:nvSpPr>
        <p:spPr>
          <a:xfrm>
            <a:off x="1275415" y="32170883"/>
            <a:ext cx="142957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METODOLOGIA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85CC29E-3D30-B0C7-A6C0-AEFD0825DF9D}"/>
              </a:ext>
            </a:extLst>
          </p:cNvPr>
          <p:cNvSpPr txBox="1"/>
          <p:nvPr/>
        </p:nvSpPr>
        <p:spPr>
          <a:xfrm>
            <a:off x="1128362" y="34020955"/>
            <a:ext cx="1429559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Century Gothic" panose="020B0502020202020204" pitchFamily="34" charset="0"/>
              </a:rPr>
              <a:t>Propõem-se avaliar a viabilidade da implantação de um sistema de controle que utiliza microcontroladores com relé integrado, analisando a sua arquitetura e funcionalidades, destacando e logrando de sua capacidade de conexão à internet. Eles atuam como intermediários para receber sinais via internet por meio de uma interface de usuário desenvolvida, que posteriormente são utilizados para emitir comandos de infravermelho previamente capturados, tratados e incorporados ao código desenvolvido.</a:t>
            </a:r>
            <a:endParaRPr lang="pt-BR" sz="40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CF4BFD2-2D6D-8B5D-1889-7E9B2633F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532" y="30681765"/>
            <a:ext cx="14295721" cy="1661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8491B01-0B94-BE4E-19D5-B31FCB6674DA}"/>
              </a:ext>
            </a:extLst>
          </p:cNvPr>
          <p:cNvSpPr txBox="1"/>
          <p:nvPr/>
        </p:nvSpPr>
        <p:spPr>
          <a:xfrm>
            <a:off x="16085549" y="31138887"/>
            <a:ext cx="142957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CONSIDERAÇÕES</a:t>
            </a:r>
            <a:r>
              <a:rPr lang="pt-BR" sz="4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FINAIS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078AD36-6DEE-6536-ECEB-3A8E48EBA962}"/>
              </a:ext>
            </a:extLst>
          </p:cNvPr>
          <p:cNvSpPr txBox="1"/>
          <p:nvPr/>
        </p:nvSpPr>
        <p:spPr>
          <a:xfrm>
            <a:off x="16634925" y="32873165"/>
            <a:ext cx="1430041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Century Gothic" panose="020B0502020202020204" pitchFamily="34" charset="0"/>
              </a:rPr>
              <a:t>A implementação bem-sucedida de dispositivos IoT de baixo custo para controle e automação evidencia a notável versatilidade e o amplo potencial de aplicação dessa tecnologia em ambientes de médio a grande porte onde há uma rede local disponível, além disso, notou-se sua escalabilidade. Enquanto resultados deste projeto, conseguiu-se desenvolver um dispositivo IoT dedicado ao controle de equipamentos de ar condicionado, validando sua eficácia na resposta às demandas da UNESC e estabelecendo uma base sólida para a implementação de soluções de automação em uma variedade de cenários.</a:t>
            </a:r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8633539-B13F-4981-8B78-F925773AA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4525" y="24818702"/>
            <a:ext cx="6910609" cy="42537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22" name="Tabela 22">
            <a:extLst>
              <a:ext uri="{FF2B5EF4-FFF2-40B4-BE49-F238E27FC236}">
                <a16:creationId xmlns:a16="http://schemas.microsoft.com/office/drawing/2014/main" id="{FFD91BB9-ABC6-056E-F518-7841E5DCD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27162"/>
              </p:ext>
            </p:extLst>
          </p:nvPr>
        </p:nvGraphicFramePr>
        <p:xfrm>
          <a:off x="23785126" y="24808456"/>
          <a:ext cx="7215368" cy="427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684">
                  <a:extLst>
                    <a:ext uri="{9D8B030D-6E8A-4147-A177-3AD203B41FA5}">
                      <a16:colId xmlns:a16="http://schemas.microsoft.com/office/drawing/2014/main" val="853159170"/>
                    </a:ext>
                  </a:extLst>
                </a:gridCol>
                <a:gridCol w="3607684">
                  <a:extLst>
                    <a:ext uri="{9D8B030D-6E8A-4147-A177-3AD203B41FA5}">
                      <a16:colId xmlns:a16="http://schemas.microsoft.com/office/drawing/2014/main" val="3680879174"/>
                    </a:ext>
                  </a:extLst>
                </a:gridCol>
              </a:tblGrid>
              <a:tr h="1068558">
                <a:tc>
                  <a:txBody>
                    <a:bodyPr/>
                    <a:lstStyle/>
                    <a:p>
                      <a:pPr algn="ctr"/>
                      <a:r>
                        <a:rPr lang="pt-BR" sz="5400" b="0" dirty="0">
                          <a:solidFill>
                            <a:schemeClr val="tx1"/>
                          </a:solidFill>
                        </a:rPr>
                        <a:t>220V 3A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5400" b="0" dirty="0">
                          <a:solidFill>
                            <a:schemeClr val="tx1"/>
                          </a:solidFill>
                        </a:rPr>
                        <a:t>R$ 1,05/h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043500"/>
                  </a:ext>
                </a:extLst>
              </a:tr>
              <a:tr h="1068558">
                <a:tc>
                  <a:txBody>
                    <a:bodyPr/>
                    <a:lstStyle/>
                    <a:p>
                      <a:pPr algn="ctr"/>
                      <a:r>
                        <a:rPr lang="pt-BR" sz="5400" b="0" dirty="0">
                          <a:solidFill>
                            <a:schemeClr val="tx1"/>
                          </a:solidFill>
                        </a:rPr>
                        <a:t>600W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21713"/>
                  </a:ext>
                </a:extLst>
              </a:tr>
              <a:tr h="1068558">
                <a:tc>
                  <a:txBody>
                    <a:bodyPr/>
                    <a:lstStyle/>
                    <a:p>
                      <a:pPr algn="ctr"/>
                      <a:r>
                        <a:rPr lang="pt-BR" sz="5400" b="0" dirty="0">
                          <a:solidFill>
                            <a:schemeClr val="tx1"/>
                          </a:solidFill>
                        </a:rPr>
                        <a:t>220V 15A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5400" b="0" dirty="0">
                          <a:solidFill>
                            <a:schemeClr val="tx1"/>
                          </a:solidFill>
                        </a:rPr>
                        <a:t>R$ 5,15/h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80598"/>
                  </a:ext>
                </a:extLst>
              </a:tr>
              <a:tr h="1068558">
                <a:tc>
                  <a:txBody>
                    <a:bodyPr/>
                    <a:lstStyle/>
                    <a:p>
                      <a:pPr algn="ctr"/>
                      <a:r>
                        <a:rPr lang="pt-BR" sz="5400" b="0" dirty="0">
                          <a:solidFill>
                            <a:schemeClr val="tx1"/>
                          </a:solidFill>
                        </a:rPr>
                        <a:t>3300W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598305"/>
                  </a:ext>
                </a:extLst>
              </a:tr>
            </a:tbl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5C544CBE-6D0B-BBBA-C1C5-7F5DEE92DE2A}"/>
              </a:ext>
            </a:extLst>
          </p:cNvPr>
          <p:cNvSpPr txBox="1"/>
          <p:nvPr/>
        </p:nvSpPr>
        <p:spPr>
          <a:xfrm flipH="1">
            <a:off x="16564992" y="29287457"/>
            <a:ext cx="691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entury Gothic" panose="020B0502020202020204" pitchFamily="34" charset="0"/>
              </a:rPr>
              <a:t>Figura 2 - Central inteligente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064469E-9FE0-2AAC-939A-7642E326169D}"/>
              </a:ext>
            </a:extLst>
          </p:cNvPr>
          <p:cNvSpPr txBox="1"/>
          <p:nvPr/>
        </p:nvSpPr>
        <p:spPr>
          <a:xfrm flipH="1">
            <a:off x="23719969" y="29249324"/>
            <a:ext cx="7150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entury Gothic" panose="020B0502020202020204" pitchFamily="34" charset="0"/>
              </a:rPr>
              <a:t>Figura 3 - Dados de consumo energético de um ar condicionado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7F6EE79-4CAA-1608-9335-E48D8CA6CAF5}"/>
              </a:ext>
            </a:extLst>
          </p:cNvPr>
          <p:cNvSpPr txBox="1"/>
          <p:nvPr/>
        </p:nvSpPr>
        <p:spPr>
          <a:xfrm flipH="1">
            <a:off x="16634923" y="23367016"/>
            <a:ext cx="14365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entury Gothic" panose="020B0502020202020204" pitchFamily="34" charset="0"/>
              </a:rPr>
              <a:t>Figura 1 - Conexões de um microcontrolador com relé integrado.</a:t>
            </a:r>
          </a:p>
          <a:p>
            <a:pPr algn="ctr"/>
            <a:r>
              <a:rPr lang="pt-BR" sz="3200" b="1" dirty="0">
                <a:latin typeface="Century Gothic" panose="020B0502020202020204" pitchFamily="34" charset="0"/>
              </a:rPr>
              <a:t>Fonte: dados da pesquisa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3E6923A-7829-9CAC-8BC5-E0A9801A1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5733" y="16085395"/>
            <a:ext cx="12269268" cy="70000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</TotalTime>
  <Words>423</Words>
  <Application>Microsoft Office PowerPoint</Application>
  <PresentationFormat>Personalizar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MT</vt:lpstr>
      <vt:lpstr>Calibri</vt:lpstr>
      <vt:lpstr>Century Gothic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Carlos Antonio Morethson Neto</cp:lastModifiedBy>
  <cp:revision>9</cp:revision>
  <dcterms:created xsi:type="dcterms:W3CDTF">2022-08-16T13:13:11Z</dcterms:created>
  <dcterms:modified xsi:type="dcterms:W3CDTF">2023-09-23T20:13:26Z</dcterms:modified>
</cp:coreProperties>
</file>