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" d="100"/>
          <a:sy n="13" d="100"/>
        </p:scale>
        <p:origin x="210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26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219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25600" y="8263363"/>
            <a:ext cx="28752800" cy="629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5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BIOTERISMO: CONHECIMENTO E PRÁTICAS NO USO DE ANIMAIS DE LABORATÓRIO NA PESQUISA </a:t>
            </a:r>
            <a:r>
              <a:rPr lang="pt-BR" sz="5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CIENTÍFICA.</a:t>
            </a:r>
            <a:endParaRPr lang="pt-BR" sz="5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5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5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5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Aliny</a:t>
            </a:r>
            <a:r>
              <a:rPr lang="pt-BR" sz="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Leal </a:t>
            </a:r>
            <a:r>
              <a:rPr lang="pt-BR" sz="5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Peronni</a:t>
            </a:r>
            <a:r>
              <a:rPr lang="pt-BR" sz="5000" dirty="0">
                <a:solidFill>
                  <a:srgbClr val="4D51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¹, </a:t>
            </a:r>
            <a:r>
              <a:rPr lang="pt-BR" sz="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Eduarda Martinelli de Mello</a:t>
            </a:r>
            <a:r>
              <a:rPr lang="pt-BR" sz="5000" dirty="0">
                <a:solidFill>
                  <a:srgbClr val="4D51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¹, </a:t>
            </a:r>
            <a:r>
              <a:rPr lang="pt-BR" sz="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Yolanda Christina de Sousa Loyola</a:t>
            </a:r>
            <a:r>
              <a:rPr lang="pt-BR" sz="5000" dirty="0">
                <a:solidFill>
                  <a:srgbClr val="4D51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²</a:t>
            </a:r>
            <a:r>
              <a:rPr lang="pt-BR" sz="5000" dirty="0">
                <a:solidFill>
                  <a:srgbClr val="20212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5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¹Graduandas em Medicina Veterinária – Centro Universitário do Espírito Santo (UNESC); ²Doutora, Docente do curso de Medicina Veterinária – Centro Universitário do Espírito Santo (UNESC) / eduardamartinellidemello@outlook.com, yolanda.loyola@gmail.com.</a:t>
            </a:r>
            <a:endParaRPr lang="pt-BR" sz="5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057400" y="15087600"/>
            <a:ext cx="28321000" cy="27022782"/>
          </a:xfrm>
          <a:prstGeom prst="rect">
            <a:avLst/>
          </a:prstGeom>
          <a:noFill/>
        </p:spPr>
        <p:txBody>
          <a:bodyPr wrap="square" numCol="2" spcCol="720000" rtlCol="0">
            <a:spAutoFit/>
          </a:bodyPr>
          <a:lstStyle/>
          <a:p>
            <a:pPr algn="just"/>
            <a:r>
              <a:rPr lang="pt-BR" sz="5000" dirty="0"/>
              <a:t>A pesquisa científica é crucial para o bem-estar humano e animal. Embora a biologia exija mais do que observação para adquirir conhecimento, a experimentação é necessária para completar o ciclo de conhecimento. A utilização de animais em pesquisas requer consciência de que os animais têm hábitos próprios, memória e podem sofrer, exigindo ética em todas as fases do estudo. As preocupações éticas sobre a experimentação animal e os direitos dos animais são debatidas há muito tempo e protegidas por Leis Federais. A Resolução Normativa do CONCEA Nº49 de 2021 destaca a essencialidade da capacitação para todos aqueles envolvidos em atividades de ensino e pesquisa que utilizam animais. O objetivo desta pesquisa foi conhecer e acompanhar práticas com animais de laboratório inseridos na metodologia de projetos em andamento e já aprovados pela CEUA/UNESC. O acompanhamento das práticas também proporcionou o reconhecimento de Normas de Segurança, limpeza e desinfecção dos espaços e materiais utilizados, descarte dos animais, barreiras físicas e biológicas de proteção ao biotério UNESC. Assim foi realizada uma revisão bibliográfica aprofundada com todos os fatores que envolvem o bom andamento destas práticas e da integridade dos biotérios. Foi realizado também um Manual de Práticas na Pesquisa com animais de laboratório e de Biossegurança-UNESC. No Manual encontra se as Leis e Normativas que asseguram a pesquisa e a ética bem como a limpeza das gaiolas, descarte dos animais, limpeza dos ambientes, protocolos de anestesia, alimentação e uso de equipamento de proteção individual. Foi verificado ainda as metodologias experimentais empregadas e a relação com os Princípios dos 3Rs que apontam o respeito a integridade e o bem-estar animal. A pesquisa foi essencial para o conhecimento científico e atualizado das práticas que envolvem animais de laboratório, sendo considerada uma capacitação para os alunos e pesquisadores envolvidos</a:t>
            </a:r>
            <a:r>
              <a:rPr lang="pt-BR" sz="5000" dirty="0" smtClean="0"/>
              <a:t>.</a:t>
            </a:r>
          </a:p>
          <a:p>
            <a:pPr algn="just"/>
            <a:endParaRPr lang="pt-BR" sz="5000" dirty="0"/>
          </a:p>
          <a:p>
            <a:pPr algn="just"/>
            <a:endParaRPr lang="pt-BR" sz="5000" dirty="0" smtClean="0"/>
          </a:p>
          <a:p>
            <a:pPr algn="just"/>
            <a:endParaRPr lang="pt-BR" sz="5000" dirty="0"/>
          </a:p>
          <a:p>
            <a:pPr algn="just"/>
            <a:endParaRPr lang="pt-BR" sz="5000" dirty="0" smtClean="0"/>
          </a:p>
          <a:p>
            <a:pPr algn="just"/>
            <a:endParaRPr lang="pt-BR" sz="5000" dirty="0"/>
          </a:p>
          <a:p>
            <a:pPr algn="just"/>
            <a:endParaRPr lang="pt-BR" sz="5000" dirty="0" smtClean="0"/>
          </a:p>
          <a:p>
            <a:pPr algn="just"/>
            <a:endParaRPr lang="pt-BR" sz="5000" dirty="0"/>
          </a:p>
          <a:p>
            <a:pPr algn="just"/>
            <a:endParaRPr lang="pt-BR" sz="5000" dirty="0" smtClean="0"/>
          </a:p>
          <a:p>
            <a:pPr algn="just"/>
            <a:endParaRPr lang="pt-BR" sz="5000" dirty="0"/>
          </a:p>
          <a:p>
            <a:pPr algn="just"/>
            <a:endParaRPr lang="pt-BR" sz="5000" dirty="0" smtClean="0"/>
          </a:p>
          <a:p>
            <a:pPr algn="just"/>
            <a:endParaRPr lang="pt-BR" sz="5000" dirty="0"/>
          </a:p>
          <a:p>
            <a:pPr algn="just"/>
            <a:endParaRPr lang="pt-BR" sz="5000" dirty="0" smtClean="0"/>
          </a:p>
          <a:p>
            <a:pPr algn="just"/>
            <a:endParaRPr lang="pt-BR" sz="5000" dirty="0"/>
          </a:p>
          <a:p>
            <a:pPr algn="just"/>
            <a:endParaRPr lang="pt-BR" sz="5000" dirty="0" smtClean="0"/>
          </a:p>
          <a:p>
            <a:pPr algn="just"/>
            <a:endParaRPr lang="pt-BR" sz="5000" dirty="0"/>
          </a:p>
          <a:p>
            <a:pPr algn="just"/>
            <a:endParaRPr lang="pt-BR" sz="5000" dirty="0" smtClean="0"/>
          </a:p>
          <a:p>
            <a:pPr algn="just"/>
            <a:endParaRPr lang="pt-BR" sz="5000" dirty="0" smtClean="0"/>
          </a:p>
          <a:p>
            <a:pPr algn="just"/>
            <a:endParaRPr lang="pt-BR" sz="5000" dirty="0"/>
          </a:p>
          <a:p>
            <a:pPr algn="just"/>
            <a:r>
              <a:rPr lang="pt-BR" sz="4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Palavras-chave: 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experimentação, normas, bem estar animal</a:t>
            </a:r>
            <a:r>
              <a:rPr lang="pt-BR" sz="4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Referências</a:t>
            </a:r>
          </a:p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REIS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, S. et al. [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s.l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: s.n.]. Disponível em: &lt;https://repositorio.inpa.gov.br/bitstream/1/35851/1/Bioterismo.pdf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&gt;.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LUANA, P. et al. [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s.l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: s.n.]. Disponível em: &lt;https://www.ict.unesp.br/Home/sobreoict/departamentosdeensino/biocienciasediagnosticobucal/laboratorios/guia-de-procedimentos-bioterio-ict.pdf&gt;.</a:t>
            </a:r>
          </a:p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endParaRPr lang="pt-BR" sz="4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5225" y="19910547"/>
            <a:ext cx="6677332" cy="10683547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9272454" y="31123403"/>
            <a:ext cx="9722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Foto: Capa do Manual de Biossegurança do Biotério - UNESC</a:t>
            </a:r>
            <a:endParaRPr lang="pt-BR" sz="4000" dirty="0"/>
          </a:p>
        </p:txBody>
      </p:sp>
      <p:sp>
        <p:nvSpPr>
          <p:cNvPr id="9" name="Retângulo 8"/>
          <p:cNvSpPr/>
          <p:nvPr/>
        </p:nvSpPr>
        <p:spPr>
          <a:xfrm>
            <a:off x="23441354" y="35629904"/>
            <a:ext cx="184731" cy="8790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24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393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Valmir Pereira da Silva</dc:creator>
  <cp:lastModifiedBy>Yolanda Loyola</cp:lastModifiedBy>
  <cp:revision>7</cp:revision>
  <dcterms:created xsi:type="dcterms:W3CDTF">2022-08-16T13:13:11Z</dcterms:created>
  <dcterms:modified xsi:type="dcterms:W3CDTF">2023-09-24T15:13:22Z</dcterms:modified>
</cp:coreProperties>
</file>