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634"/>
    <a:srgbClr val="1C4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402" y="-4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C8E77C6-83B9-41FF-9217-7E12B82B78D8}"/>
              </a:ext>
            </a:extLst>
          </p:cNvPr>
          <p:cNvSpPr txBox="1"/>
          <p:nvPr/>
        </p:nvSpPr>
        <p:spPr>
          <a:xfrm>
            <a:off x="377255" y="9278573"/>
            <a:ext cx="316447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Kaio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Epefani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Tomaz de Aquino¹, Matheus Lima de Oliveira², Deborah Queiroz de Freitas², </a:t>
            </a:r>
          </a:p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Frederico Sampaio Neves³, Lucas de Paula Lopes Rosado⁴.</a:t>
            </a:r>
          </a:p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¹Graduando em Odontologia - UNESC; ²Cirurgião-Dentista,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MSc.e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Dr., Professor do curso de Odontologia – Unicamp; ³Cirurgião-Dentista,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MSc.e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Dr., Professor do curso de Odontologia – UFBA; </a:t>
            </a:r>
          </a:p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⁴Cirurgião-Dentista,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MSc.e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Dr., Professor do curso de Odontologia – UNESC / </a:t>
            </a:r>
          </a:p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e-mail do aluno: kaioepefani15@gmail.com / e-mail do orientador: lplrosado@unesc.br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B27CF20-17DC-41B2-89C3-0551CD340C89}"/>
              </a:ext>
            </a:extLst>
          </p:cNvPr>
          <p:cNvSpPr txBox="1"/>
          <p:nvPr/>
        </p:nvSpPr>
        <p:spPr>
          <a:xfrm>
            <a:off x="-2" y="7219656"/>
            <a:ext cx="3239928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200" b="1" dirty="0">
                <a:latin typeface="Arial" panose="020B0604020202020204" pitchFamily="34" charset="0"/>
                <a:cs typeface="Arial" panose="020B0604020202020204" pitchFamily="34" charset="0"/>
              </a:rPr>
              <a:t>AVALIAÇÃO DE VARIAÇÕES ANATÔMICAS INTERNAS EM MOLARES SUPERIORES: UM ESTUDO COM IMAGENS DE MICROTOMOGRAFIA COMPUTADORIZADA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6630E87-D4D9-4D4B-BB38-4DD43C220E8C}"/>
              </a:ext>
            </a:extLst>
          </p:cNvPr>
          <p:cNvSpPr txBox="1"/>
          <p:nvPr/>
        </p:nvSpPr>
        <p:spPr>
          <a:xfrm>
            <a:off x="-1" y="13878487"/>
            <a:ext cx="32399290" cy="1323439"/>
          </a:xfrm>
          <a:prstGeom prst="rect">
            <a:avLst/>
          </a:prstGeom>
          <a:solidFill>
            <a:srgbClr val="F58634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31CC90B-3331-47D6-A772-5AA80789DAF7}"/>
              </a:ext>
            </a:extLst>
          </p:cNvPr>
          <p:cNvSpPr txBox="1"/>
          <p:nvPr/>
        </p:nvSpPr>
        <p:spPr>
          <a:xfrm>
            <a:off x="359229" y="15373280"/>
            <a:ext cx="190717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Os dentes posteriores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são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os que apresentam a maior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frequência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de tratamentos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endodônticos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São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amplamente estudados por apresentam uma anatomia complexa;</a:t>
            </a:r>
          </a:p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Molares superiores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são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os dentes mais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susceptíveis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a insucessos </a:t>
            </a:r>
            <a:r>
              <a:rPr lang="pt-BR" sz="4400" dirty="0" err="1">
                <a:latin typeface="Arial" panose="020B0604020202020204" pitchFamily="34" charset="0"/>
                <a:cs typeface="Arial" panose="020B0604020202020204" pitchFamily="34" charset="0"/>
              </a:rPr>
              <a:t>endodônticos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(presença de MV2).</a:t>
            </a:r>
          </a:p>
          <a:p>
            <a:endParaRPr lang="pt-BR" dirty="0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1642FAD5-A9C0-401E-B552-92B151BF0AA8}"/>
              </a:ext>
            </a:extLst>
          </p:cNvPr>
          <p:cNvSpPr/>
          <p:nvPr/>
        </p:nvSpPr>
        <p:spPr>
          <a:xfrm>
            <a:off x="19427259" y="15655675"/>
            <a:ext cx="12442372" cy="28771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749FA8F-B667-49EF-9587-BBB343E3BDF0}"/>
              </a:ext>
            </a:extLst>
          </p:cNvPr>
          <p:cNvSpPr txBox="1"/>
          <p:nvPr/>
        </p:nvSpPr>
        <p:spPr>
          <a:xfrm>
            <a:off x="19788359" y="16032411"/>
            <a:ext cx="117239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 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Avaliar a anatomia interna de molares superiores por meio de microtomografia computadorizada (micro TC)</a:t>
            </a: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C9A4BB-1B0E-4A7B-8466-764AFE952B8B}"/>
              </a:ext>
            </a:extLst>
          </p:cNvPr>
          <p:cNvSpPr txBox="1"/>
          <p:nvPr/>
        </p:nvSpPr>
        <p:spPr>
          <a:xfrm>
            <a:off x="0" y="19120189"/>
            <a:ext cx="32399288" cy="1323439"/>
          </a:xfrm>
          <a:prstGeom prst="rect">
            <a:avLst/>
          </a:prstGeom>
          <a:solidFill>
            <a:srgbClr val="F58634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6E2CF988-8B4B-4A6A-88F4-88CCE7BB0F6A}"/>
              </a:ext>
            </a:extLst>
          </p:cNvPr>
          <p:cNvSpPr/>
          <p:nvPr/>
        </p:nvSpPr>
        <p:spPr>
          <a:xfrm>
            <a:off x="622571" y="20746891"/>
            <a:ext cx="3182372" cy="276044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>
              <a:solidFill>
                <a:schemeClr val="tx1"/>
              </a:solidFill>
            </a:endParaRPr>
          </a:p>
          <a:p>
            <a:pPr algn="ctr"/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Aprovação do CEP (CAAE: 94791018.8.0000.5418)</a:t>
            </a:r>
          </a:p>
          <a:p>
            <a:br>
              <a:rPr lang="pt-BR" dirty="0"/>
            </a:br>
            <a:endParaRPr lang="pt-BR" dirty="0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A0DE1FF-63BA-4013-998E-4348F75E0F2A}"/>
              </a:ext>
            </a:extLst>
          </p:cNvPr>
          <p:cNvSpPr/>
          <p:nvPr/>
        </p:nvSpPr>
        <p:spPr>
          <a:xfrm>
            <a:off x="6294502" y="20708358"/>
            <a:ext cx="3182372" cy="276044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Seleção de molares superiores;</a:t>
            </a:r>
          </a:p>
          <a:p>
            <a:br>
              <a:rPr lang="pt-BR" dirty="0"/>
            </a:br>
            <a:endParaRPr lang="pt-BR" dirty="0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B16FE86E-D2F2-4F2C-B057-6C4FEC5D22B6}"/>
              </a:ext>
            </a:extLst>
          </p:cNvPr>
          <p:cNvSpPr/>
          <p:nvPr/>
        </p:nvSpPr>
        <p:spPr>
          <a:xfrm>
            <a:off x="11966433" y="20708357"/>
            <a:ext cx="3182372" cy="276044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Amostra final: 47 molares;</a:t>
            </a:r>
          </a:p>
          <a:p>
            <a:br>
              <a:rPr lang="pt-BR" dirty="0"/>
            </a:br>
            <a:endParaRPr lang="pt-BR" dirty="0"/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DA40C705-B358-48CE-B8E6-F6EEC37F6DAA}"/>
              </a:ext>
            </a:extLst>
          </p:cNvPr>
          <p:cNvSpPr/>
          <p:nvPr/>
        </p:nvSpPr>
        <p:spPr>
          <a:xfrm>
            <a:off x="17539181" y="20704336"/>
            <a:ext cx="3182372" cy="276044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Imagens de </a:t>
            </a:r>
            <a:r>
              <a:rPr lang="pt-BR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Micro-TC</a:t>
            </a:r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br>
              <a:rPr lang="pt-BR" dirty="0"/>
            </a:br>
            <a:endParaRPr lang="pt-BR" dirty="0"/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CF571F51-9679-4DFD-A00A-49328E060291}"/>
              </a:ext>
            </a:extLst>
          </p:cNvPr>
          <p:cNvSpPr/>
          <p:nvPr/>
        </p:nvSpPr>
        <p:spPr>
          <a:xfrm>
            <a:off x="22922414" y="20663157"/>
            <a:ext cx="3182372" cy="276044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em softwares do próprio aparelho;</a:t>
            </a:r>
          </a:p>
          <a:p>
            <a:br>
              <a:rPr lang="pt-BR" dirty="0"/>
            </a:br>
            <a:endParaRPr lang="pt-BR" dirty="0"/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332E2A7B-C141-4C1A-BE31-3B4AD5E61D81}"/>
              </a:ext>
            </a:extLst>
          </p:cNvPr>
          <p:cNvSpPr/>
          <p:nvPr/>
        </p:nvSpPr>
        <p:spPr>
          <a:xfrm>
            <a:off x="28594345" y="20663157"/>
            <a:ext cx="3182372" cy="276044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a-DK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de Harris et al, 2013;</a:t>
            </a:r>
          </a:p>
          <a:p>
            <a:br>
              <a:rPr lang="da-DK" dirty="0"/>
            </a:br>
            <a:endParaRPr lang="pt-BR" dirty="0"/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EECF661A-7A26-4124-9FCF-E7EB6395A080}"/>
              </a:ext>
            </a:extLst>
          </p:cNvPr>
          <p:cNvSpPr/>
          <p:nvPr/>
        </p:nvSpPr>
        <p:spPr>
          <a:xfrm>
            <a:off x="26774155" y="21644197"/>
            <a:ext cx="1150821" cy="880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: para a Direita 16">
            <a:extLst>
              <a:ext uri="{FF2B5EF4-FFF2-40B4-BE49-F238E27FC236}">
                <a16:creationId xmlns:a16="http://schemas.microsoft.com/office/drawing/2014/main" id="{F53B56C4-1391-43E9-BF4E-7FB619C7353E}"/>
              </a:ext>
            </a:extLst>
          </p:cNvPr>
          <p:cNvSpPr/>
          <p:nvPr/>
        </p:nvSpPr>
        <p:spPr>
          <a:xfrm>
            <a:off x="21246573" y="21644197"/>
            <a:ext cx="1150821" cy="880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: para a Direita 17">
            <a:extLst>
              <a:ext uri="{FF2B5EF4-FFF2-40B4-BE49-F238E27FC236}">
                <a16:creationId xmlns:a16="http://schemas.microsoft.com/office/drawing/2014/main" id="{12E91C19-8DC3-45B4-9CC2-37903915DD73}"/>
              </a:ext>
            </a:extLst>
          </p:cNvPr>
          <p:cNvSpPr/>
          <p:nvPr/>
        </p:nvSpPr>
        <p:spPr>
          <a:xfrm>
            <a:off x="15768582" y="21644197"/>
            <a:ext cx="1150821" cy="880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: para a Direita 18">
            <a:extLst>
              <a:ext uri="{FF2B5EF4-FFF2-40B4-BE49-F238E27FC236}">
                <a16:creationId xmlns:a16="http://schemas.microsoft.com/office/drawing/2014/main" id="{AB7E16D7-A9ED-4E33-A121-A2E14D98A09A}"/>
              </a:ext>
            </a:extLst>
          </p:cNvPr>
          <p:cNvSpPr/>
          <p:nvPr/>
        </p:nvSpPr>
        <p:spPr>
          <a:xfrm>
            <a:off x="10225374" y="21644197"/>
            <a:ext cx="1150821" cy="880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D759A1F3-34EE-4AA0-AEB6-FF90ADBAACDC}"/>
              </a:ext>
            </a:extLst>
          </p:cNvPr>
          <p:cNvSpPr/>
          <p:nvPr/>
        </p:nvSpPr>
        <p:spPr>
          <a:xfrm>
            <a:off x="4474312" y="21644197"/>
            <a:ext cx="1150821" cy="880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B4DCAE23-D035-4229-A879-DDAC61024058}"/>
              </a:ext>
            </a:extLst>
          </p:cNvPr>
          <p:cNvSpPr txBox="1"/>
          <p:nvPr/>
        </p:nvSpPr>
        <p:spPr>
          <a:xfrm>
            <a:off x="1497576" y="23803259"/>
            <a:ext cx="825511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Número de canais na raízes (classificação da morfologia);</a:t>
            </a:r>
          </a:p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Ramificações apicais;</a:t>
            </a:r>
          </a:p>
          <a:p>
            <a:endParaRPr lang="pt-BR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DD03F6E-4A1F-47E8-8C08-7CCA57E08D88}"/>
              </a:ext>
            </a:extLst>
          </p:cNvPr>
          <p:cNvSpPr txBox="1"/>
          <p:nvPr/>
        </p:nvSpPr>
        <p:spPr>
          <a:xfrm>
            <a:off x="11503083" y="23803259"/>
            <a:ext cx="860054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Altura do forame principal ao ápice radicular;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Presença de istmos;</a:t>
            </a:r>
          </a:p>
          <a:p>
            <a:endParaRPr lang="pt-BR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B797CE2B-FA6D-47A1-B3E7-46437126A642}"/>
              </a:ext>
            </a:extLst>
          </p:cNvPr>
          <p:cNvSpPr txBox="1"/>
          <p:nvPr/>
        </p:nvSpPr>
        <p:spPr>
          <a:xfrm>
            <a:off x="21312607" y="23803259"/>
            <a:ext cx="95843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Presença de canais laterais e distância até o ápice radicular;</a:t>
            </a:r>
          </a:p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Dados analisados descritivamente;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FD9093FC-81B6-48A2-AA78-D0E09A6084E3}"/>
              </a:ext>
            </a:extLst>
          </p:cNvPr>
          <p:cNvSpPr txBox="1"/>
          <p:nvPr/>
        </p:nvSpPr>
        <p:spPr>
          <a:xfrm>
            <a:off x="0" y="26203916"/>
            <a:ext cx="32399287" cy="1323439"/>
          </a:xfrm>
          <a:prstGeom prst="rect">
            <a:avLst/>
          </a:prstGeom>
          <a:solidFill>
            <a:srgbClr val="F58634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pic>
        <p:nvPicPr>
          <p:cNvPr id="1026" name="Picture 2" descr="https://lh4.googleusercontent.com/yS9eEGCeUKl4xJcZEbG9g4GZTc78A0aEQK_ATu8rW0KTDmuH9R0ktxRPxUe1kRcAY4uWrMDjG6N9lhGlXPC7y7t0ghxnbodoB4Uj11KyOQGDjXZHv5jrkVLBcRxk_U7mAc41Qyt8jn81t0UIF04Y5g=s2048">
            <a:extLst>
              <a:ext uri="{FF2B5EF4-FFF2-40B4-BE49-F238E27FC236}">
                <a16:creationId xmlns:a16="http://schemas.microsoft.com/office/drawing/2014/main" id="{4B6C2E22-4B88-410A-B99F-3AD192DBC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768" y="27888533"/>
            <a:ext cx="5719260" cy="43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E6DE431F-9436-4F05-9BDE-CDE6735EBE2B}"/>
              </a:ext>
            </a:extLst>
          </p:cNvPr>
          <p:cNvSpPr txBox="1"/>
          <p:nvPr/>
        </p:nvSpPr>
        <p:spPr>
          <a:xfrm>
            <a:off x="1346767" y="32335291"/>
            <a:ext cx="57192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Figura 1: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Imagem de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micro-TC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mostrando molar com (26 – 55%) e sem (21 – 45 %) o canal MV2.</a:t>
            </a:r>
          </a:p>
          <a:p>
            <a:br>
              <a:rPr lang="pt-BR" dirty="0"/>
            </a:br>
            <a:endParaRPr lang="pt-BR" dirty="0"/>
          </a:p>
        </p:txBody>
      </p:sp>
      <p:pic>
        <p:nvPicPr>
          <p:cNvPr id="1028" name="Picture 4" descr="https://lh4.googleusercontent.com/083OrBiR0B86_PlgtCOHyM3nJ1RR1NJLxJcR1ppw7nPpiDgKu8VDv_CbvLegbOAIwYx9_URCagPFbZxB7ZTO3UoHfYk-7uCjuMfMA0qRMaiZVICuiY13-p-oBzUSuuO3ratPhOIdhyhZRDjQZlylEA=s2048">
            <a:extLst>
              <a:ext uri="{FF2B5EF4-FFF2-40B4-BE49-F238E27FC236}">
                <a16:creationId xmlns:a16="http://schemas.microsoft.com/office/drawing/2014/main" id="{DB3664F3-F108-4590-85EE-9FBBB8B61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002" y="27954113"/>
            <a:ext cx="5858279" cy="43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>
            <a:extLst>
              <a:ext uri="{FF2B5EF4-FFF2-40B4-BE49-F238E27FC236}">
                <a16:creationId xmlns:a16="http://schemas.microsoft.com/office/drawing/2014/main" id="{2AB76688-45D9-4AD1-A346-9A8FBC73E30F}"/>
              </a:ext>
            </a:extLst>
          </p:cNvPr>
          <p:cNvSpPr/>
          <p:nvPr/>
        </p:nvSpPr>
        <p:spPr>
          <a:xfrm>
            <a:off x="9318664" y="32602202"/>
            <a:ext cx="67699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Canais laterais (presença e altura):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100" indent="-457200" algn="ctr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Raiz P(com mv2): 14,81% - 1,99mm</a:t>
            </a:r>
          </a:p>
          <a:p>
            <a:pPr marL="673100" indent="-457200" algn="ctr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Raiz P(sem mv2): 45,45% - 2,04mm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100" indent="-457200" algn="ctr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Raiz DV(com mv2): </a:t>
            </a:r>
          </a:p>
          <a:p>
            <a:pPr marL="215900"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18,51% - 1,14mm</a:t>
            </a:r>
          </a:p>
          <a:p>
            <a:pPr marL="673100" indent="-457200" algn="ctr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Raiz DV (sem mv2): </a:t>
            </a:r>
          </a:p>
          <a:p>
            <a:pPr marL="215900"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11,11% - 3,25mm 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100" indent="-457200" algn="ctr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Raiz MV1: 45,45% - 2,45mm</a:t>
            </a:r>
          </a:p>
          <a:p>
            <a:pPr marL="673100" indent="-457200" algn="ctr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Raiz MV2: 37,03% - 3,07mm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pt-BR" dirty="0"/>
            </a:br>
            <a:endParaRPr lang="pt-BR" dirty="0"/>
          </a:p>
        </p:txBody>
      </p:sp>
      <p:pic>
        <p:nvPicPr>
          <p:cNvPr id="1030" name="Picture 6" descr="https://lh5.googleusercontent.com/nsngGFct2_-dx2AgjFwAa3Mr5apljux_VKQQwRZP6ebEEO_-KCRVwUnvlM6XUAltrEG3V22VrLxUL8h2uWPIMIix7ZjKPbkJOjCUHoygsCdKnDtTtfpC5KI2jAn3cO4SsTT86udpC_2E4pvdmov2cQ=s2048">
            <a:extLst>
              <a:ext uri="{FF2B5EF4-FFF2-40B4-BE49-F238E27FC236}">
                <a16:creationId xmlns:a16="http://schemas.microsoft.com/office/drawing/2014/main" id="{A7398825-6B01-49AE-9D73-FC939C71C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256" y="27804354"/>
            <a:ext cx="12586263" cy="43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tângulo 28">
            <a:extLst>
              <a:ext uri="{FF2B5EF4-FFF2-40B4-BE49-F238E27FC236}">
                <a16:creationId xmlns:a16="http://schemas.microsoft.com/office/drawing/2014/main" id="{13D53AF2-2EC3-499A-AA2D-FD2F0ADC73C3}"/>
              </a:ext>
            </a:extLst>
          </p:cNvPr>
          <p:cNvSpPr/>
          <p:nvPr/>
        </p:nvSpPr>
        <p:spPr>
          <a:xfrm>
            <a:off x="18466256" y="32231171"/>
            <a:ext cx="125862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Altura do forame principal ao ápice: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 P: 22,7% - 0,5mm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 DV: 44,8 % - 0,5mm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 MV:  28,5 % - 0,62mm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5900" algn="ctr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 MV2: 81,4 – 1,71mm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pt-BR" dirty="0"/>
            </a:br>
            <a:endParaRPr lang="pt-BR" dirty="0"/>
          </a:p>
        </p:txBody>
      </p:sp>
      <p:pic>
        <p:nvPicPr>
          <p:cNvPr id="1032" name="Picture 8" descr="https://lh4.googleusercontent.com/4sBORGJwF1z0IhGx9YiFKlDoma6ANnM30d_JpDkA9QnqrEIS9YXPiybjyq4aGENwXeGgIRK-i7iaCedLLZP7KAUENuQ-2c1DM8fq7VU0Z04qH37PdR6pjW_J_MEol_HEUofoa1sXVNsg9_zrfzYWtg=s2048">
            <a:extLst>
              <a:ext uri="{FF2B5EF4-FFF2-40B4-BE49-F238E27FC236}">
                <a16:creationId xmlns:a16="http://schemas.microsoft.com/office/drawing/2014/main" id="{76E26C3A-64FB-4E14-924D-8D3B04272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003" y="34282756"/>
            <a:ext cx="4922785" cy="339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tângulo 29">
            <a:extLst>
              <a:ext uri="{FF2B5EF4-FFF2-40B4-BE49-F238E27FC236}">
                <a16:creationId xmlns:a16="http://schemas.microsoft.com/office/drawing/2014/main" id="{33F0EC92-EE6B-4A15-A8B2-989AE0CE6C38}"/>
              </a:ext>
            </a:extLst>
          </p:cNvPr>
          <p:cNvSpPr/>
          <p:nvPr/>
        </p:nvSpPr>
        <p:spPr>
          <a:xfrm>
            <a:off x="1955620" y="37846647"/>
            <a:ext cx="45015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Presença de istmos (90%).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9EC54CDF-784A-4941-9203-819B72E27258}"/>
              </a:ext>
            </a:extLst>
          </p:cNvPr>
          <p:cNvSpPr/>
          <p:nvPr/>
        </p:nvSpPr>
        <p:spPr>
          <a:xfrm>
            <a:off x="25407254" y="34509364"/>
            <a:ext cx="6992031" cy="71977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4" name="CaixaDeTexto 1023">
            <a:extLst>
              <a:ext uri="{FF2B5EF4-FFF2-40B4-BE49-F238E27FC236}">
                <a16:creationId xmlns:a16="http://schemas.microsoft.com/office/drawing/2014/main" id="{294DEEA5-25F8-4F97-BC1C-7569A3D20C79}"/>
              </a:ext>
            </a:extLst>
          </p:cNvPr>
          <p:cNvSpPr txBox="1"/>
          <p:nvPr/>
        </p:nvSpPr>
        <p:spPr>
          <a:xfrm>
            <a:off x="25407257" y="34509364"/>
            <a:ext cx="6992031" cy="1323439"/>
          </a:xfrm>
          <a:prstGeom prst="rect">
            <a:avLst/>
          </a:prstGeom>
          <a:solidFill>
            <a:srgbClr val="F58634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pic>
        <p:nvPicPr>
          <p:cNvPr id="1034" name="Picture 10" descr="https://lh6.googleusercontent.com/uftq2oxDVt7hAM-LhWCKYLdpxdA6HSWt18dcMWa3LYa4XaIVgr_Dy45t-VObJa9kqcuNe65Dh-fjPLR3WBuYRTf_P_t49xuCjWQU9DJk48TraQ64is-PbTGefELHA048aujR1jtPaNALniSSQpBxLQ=s2048">
            <a:extLst>
              <a:ext uri="{FF2B5EF4-FFF2-40B4-BE49-F238E27FC236}">
                <a16:creationId xmlns:a16="http://schemas.microsoft.com/office/drawing/2014/main" id="{9843A1C3-2DF2-41B9-B9B0-33C3C363F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2058" y="35878681"/>
            <a:ext cx="5982422" cy="578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" name="CaixaDeTexto 1024">
            <a:extLst>
              <a:ext uri="{FF2B5EF4-FFF2-40B4-BE49-F238E27FC236}">
                <a16:creationId xmlns:a16="http://schemas.microsoft.com/office/drawing/2014/main" id="{E72AB845-F828-4733-8D79-EF17CBDD21FA}"/>
              </a:ext>
            </a:extLst>
          </p:cNvPr>
          <p:cNvSpPr txBox="1"/>
          <p:nvPr/>
        </p:nvSpPr>
        <p:spPr>
          <a:xfrm>
            <a:off x="-2" y="38633990"/>
            <a:ext cx="25407253" cy="1323439"/>
          </a:xfrm>
          <a:prstGeom prst="rect">
            <a:avLst/>
          </a:prstGeom>
          <a:solidFill>
            <a:srgbClr val="F58634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1027" name="CaixaDeTexto 1026">
            <a:extLst>
              <a:ext uri="{FF2B5EF4-FFF2-40B4-BE49-F238E27FC236}">
                <a16:creationId xmlns:a16="http://schemas.microsoft.com/office/drawing/2014/main" id="{A9A20A4D-39F5-4CE0-AA9A-9D7CC6CC0F3A}"/>
              </a:ext>
            </a:extLst>
          </p:cNvPr>
          <p:cNvSpPr txBox="1"/>
          <p:nvPr/>
        </p:nvSpPr>
        <p:spPr>
          <a:xfrm>
            <a:off x="0" y="40126927"/>
            <a:ext cx="254072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 anatomia interna dos molares superiores é bastante variável, sendo que, na presença do canal MV2 é ainda mais complexa.</a:t>
            </a:r>
          </a:p>
          <a:p>
            <a:br>
              <a:rPr lang="pt-BR" sz="4400" dirty="0"/>
            </a:b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6" name="Picture 12" descr="https://lh4.googleusercontent.com/A_8cn5T7bYP07hd4KdMhwU5FYOe8O2pqXQBvRGepJ6FNTss-UT_6UK8MlpnILVTmug__nDIN1Nq9mYmDlb-qatWIXzedIxk4D1BGeBaHiU8mTMw7AooitUyZFZgWsjj9h1VJWRuqIIVZnRShDa1pUA=s2048">
            <a:extLst>
              <a:ext uri="{FF2B5EF4-FFF2-40B4-BE49-F238E27FC236}">
                <a16:creationId xmlns:a16="http://schemas.microsoft.com/office/drawing/2014/main" id="{EC4BC6B5-B32F-435B-8E19-03D36D06A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3369" y="34586034"/>
            <a:ext cx="5719260" cy="307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tângulo 1028">
            <a:extLst>
              <a:ext uri="{FF2B5EF4-FFF2-40B4-BE49-F238E27FC236}">
                <a16:creationId xmlns:a16="http://schemas.microsoft.com/office/drawing/2014/main" id="{672E9693-DC53-42B4-859D-60B2543A074F}"/>
              </a:ext>
            </a:extLst>
          </p:cNvPr>
          <p:cNvSpPr/>
          <p:nvPr/>
        </p:nvSpPr>
        <p:spPr>
          <a:xfrm>
            <a:off x="17913369" y="37846647"/>
            <a:ext cx="61433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Raízes P e DV com 1 canal (100%);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pt-BR" dirty="0"/>
            </a:br>
            <a:endParaRPr lang="pt-BR" dirty="0"/>
          </a:p>
        </p:txBody>
      </p:sp>
      <p:sp>
        <p:nvSpPr>
          <p:cNvPr id="1031" name="Retângulo 1030">
            <a:extLst>
              <a:ext uri="{FF2B5EF4-FFF2-40B4-BE49-F238E27FC236}">
                <a16:creationId xmlns:a16="http://schemas.microsoft.com/office/drawing/2014/main" id="{C0AC504E-DBAF-4ADD-A06D-9E2DE4E0CBD9}"/>
              </a:ext>
            </a:extLst>
          </p:cNvPr>
          <p:cNvSpPr/>
          <p:nvPr/>
        </p:nvSpPr>
        <p:spPr>
          <a:xfrm>
            <a:off x="16080067" y="21414858"/>
            <a:ext cx="1195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</a:p>
        </p:txBody>
      </p:sp>
      <p:sp>
        <p:nvSpPr>
          <p:cNvPr id="1033" name="Retângulo 1032">
            <a:extLst>
              <a:ext uri="{FF2B5EF4-FFF2-40B4-BE49-F238E27FC236}">
                <a16:creationId xmlns:a16="http://schemas.microsoft.com/office/drawing/2014/main" id="{731B6DAF-A95F-4CD9-9E87-7F07F20923C8}"/>
              </a:ext>
            </a:extLst>
          </p:cNvPr>
          <p:cNvSpPr/>
          <p:nvPr/>
        </p:nvSpPr>
        <p:spPr>
          <a:xfrm>
            <a:off x="16080067" y="18843430"/>
            <a:ext cx="4641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</a:p>
        </p:txBody>
      </p:sp>
      <p:sp>
        <p:nvSpPr>
          <p:cNvPr id="1035" name="Retângulo 1034">
            <a:extLst>
              <a:ext uri="{FF2B5EF4-FFF2-40B4-BE49-F238E27FC236}">
                <a16:creationId xmlns:a16="http://schemas.microsoft.com/office/drawing/2014/main" id="{9BDF58B2-7909-467F-8668-03569CA7961D}"/>
              </a:ext>
            </a:extLst>
          </p:cNvPr>
          <p:cNvSpPr/>
          <p:nvPr/>
        </p:nvSpPr>
        <p:spPr>
          <a:xfrm>
            <a:off x="16080067" y="21414858"/>
            <a:ext cx="4692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392</Words>
  <Application>Microsoft Office PowerPoint</Application>
  <PresentationFormat>Personalizar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Kaio</cp:lastModifiedBy>
  <cp:revision>20</cp:revision>
  <dcterms:created xsi:type="dcterms:W3CDTF">2022-08-16T13:13:11Z</dcterms:created>
  <dcterms:modified xsi:type="dcterms:W3CDTF">2023-09-23T20:50:53Z</dcterms:modified>
</cp:coreProperties>
</file>