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</p:sldIdLst>
  <p:sldSz cx="32399288" cy="43200638"/>
  <p:notesSz cx="6858000" cy="9144000"/>
  <p:defaultTextStyle>
    <a:defPPr lvl="0">
      <a:defRPr lang="en-US"/>
    </a:defPPr>
    <a:lvl1pPr marL="0" lv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52">
          <p15:clr>
            <a:srgbClr val="A4A3A4"/>
          </p15:clr>
        </p15:guide>
        <p15:guide id="2" pos="102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6B9E70-B6FE-4F7E-A173-ABD3859C6A00}" v="2" dt="2023-09-22T22:56:25.1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2" d="100"/>
          <a:sy n="22" d="100"/>
        </p:scale>
        <p:origin x="1618" y="14"/>
      </p:cViewPr>
      <p:guideLst>
        <p:guide orient="horz" pos="13652"/>
        <p:guide pos="102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ssica Miranda" userId="aa9c92fe0879133a" providerId="LiveId" clId="{C16B9E70-B6FE-4F7E-A173-ABD3859C6A00}"/>
    <pc:docChg chg="undo custSel modSld">
      <pc:chgData name="Jessica Miranda" userId="aa9c92fe0879133a" providerId="LiveId" clId="{C16B9E70-B6FE-4F7E-A173-ABD3859C6A00}" dt="2023-09-22T22:56:39.057" v="432" actId="1076"/>
      <pc:docMkLst>
        <pc:docMk/>
      </pc:docMkLst>
      <pc:sldChg chg="addSp delSp modSp mod">
        <pc:chgData name="Jessica Miranda" userId="aa9c92fe0879133a" providerId="LiveId" clId="{C16B9E70-B6FE-4F7E-A173-ABD3859C6A00}" dt="2023-09-22T22:56:39.057" v="432" actId="1076"/>
        <pc:sldMkLst>
          <pc:docMk/>
          <pc:sldMk cId="2827246065" sldId="256"/>
        </pc:sldMkLst>
        <pc:spChg chg="mod">
          <ac:chgData name="Jessica Miranda" userId="aa9c92fe0879133a" providerId="LiveId" clId="{C16B9E70-B6FE-4F7E-A173-ABD3859C6A00}" dt="2023-09-22T22:53:10.269" v="227" actId="6549"/>
          <ac:spMkLst>
            <pc:docMk/>
            <pc:sldMk cId="2827246065" sldId="256"/>
            <ac:spMk id="7" creationId="{00000000-0000-0000-0000-000000000000}"/>
          </ac:spMkLst>
        </pc:spChg>
        <pc:spChg chg="add mod">
          <ac:chgData name="Jessica Miranda" userId="aa9c92fe0879133a" providerId="LiveId" clId="{C16B9E70-B6FE-4F7E-A173-ABD3859C6A00}" dt="2023-09-22T22:56:35.154" v="431" actId="1076"/>
          <ac:spMkLst>
            <pc:docMk/>
            <pc:sldMk cId="2827246065" sldId="256"/>
            <ac:spMk id="8" creationId="{58321A37-57D9-8ED5-9D43-A07A8F1C4E4A}"/>
          </ac:spMkLst>
        </pc:spChg>
        <pc:spChg chg="add mod">
          <ac:chgData name="Jessica Miranda" userId="aa9c92fe0879133a" providerId="LiveId" clId="{C16B9E70-B6FE-4F7E-A173-ABD3859C6A00}" dt="2023-09-22T22:56:39.057" v="432" actId="1076"/>
          <ac:spMkLst>
            <pc:docMk/>
            <pc:sldMk cId="2827246065" sldId="256"/>
            <ac:spMk id="9" creationId="{32468FDB-27DB-04D1-5637-8173D00BA4FF}"/>
          </ac:spMkLst>
        </pc:spChg>
        <pc:spChg chg="mod">
          <ac:chgData name="Jessica Miranda" userId="aa9c92fe0879133a" providerId="LiveId" clId="{C16B9E70-B6FE-4F7E-A173-ABD3859C6A00}" dt="2023-09-22T22:53:33.820" v="229" actId="14100"/>
          <ac:spMkLst>
            <pc:docMk/>
            <pc:sldMk cId="2827246065" sldId="256"/>
            <ac:spMk id="12" creationId="{00000000-0000-0000-0000-000000000000}"/>
          </ac:spMkLst>
        </pc:spChg>
        <pc:spChg chg="mod">
          <ac:chgData name="Jessica Miranda" userId="aa9c92fe0879133a" providerId="LiveId" clId="{C16B9E70-B6FE-4F7E-A173-ABD3859C6A00}" dt="2023-09-22T22:48:55.338" v="193" actId="14100"/>
          <ac:spMkLst>
            <pc:docMk/>
            <pc:sldMk cId="2827246065" sldId="256"/>
            <ac:spMk id="18" creationId="{80F66AA7-2D24-9651-5865-3D38646E7BE3}"/>
          </ac:spMkLst>
        </pc:spChg>
        <pc:spChg chg="mod">
          <ac:chgData name="Jessica Miranda" userId="aa9c92fe0879133a" providerId="LiveId" clId="{C16B9E70-B6FE-4F7E-A173-ABD3859C6A00}" dt="2023-09-22T22:55:58.047" v="414" actId="20577"/>
          <ac:spMkLst>
            <pc:docMk/>
            <pc:sldMk cId="2827246065" sldId="256"/>
            <ac:spMk id="19" creationId="{D7E6C666-09B6-9B13-F94B-C0C4A29C8318}"/>
          </ac:spMkLst>
        </pc:spChg>
        <pc:picChg chg="mod modCrop">
          <ac:chgData name="Jessica Miranda" userId="aa9c92fe0879133a" providerId="LiveId" clId="{C16B9E70-B6FE-4F7E-A173-ABD3859C6A00}" dt="2023-09-22T22:48:48.149" v="191" actId="732"/>
          <ac:picMkLst>
            <pc:docMk/>
            <pc:sldMk cId="2827246065" sldId="256"/>
            <ac:picMk id="3" creationId="{49EFE9BA-1AE9-1792-6BF5-0A91560312B1}"/>
          </ac:picMkLst>
        </pc:picChg>
        <pc:picChg chg="del">
          <ac:chgData name="Jessica Miranda" userId="aa9c92fe0879133a" providerId="LiveId" clId="{C16B9E70-B6FE-4F7E-A173-ABD3859C6A00}" dt="2023-09-22T22:48:31.952" v="175" actId="478"/>
          <ac:picMkLst>
            <pc:docMk/>
            <pc:sldMk cId="2827246065" sldId="256"/>
            <ac:picMk id="15" creationId="{D46472D9-4DE1-F5A0-5A42-C954DC209202}"/>
          </ac:picMkLst>
        </pc:picChg>
        <pc:picChg chg="mod">
          <ac:chgData name="Jessica Miranda" userId="aa9c92fe0879133a" providerId="LiveId" clId="{C16B9E70-B6FE-4F7E-A173-ABD3859C6A00}" dt="2023-09-22T22:48:44.658" v="190" actId="14100"/>
          <ac:picMkLst>
            <pc:docMk/>
            <pc:sldMk cId="2827246065" sldId="256"/>
            <ac:picMk id="17" creationId="{AB5CA5B3-7D9B-0113-D726-BA79974ED33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9265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2198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Arredondado 1"/>
          <p:cNvSpPr/>
          <p:nvPr/>
        </p:nvSpPr>
        <p:spPr>
          <a:xfrm>
            <a:off x="6387428" y="6292164"/>
            <a:ext cx="19624431" cy="3127553"/>
          </a:xfrm>
          <a:prstGeom prst="roundRect">
            <a:avLst/>
          </a:prstGeom>
          <a:solidFill>
            <a:srgbClr val="1C4E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7200" b="1" dirty="0">
              <a:effectLst/>
              <a:latin typeface="Aptos Display" panose="020B0004020202020204" pitchFamily="34" charset="0"/>
              <a:ea typeface="Arial" panose="020B0604020202020204" pitchFamily="34" charset="0"/>
            </a:endParaRPr>
          </a:p>
          <a:p>
            <a:pPr algn="ctr"/>
            <a:r>
              <a:rPr lang="pt-BR" sz="7200" b="1" dirty="0">
                <a:effectLst/>
                <a:latin typeface="Aptos Display" panose="020B0004020202020204" pitchFamily="34" charset="0"/>
                <a:ea typeface="Arial" panose="020B0604020202020204" pitchFamily="34" charset="0"/>
              </a:rPr>
              <a:t>ADENITE SEBÁCEA EM HUSKY SIBERIANO: RELATO DE CASO</a:t>
            </a:r>
            <a:endParaRPr lang="pt-BR" sz="7200" dirty="0">
              <a:effectLst/>
              <a:latin typeface="Aptos Display" panose="020B0004020202020204" pitchFamily="34" charset="0"/>
              <a:ea typeface="Calibri" panose="020F0502020204030204" pitchFamily="34" charset="0"/>
            </a:endParaRPr>
          </a:p>
          <a:p>
            <a:pPr algn="ctr"/>
            <a:endParaRPr lang="pt-BR" sz="80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4277274" y="9856853"/>
            <a:ext cx="238447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Luan Veiga de Macêdo¹, Maisa Bernabé¹, Ágatha Silva Veroneze¹, Maiara Goltara¹, Ariela Zoppi Salvador², Jéssica Miranda Cota³, </a:t>
            </a:r>
            <a:r>
              <a:rPr lang="pt-BR" sz="4800" b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Clairton</a:t>
            </a:r>
            <a:r>
              <a:rPr lang="pt-BR" sz="4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BR" sz="4800" b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Marcolongo</a:t>
            </a:r>
            <a:r>
              <a:rPr lang="pt-BR" sz="4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Pereira³.</a:t>
            </a:r>
            <a:endParaRPr lang="pt-BR" sz="4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endParaRPr lang="pt-BR" sz="48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1178560" y="12302505"/>
            <a:ext cx="13817600" cy="9987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/>
              <a:t>INTRODUÇÃO</a:t>
            </a:r>
          </a:p>
          <a:p>
            <a:pPr algn="just"/>
            <a:r>
              <a:rPr lang="pt-BR" sz="4800" dirty="0"/>
              <a:t>	</a:t>
            </a:r>
            <a:r>
              <a:rPr lang="pt-BR" sz="4800" dirty="0">
                <a:effectLst/>
                <a:ea typeface="Arial" panose="020B0604020202020204" pitchFamily="34" charset="0"/>
              </a:rPr>
              <a:t>A adenite sebácea é um distúrbio </a:t>
            </a:r>
            <a:r>
              <a:rPr lang="pt-BR" sz="4800" dirty="0" err="1">
                <a:effectLst/>
                <a:ea typeface="Arial" panose="020B0604020202020204" pitchFamily="34" charset="0"/>
              </a:rPr>
              <a:t>disqueratótico</a:t>
            </a:r>
            <a:r>
              <a:rPr lang="pt-BR" sz="4800" dirty="0">
                <a:effectLst/>
                <a:ea typeface="Arial" panose="020B0604020202020204" pitchFamily="34" charset="0"/>
              </a:rPr>
              <a:t> crônico incomum em cães, caracterizada pela degeneração pós-inflamatória das glândulas sebáceas. Trata-se de uma enfermidade cuja etiopatogenia ainda não está totalmente elucidada, podendo ser originada por causa genética, </a:t>
            </a:r>
            <a:r>
              <a:rPr lang="pt-BR" sz="4800" dirty="0" err="1">
                <a:effectLst/>
                <a:ea typeface="Arial" panose="020B0604020202020204" pitchFamily="34" charset="0"/>
              </a:rPr>
              <a:t>imunomediada</a:t>
            </a:r>
            <a:r>
              <a:rPr lang="pt-BR" sz="4800" dirty="0">
                <a:effectLst/>
                <a:ea typeface="Arial" panose="020B0604020202020204" pitchFamily="34" charset="0"/>
              </a:rPr>
              <a:t> ou metabólica. Não há predileção por sexo e acomete na maior parte dos casos animais jovens adultos ou de meia idade. Os sinais clínicos são variáveis, e dependem da raça e pelagem do animal acometido. </a:t>
            </a:r>
          </a:p>
          <a:p>
            <a:pPr algn="just"/>
            <a:endParaRPr lang="pt-BR" sz="115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1178560" y="20355715"/>
            <a:ext cx="13817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/>
              <a:t>OBJETIVO</a:t>
            </a:r>
          </a:p>
          <a:p>
            <a:pPr algn="just"/>
            <a:r>
              <a:rPr lang="pt-BR" sz="4800" dirty="0"/>
              <a:t>	O objetivo desse trabalho foi descrever um caso de adenite sebácea em um cão destacando suas características clínico-laboratoriais. </a:t>
            </a:r>
            <a:endParaRPr lang="pt-BR" sz="48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1178560" y="23548818"/>
            <a:ext cx="13817600" cy="1855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/>
              <a:t>RELATO DE CASO</a:t>
            </a:r>
          </a:p>
          <a:p>
            <a:pPr algn="just"/>
            <a:r>
              <a:rPr lang="pt-BR" sz="4800" dirty="0"/>
              <a:t>	</a:t>
            </a:r>
            <a:r>
              <a:rPr lang="pt-BR" sz="4800" dirty="0">
                <a:effectLst/>
                <a:ea typeface="Arial" panose="020B0604020202020204" pitchFamily="34" charset="0"/>
              </a:rPr>
              <a:t>Foi atendido um canino, </a:t>
            </a:r>
            <a:r>
              <a:rPr lang="pt-BR" sz="4800" dirty="0">
                <a:effectLst/>
                <a:highlight>
                  <a:srgbClr val="FFFFFF"/>
                </a:highlight>
                <a:ea typeface="Arial" panose="020B0604020202020204" pitchFamily="34" charset="0"/>
              </a:rPr>
              <a:t>Husky Siberiano</a:t>
            </a:r>
            <a:r>
              <a:rPr lang="pt-BR" sz="4800" dirty="0">
                <a:effectLst/>
                <a:ea typeface="Arial" panose="020B0604020202020204" pitchFamily="34" charset="0"/>
              </a:rPr>
              <a:t>, macho, de seis anos, com pelame quebradiço e opado com evolução clinica de quatro meses. Ao exame físico, foi observado </a:t>
            </a:r>
            <a:r>
              <a:rPr lang="pt-BR" sz="4800" dirty="0" err="1">
                <a:effectLst/>
                <a:ea typeface="Arial" panose="020B0604020202020204" pitchFamily="34" charset="0"/>
              </a:rPr>
              <a:t>hipotricose</a:t>
            </a:r>
            <a:r>
              <a:rPr lang="pt-BR" sz="4800" dirty="0">
                <a:effectLst/>
                <a:ea typeface="Arial" panose="020B0604020202020204" pitchFamily="34" charset="0"/>
              </a:rPr>
              <a:t>, disqueratose, eritema e plugs foliculares, principalmente em região dorsal do tronco, cauda e membros. Na citologia das lesões, foi observado bactérias do tipo cocos e neutrófilos. Não houve alterações nos demais exames. Após realizar o tratamento da </a:t>
            </a:r>
            <a:r>
              <a:rPr lang="pt-BR" sz="4800" dirty="0" err="1">
                <a:effectLst/>
                <a:ea typeface="Arial" panose="020B0604020202020204" pitchFamily="34" charset="0"/>
              </a:rPr>
              <a:t>piodermite</a:t>
            </a:r>
            <a:r>
              <a:rPr lang="pt-BR" sz="4800" dirty="0">
                <a:effectLst/>
                <a:ea typeface="Arial" panose="020B0604020202020204" pitchFamily="34" charset="0"/>
              </a:rPr>
              <a:t>, não foi observado melhora do quadro e optou-se pela biopsia cutânea. Microscopicamente, observou-se hiperqueratose epidérmica </a:t>
            </a:r>
            <a:r>
              <a:rPr lang="pt-BR" sz="4800" dirty="0" err="1">
                <a:effectLst/>
                <a:ea typeface="Arial" panose="020B0604020202020204" pitchFamily="34" charset="0"/>
              </a:rPr>
              <a:t>ortoceratótica</a:t>
            </a:r>
            <a:r>
              <a:rPr lang="pt-BR" sz="4800" dirty="0">
                <a:effectLst/>
                <a:ea typeface="Arial" panose="020B0604020202020204" pitchFamily="34" charset="0"/>
              </a:rPr>
              <a:t>, moderado infiltrado de células inflamatória </a:t>
            </a:r>
            <a:r>
              <a:rPr lang="pt-BR" sz="4800" dirty="0" err="1">
                <a:effectLst/>
                <a:ea typeface="Arial" panose="020B0604020202020204" pitchFamily="34" charset="0"/>
              </a:rPr>
              <a:t>perifoliculares</a:t>
            </a:r>
            <a:r>
              <a:rPr lang="pt-BR" sz="4800" dirty="0">
                <a:effectLst/>
                <a:ea typeface="Arial" panose="020B0604020202020204" pitchFamily="34" charset="0"/>
              </a:rPr>
              <a:t> e atrofia difusa das glândulas sebáceas. O exame histopatológico sendo compatível com adenite sebácea. Foi prescrito ômega 3, prednisolona 2mg/kg com desmame gradual, vitamina A 10.000 UI, banhos com ciclosporina 300mg diluída em óleo mineral e xampu de ácido salicílico 2%, alcatrão 2% e enxofre 2%. Após três meses de tratamento, foi observado melhora clínica completa do paciente, resolução das lesões dermatológica e controle da doença.</a:t>
            </a:r>
          </a:p>
          <a:p>
            <a:pPr algn="just"/>
            <a:endParaRPr lang="pt-BR" sz="4800" dirty="0">
              <a:effectLst/>
              <a:ea typeface="Calibri" panose="020F0502020204030204" pitchFamily="34" charset="0"/>
            </a:endParaRPr>
          </a:p>
          <a:p>
            <a:pPr algn="just"/>
            <a:endParaRPr lang="pt-BR" sz="4800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17805562" y="37491097"/>
            <a:ext cx="1364392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/>
              <a:t>REFERÊNCIA</a:t>
            </a:r>
          </a:p>
          <a:p>
            <a:r>
              <a:rPr lang="en-US" sz="3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BOND, R.; BROOKS, H. Transverse sectioning for histological assessment of sebaceous glands in healthy dogs and canine sebaceous adenitis. </a:t>
            </a:r>
            <a:r>
              <a:rPr lang="en-US" sz="3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Journal of Small Animal Practice</a:t>
            </a:r>
            <a:r>
              <a:rPr lang="en-US" sz="3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[</a:t>
            </a:r>
            <a:r>
              <a:rPr lang="en-US" sz="32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s. l.</a:t>
            </a:r>
            <a:r>
              <a:rPr lang="en-US" sz="3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], v. 54, n. 6, p. 299–303, 2013. </a:t>
            </a:r>
            <a:endParaRPr lang="pt-BR" sz="3200" b="1" dirty="0"/>
          </a:p>
          <a:p>
            <a:r>
              <a:rPr lang="en-US" sz="3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PYE, C. Canine sebaceous adenitis. </a:t>
            </a:r>
            <a:r>
              <a:rPr lang="en-US" sz="3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Veterinary Dermatology</a:t>
            </a:r>
            <a:r>
              <a:rPr lang="en-US" sz="3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[</a:t>
            </a:r>
            <a:r>
              <a:rPr lang="en-US" sz="32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s. l.</a:t>
            </a:r>
            <a:r>
              <a:rPr lang="en-US" sz="3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], v. 62, p. 293–296, 2021. </a:t>
            </a:r>
          </a:p>
          <a:p>
            <a:r>
              <a:rPr lang="en-US" sz="3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SOUSA, C. A. Sebaceous Adenitis. </a:t>
            </a:r>
            <a:r>
              <a:rPr lang="en-US" sz="3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Veterinary Clinics of North America: Small Animal Practice</a:t>
            </a:r>
            <a:r>
              <a:rPr lang="en-US" sz="3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[</a:t>
            </a:r>
            <a:r>
              <a:rPr lang="en-US" sz="32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s. l.</a:t>
            </a:r>
            <a:r>
              <a:rPr lang="en-US" sz="3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], v. 36, n. 1, p. 243–249, 2006. </a:t>
            </a:r>
          </a:p>
          <a:p>
            <a:pPr algn="ctr"/>
            <a:endParaRPr lang="pt-BR" sz="3800" b="1" dirty="0"/>
          </a:p>
        </p:txBody>
      </p:sp>
      <p:pic>
        <p:nvPicPr>
          <p:cNvPr id="3" name="Imagem 2" descr="Mão de pessoa&#10;&#10;Descrição gerada automaticamente com confiança baixa">
            <a:extLst>
              <a:ext uri="{FF2B5EF4-FFF2-40B4-BE49-F238E27FC236}">
                <a16:creationId xmlns:a16="http://schemas.microsoft.com/office/drawing/2014/main" id="{49EFE9BA-1AE9-1792-6BF5-0A91560312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2" b="14959"/>
          <a:stretch/>
        </p:blipFill>
        <p:spPr>
          <a:xfrm>
            <a:off x="17576800" y="11928371"/>
            <a:ext cx="6230902" cy="5836858"/>
          </a:xfrm>
          <a:prstGeom prst="rect">
            <a:avLst/>
          </a:prstGeom>
        </p:spPr>
      </p:pic>
      <p:pic>
        <p:nvPicPr>
          <p:cNvPr id="17" name="Imagem 16" descr="Tecido com desenho&#10;&#10;Descrição gerada automaticamente com confiança média">
            <a:extLst>
              <a:ext uri="{FF2B5EF4-FFF2-40B4-BE49-F238E27FC236}">
                <a16:creationId xmlns:a16="http://schemas.microsoft.com/office/drawing/2014/main" id="{AB5CA5B3-7D9B-0113-D726-BA79974ED3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6874" y="11918682"/>
            <a:ext cx="7795394" cy="5846546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80F66AA7-2D24-9651-5865-3D38646E7BE3}"/>
              </a:ext>
            </a:extLst>
          </p:cNvPr>
          <p:cNvSpPr txBox="1"/>
          <p:nvPr/>
        </p:nvSpPr>
        <p:spPr>
          <a:xfrm>
            <a:off x="17576800" y="18197145"/>
            <a:ext cx="141054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600" dirty="0"/>
              <a:t>Figura: Adenite sebácea em cão. Lesão seborreica em região de dorso (A). Histopatológico com infiltrado inflamatóri0 constituído por linfócitos, macrófagos e raros neutrófilos envolvendo o folículo piloso e obscurecendo a glândula sebácea (B).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D7E6C666-09B6-9B13-F94B-C0C4A29C8318}"/>
              </a:ext>
            </a:extLst>
          </p:cNvPr>
          <p:cNvSpPr txBox="1"/>
          <p:nvPr/>
        </p:nvSpPr>
        <p:spPr>
          <a:xfrm>
            <a:off x="17576800" y="21600319"/>
            <a:ext cx="13643928" cy="1634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/>
              <a:t>DISCUSSÃO:</a:t>
            </a:r>
          </a:p>
          <a:p>
            <a:pPr algn="just"/>
            <a:r>
              <a:rPr lang="pt-BR" sz="4800" kern="0" dirty="0">
                <a:effectLst/>
                <a:ea typeface="Calibri" panose="020F0502020204030204" pitchFamily="34" charset="0"/>
              </a:rPr>
              <a:t>A glândula sebácea é responsável pela produção do sebo, contribuindo para a hidratação da pele e atua como barreira física e química contra microrganismos. Com a destruição dessa glândula, essa substância oleosa deixa de ser produzida e com a deficiência na hidratação há o enfraquecimento da haste pilosa causando a </a:t>
            </a:r>
            <a:r>
              <a:rPr lang="pt-BR" sz="4800" kern="0" dirty="0" err="1">
                <a:effectLst/>
                <a:ea typeface="Calibri" panose="020F0502020204030204" pitchFamily="34" charset="0"/>
              </a:rPr>
              <a:t>hipotricose</a:t>
            </a:r>
            <a:r>
              <a:rPr lang="pt-BR" sz="4800" kern="0" dirty="0">
                <a:effectLst/>
                <a:ea typeface="Calibri" panose="020F0502020204030204" pitchFamily="34" charset="0"/>
              </a:rPr>
              <a:t>. A diminuição do efeito protetivo favorece a instalação de infecções secundárias. O diagnóstico da adenite sebácea é confirmado por meio do exame histopatológico, sendo que os achados microscópicos são variados, com diversos graus de inflamação mista composta por </a:t>
            </a:r>
            <a:r>
              <a:rPr lang="pt-BR" sz="4800" kern="0" dirty="0" err="1">
                <a:effectLst/>
                <a:ea typeface="Calibri" panose="020F0502020204030204" pitchFamily="34" charset="0"/>
              </a:rPr>
              <a:t>histiócitos</a:t>
            </a:r>
            <a:r>
              <a:rPr lang="pt-BR" sz="4800" kern="0" dirty="0">
                <a:effectLst/>
                <a:ea typeface="Calibri" panose="020F0502020204030204" pitchFamily="34" charset="0"/>
              </a:rPr>
              <a:t>, neutrófilos, plasmócitos e linfócitos na glândula sebácea. A glândula pode estar ausente em alguns casos, sendo substituída por células inflamatórias</a:t>
            </a:r>
          </a:p>
          <a:p>
            <a:pPr algn="ctr"/>
            <a:r>
              <a:rPr lang="pt-BR" sz="4800" b="1" kern="0" dirty="0">
                <a:ea typeface="Calibri" panose="020F0502020204030204" pitchFamily="34" charset="0"/>
              </a:rPr>
              <a:t>CONCLUSÃO:</a:t>
            </a:r>
          </a:p>
          <a:p>
            <a:pPr algn="just"/>
            <a:r>
              <a:rPr lang="pt-BR" sz="4800" kern="0" dirty="0">
                <a:ea typeface="Calibri" panose="020F0502020204030204" pitchFamily="34" charset="0"/>
              </a:rPr>
              <a:t>	O exame histopatológico é uma ferramenta importante no diagnóstico da doença. A adenite sebácea é um diagnóstico diferencial em quadros de seborreia em cães.</a:t>
            </a:r>
            <a:endParaRPr lang="pt-BR" sz="4800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8321A37-57D9-8ED5-9D43-A07A8F1C4E4A}"/>
              </a:ext>
            </a:extLst>
          </p:cNvPr>
          <p:cNvSpPr txBox="1"/>
          <p:nvPr/>
        </p:nvSpPr>
        <p:spPr>
          <a:xfrm>
            <a:off x="23079770" y="16717574"/>
            <a:ext cx="511679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4400" dirty="0"/>
              <a:t>A</a:t>
            </a:r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2468FDB-27DB-04D1-5637-8173D00BA4FF}"/>
              </a:ext>
            </a:extLst>
          </p:cNvPr>
          <p:cNvSpPr txBox="1"/>
          <p:nvPr/>
        </p:nvSpPr>
        <p:spPr>
          <a:xfrm>
            <a:off x="30937811" y="16735686"/>
            <a:ext cx="511679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4400" dirty="0"/>
              <a:t>B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272460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634</Words>
  <Application>Microsoft Office PowerPoint</Application>
  <PresentationFormat>Personalizar</PresentationFormat>
  <Paragraphs>20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Aptos Display</vt:lpstr>
      <vt:lpstr>Arial</vt:lpstr>
      <vt:lpstr>Calibri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cp:lastModifiedBy>Jessica Miranda</cp:lastModifiedBy>
  <cp:revision>1</cp:revision>
  <dcterms:modified xsi:type="dcterms:W3CDTF">2023-09-22T22:56:39Z</dcterms:modified>
</cp:coreProperties>
</file>