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úlia Cellin" initials="JC" lastIdx="1" clrIdx="0">
    <p:extLst>
      <p:ext uri="{19B8F6BF-5375-455C-9EA6-DF929625EA0E}">
        <p15:presenceInfo xmlns:p15="http://schemas.microsoft.com/office/powerpoint/2012/main" userId="c43bf5ceeb67e1d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2" autoAdjust="0"/>
    <p:restoredTop sz="94660"/>
  </p:normalViewPr>
  <p:slideViewPr>
    <p:cSldViewPr snapToGrid="0">
      <p:cViewPr>
        <p:scale>
          <a:sx n="14" d="100"/>
          <a:sy n="14" d="100"/>
        </p:scale>
        <p:origin x="2232" y="-52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6967EC5-801B-7F8A-D41E-0A6EA51BDFCF}"/>
              </a:ext>
            </a:extLst>
          </p:cNvPr>
          <p:cNvSpPr txBox="1"/>
          <p:nvPr/>
        </p:nvSpPr>
        <p:spPr>
          <a:xfrm>
            <a:off x="2346483" y="8924300"/>
            <a:ext cx="27706320" cy="2807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endParaRPr lang="pt-BR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Júlia Cellin</a:t>
            </a:r>
            <a:r>
              <a:rPr lang="pt-BR" sz="30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Gheisyla</a:t>
            </a: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dos Santos Morgado</a:t>
            </a:r>
            <a:r>
              <a:rPr lang="pt-BR" sz="30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Lara </a:t>
            </a:r>
            <a:r>
              <a:rPr lang="pt-BR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Vimercati</a:t>
            </a: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Silva e Souza</a:t>
            </a:r>
            <a:r>
              <a:rPr lang="pt-BR" sz="30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Emiliane</a:t>
            </a: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Pereira </a:t>
            </a:r>
            <a:r>
              <a:rPr lang="pt-BR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Laignier</a:t>
            </a:r>
            <a:r>
              <a:rPr lang="pt-BR" sz="30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</a:p>
          <a:p>
            <a:pPr algn="ctr">
              <a:spcAft>
                <a:spcPts val="800"/>
              </a:spcAft>
            </a:pPr>
            <a:endParaRPr lang="pt-BR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pt-BR" sz="30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Graduando em Farmácia - UNESC; </a:t>
            </a:r>
            <a:r>
              <a:rPr lang="pt-BR" sz="30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pt-BR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Msc</a:t>
            </a: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em Ciências Farmacêuticas, Professor do Curso de Farmácia - UNESC.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2BC3BBD-2B9B-9D3C-015D-E7248BD48B3E}"/>
              </a:ext>
            </a:extLst>
          </p:cNvPr>
          <p:cNvSpPr txBox="1"/>
          <p:nvPr/>
        </p:nvSpPr>
        <p:spPr>
          <a:xfrm>
            <a:off x="1543942" y="13184953"/>
            <a:ext cx="15056318" cy="3088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INTRODUÇÃO</a:t>
            </a:r>
            <a:endParaRPr lang="pt-BR" sz="3000" b="1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Drogas vasoativas são substâncias farmacológicas que afetam o sistema cardiovascular, especialmente os vasos sanguíneos. Elas são utilizadas para controlar o tônus vascular, a pressão arterial, o débito cardíaco e outras variáveis hemodinâmicas. Essas drogas são frequentemente administradas em situações clínicas onde há necessidade de ajustar o fluxo sanguíneo, a oxigenação dos tecidos e a pressão arterial para garantir um funcionamento adequado do sistema cardiovascular e outros sistemas do corpo. As interações medicamentosas podem ocorrer quando drogas vasoativas são administradas em conjunto com outros medicamentos. Essas interações podem afetar a eficácia, a segurança e os efeitos colaterais das drogas vasoativas, potencialmente causando efeitos indesejados ou prejudiciais.</a:t>
            </a:r>
          </a:p>
          <a:p>
            <a:pPr algn="just">
              <a:lnSpc>
                <a:spcPct val="150000"/>
              </a:lnSpc>
            </a:pPr>
            <a:endParaRPr lang="pt-BR" sz="30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3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OBJETIVO</a:t>
            </a:r>
          </a:p>
          <a:p>
            <a:pPr algn="just">
              <a:lnSpc>
                <a:spcPct val="150000"/>
              </a:lnSpc>
            </a:pPr>
            <a:r>
              <a:rPr lang="pt-BR" sz="3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Este trabalho tem por objetivo revisar a literatura quanto às interações medicamentosas das drogas vasoativas utilizadas no HMSJ e elaborar um guia contendo essas informações.</a:t>
            </a:r>
          </a:p>
          <a:p>
            <a:pPr algn="just">
              <a:lnSpc>
                <a:spcPct val="150000"/>
              </a:lnSpc>
            </a:pPr>
            <a:endParaRPr lang="pt-BR" sz="3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3000" b="1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METODOLOGIA</a:t>
            </a:r>
          </a:p>
          <a:p>
            <a:pPr algn="just">
              <a:lnSpc>
                <a:spcPct val="150000"/>
              </a:lnSpc>
            </a:pPr>
            <a:r>
              <a:rPr lang="pt-BR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estudo avaliou as possíveis interações medicamentosas das drogas vasoativas que são utilizadas no Hospital e Maternidade São José (HMSJ), sendo elas, amiodarona, dobutamina, dopamina, efedrina, epinefrina, </a:t>
            </a:r>
            <a:r>
              <a:rPr lang="pt-BR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metaraminol</a:t>
            </a:r>
            <a:r>
              <a:rPr lang="pt-BR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norepinefrina e vasopressina, seguindo as etapas que são apontadas na figura abaixo.</a:t>
            </a:r>
            <a:endParaRPr lang="pt-BR" sz="3000" b="1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8D6D7F-A295-6BC7-8A7B-7B3A2EBC3C6C}"/>
              </a:ext>
            </a:extLst>
          </p:cNvPr>
          <p:cNvSpPr txBox="1"/>
          <p:nvPr/>
        </p:nvSpPr>
        <p:spPr>
          <a:xfrm>
            <a:off x="17036716" y="13184950"/>
            <a:ext cx="13908505" cy="27131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RESULTADOS E DISCUSSÃO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3000" dirty="0">
                <a:latin typeface="Arial" pitchFamily="34" charset="0"/>
                <a:cs typeface="Arial" pitchFamily="34" charset="0"/>
              </a:rPr>
              <a:t>Nesse trabalho, foram apresentadas as possíveis interações medicamentosas das drogas vasoativas vasopressina, metaraminol, epinefrina, amiodarona, dobutamina, dopamina, efedrina e norepinefrina.</a:t>
            </a:r>
            <a:endParaRPr lang="pt-BR" sz="3000" b="1" kern="0" dirty="0">
              <a:solidFill>
                <a:srgbClr val="000000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30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Comparando as drogas vasoativas deste estudo, foram identificados que a amiodarona, a epinefrina, seguida da dobutamina, apresentavam mais interações medicamentosas do que as outras drogas.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3000" dirty="0">
                <a:latin typeface="Arial" pitchFamily="34" charset="0"/>
                <a:cs typeface="Arial" pitchFamily="34" charset="0"/>
              </a:rPr>
              <a:t>Averiguou-se  que as interações medicamentosas podem ocorrer quando drogas vasoativas são administradas em conjunto com outros medicamentos. Essas interações podem tanto afetar a eficácia, a segurança quanto os efeitos colaterais das drogas vasoativas, potencialmente causando efeitos indesejados ou prejudiciais.</a:t>
            </a:r>
            <a:endParaRPr lang="pt-BR" sz="3000" kern="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b="1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3000" b="1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CONCLUSÃO</a:t>
            </a:r>
            <a:endParaRPr lang="pt-BR" sz="3000" b="1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3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administração de drogas vasoativas requer um conhecimento especializado para garantir a segurança do paciente e eficácia do tratamento. </a:t>
            </a:r>
            <a:r>
              <a:rPr lang="pt-BR" sz="30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resultados encontrados permitiram identificar várias interações medicamentosas de drogas vasoativas com outros medicamentos utilizados regularmente.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3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Após a conclusão da pesquisa foi possível a elaboração de um guia de interações medicamentosas de drogas vasoativas que servirá de orientação e fonte de informações para profissionais da saúde do HMSJ possibilitando mais segurança no uso destes medicamentos.</a:t>
            </a: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3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REFERÊNCIAS </a:t>
            </a:r>
            <a:endParaRPr lang="pt-BR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CARVALHO, R.E.F.L. </a:t>
            </a:r>
            <a:r>
              <a:rPr lang="pt-BR" sz="1800" i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Prevalência de interações medicamentosas em unidades de terapia intensiva no Brasil. Disponível em: &lt;https://www.scielo.br/j/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ape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/a/C3d5ztWJ9ryJQc8kDHF9XVw/abstract/?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lang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#&gt;. Acesso em: 13 Out. 2022.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CIRCLE, 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MedscapePublishers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Amiodarona. Disponível em: &lt;https://reference.medscape.com/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/dobutamine-342434#3&gt;. Acesso em: 20 Nov. 2022.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CIRCLE, 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MedscapePublishers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Amiodarona. Disponível em: &lt;https://reference.medscape.com/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/pacerone-cordarone-amiodarone-342296#3&gt;. Acesso em: 15 Out. 2022.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CRISTÁLIA, Produtos Químicos Farmacêuticos Ltda. </a:t>
            </a:r>
            <a:r>
              <a:rPr lang="pt-BR" sz="1800" b="1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Aramin</a:t>
            </a:r>
            <a:r>
              <a:rPr lang="pt-BR" sz="1800" b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hemitartarato de 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metaraminol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Disponível em: &lt;https://www.cristalia.com.br/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arquivos_medicamentos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/283/Aramin_Bula_Profissional.pdf&gt;. Acesso: 20 Fev. 2023.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CRISTÁLIA, Produtos Químicos Farmacêuticos Ltda. </a:t>
            </a:r>
            <a:r>
              <a:rPr lang="pt-BR" sz="1800" b="1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Epifrin</a:t>
            </a:r>
            <a:r>
              <a:rPr lang="pt-BR" sz="1800" b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hemitartarato de epinefrina. &lt;https://www.cristalia.com.br/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arquivosmedicamentos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/93/Epifrin.pdf&gt;. Acesso: 15 Jan. 2023.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FARIA, L.M.P. </a:t>
            </a:r>
            <a:r>
              <a:rPr lang="pt-BR" sz="1800" i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 al. </a:t>
            </a:r>
            <a:r>
              <a:rPr lang="pt-BR" sz="1800" b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Interação medicamentosa: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conhecimento de enfermeiros das unidades de terapia intensiva. Disponível em: &lt;https://www.redalyc.org/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articulo.oa?id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=307023871017&gt;. Acesso em: 14 Out. 2022.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FERREIRA, V.C. </a:t>
            </a:r>
            <a:r>
              <a:rPr lang="pt-BR" sz="1800" i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 al. </a:t>
            </a:r>
            <a:r>
              <a:rPr lang="pt-BR" sz="1800" b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Potenciais interações medicamentosas graves no ambiente hospitalar: 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Validação para uso em software de prescrição eletrônica.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GEOLAB, Indústria Farmacêutica S/A. 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Amioron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Disponível em: &lt;https://www.geolab.com.br/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wp-content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/uploads/2021/05/Amioron-PF.pdf&gt;. Acesso em: 13 Out. 2022.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H.C, 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Hospital das clínicas. Guia de Interações Medicamentosas. Disponível em: &lt;</a:t>
            </a: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https://files.cercomp.ufg.br/weby/up/734/o/Guia_de_Interacoes_ Medicamentosas.pdf?140905&gt;. Acesso em: 10 Jul. 2023.</a:t>
            </a: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HITCHINGS, A. </a:t>
            </a:r>
            <a:r>
              <a:rPr lang="pt-BR" sz="1800" i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 al. </a:t>
            </a:r>
            <a:r>
              <a:rPr lang="pt-BR" sz="1800" b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Top 100 medicamentos: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farmacologia clínica e prescrição prática. 1. ed. Rio de Janeiro: Elsevier, 2017.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H.P, R. </a:t>
            </a:r>
            <a:r>
              <a:rPr lang="pt-BR" sz="1800" i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Farmacologia. 8. ed. Rio de Janeiro: Elsevier, 2016.</a:t>
            </a:r>
            <a:endParaRPr lang="pt-B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SANUS, 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Biolab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800" b="1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Encrise</a:t>
            </a:r>
            <a:r>
              <a:rPr lang="pt-BR" sz="1800" b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vasopressina. Disponível em: &lt;https://www.saudedireta.com.br/</a:t>
            </a:r>
            <a:r>
              <a:rPr lang="pt-BR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catinc</a:t>
            </a:r>
            <a:r>
              <a:rPr lang="pt-B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/drugs/bulas/encrise.pdf&gt;. Acesso: 14 Jan. 2023.</a:t>
            </a:r>
            <a:endParaRPr lang="pt-BR" sz="16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6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6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6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6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6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6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6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74B20AA-8914-FBEB-CE8E-3367DD807939}"/>
              </a:ext>
            </a:extLst>
          </p:cNvPr>
          <p:cNvSpPr txBox="1"/>
          <p:nvPr/>
        </p:nvSpPr>
        <p:spPr>
          <a:xfrm>
            <a:off x="3617129" y="7823608"/>
            <a:ext cx="25721619" cy="764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63550">
              <a:lnSpc>
                <a:spcPct val="107000"/>
              </a:lnSpc>
              <a:spcAft>
                <a:spcPts val="800"/>
              </a:spcAft>
            </a:pPr>
            <a:r>
              <a:rPr lang="pt-BR" sz="43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ELABORAÇÃO DE GUIA DE INTERAÇÕES MEDICAMENTOSAS DE DROGAS VASOATIVAS</a:t>
            </a:r>
            <a:endParaRPr lang="pt-BR" sz="4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A3FF196-9CE4-01C1-7897-EEDFF0B5A652}"/>
              </a:ext>
            </a:extLst>
          </p:cNvPr>
          <p:cNvSpPr txBox="1"/>
          <p:nvPr/>
        </p:nvSpPr>
        <p:spPr>
          <a:xfrm>
            <a:off x="18110143" y="40014961"/>
            <a:ext cx="131719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AGRADECIMENTO: PROGRAMA DE INICIAÇÃO CIENTÍFICA UNESC.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4005" t="26860" r="59530" b="15096"/>
          <a:stretch>
            <a:fillRect/>
          </a:stretch>
        </p:blipFill>
        <p:spPr bwMode="auto">
          <a:xfrm>
            <a:off x="4373976" y="28982608"/>
            <a:ext cx="9396249" cy="1158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ctr">
          <a:lnSpc>
            <a:spcPct val="150000"/>
          </a:lnSpc>
          <a:defRPr sz="3000" b="1" kern="0" dirty="0">
            <a:solidFill>
              <a:srgbClr val="000000"/>
            </a:solidFill>
            <a:latin typeface="Arial" panose="020B0604020202020204" pitchFamily="34" charset="0"/>
            <a:ea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910</Words>
  <Application>Microsoft Office PowerPoint</Application>
  <PresentationFormat>Personalizar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Júlia Cellin</cp:lastModifiedBy>
  <cp:revision>23</cp:revision>
  <dcterms:created xsi:type="dcterms:W3CDTF">2022-08-16T13:13:11Z</dcterms:created>
  <dcterms:modified xsi:type="dcterms:W3CDTF">2023-09-24T11:29:49Z</dcterms:modified>
</cp:coreProperties>
</file>