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7" d="100"/>
          <a:sy n="17" d="100"/>
        </p:scale>
        <p:origin x="30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ableStyles" Target="tableStyles.xml" /><Relationship Id="rId5" Type="http://schemas.openxmlformats.org/officeDocument/2006/relationships/theme" Target="theme/theme1.xml" /><Relationship Id="rId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265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19850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esquisa.bvsalud.org/portal/?lang=pt&amp;q=au:%22Ricardo,%20Daniel%20Bueno%22" TargetMode="External" /><Relationship Id="rId3" Type="http://schemas.openxmlformats.org/officeDocument/2006/relationships/hyperlink" Target="mailto:proflucianorodrigues@gmail.com" TargetMode="External" /><Relationship Id="rId7" Type="http://schemas.openxmlformats.org/officeDocument/2006/relationships/hyperlink" Target="https://pesquisa.bvsalud.org/portal/?lang=pt&amp;q=au:%22Aguirre,%20Bruno%22" TargetMode="External" /><Relationship Id="rId2" Type="http://schemas.openxmlformats.org/officeDocument/2006/relationships/hyperlink" Target="mailto:adrienefmr@gmail.com" TargetMode="External"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10" Type="http://schemas.openxmlformats.org/officeDocument/2006/relationships/hyperlink" Target="http://portal.revistas.bvs.br/transf.php?xsl=xsl/titles.xsl&amp;xml=http://catserver.bireme.br/cgi-bin/wxis1660.exe/?IsisScript=../cgi-bin/catrevistas/catrevistas.xis|database_name=TITLES|list_type=title|cat_name=ALL|from=1|count=50&amp;lang=pt&amp;comefrom=home&amp;home=false&amp;task=show_magazines&amp;request_made_adv_search=false&amp;lang=pt&amp;show_adv_search=false&amp;help_file=/help_pt.htm&amp;connector=ET&amp;search_exp=Rev.%20enferm.%20aten%C3%A7%C3%A3o%20sa%C3%BAde" TargetMode="External" /><Relationship Id="rId4" Type="http://schemas.openxmlformats.org/officeDocument/2006/relationships/image" Target="../media/image2.png" /><Relationship Id="rId9" Type="http://schemas.openxmlformats.org/officeDocument/2006/relationships/hyperlink" Target="https://pesquisa.bvsalud.org/portal/?lang=pt&amp;q=au:%22Andrade,%20Ursulla%20Vilella%22"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4224744-2DE9-CEDA-91CF-DC01563D83DF}"/>
              </a:ext>
            </a:extLst>
          </p:cNvPr>
          <p:cNvSpPr txBox="1"/>
          <p:nvPr/>
        </p:nvSpPr>
        <p:spPr>
          <a:xfrm>
            <a:off x="607456" y="6535859"/>
            <a:ext cx="31184374" cy="4093428"/>
          </a:xfrm>
          <a:prstGeom prst="rect">
            <a:avLst/>
          </a:prstGeom>
          <a:noFill/>
        </p:spPr>
        <p:txBody>
          <a:bodyPr wrap="square" rtlCol="0">
            <a:spAutoFit/>
          </a:bodyPr>
          <a:lstStyle/>
          <a:p>
            <a:pPr algn="ctr"/>
            <a:r>
              <a:rPr lang="pt-BR" sz="6000" b="1" dirty="0">
                <a:effectLst/>
                <a:latin typeface="Arial" panose="020B0604020202020204" pitchFamily="34" charset="0"/>
                <a:ea typeface="Calibri" panose="020F0502020204030204" pitchFamily="34" charset="0"/>
                <a:cs typeface="Arial" panose="020B0604020202020204" pitchFamily="34" charset="0"/>
              </a:rPr>
              <a:t>ANÁLISE DA COMPREENSÃO DE DOCENTES DE ESCOLAS MUNICIPAIS DE ENSINO FUNDAMENTAL E DE CENTROS DE EDUCAÇÃO INFANTIL PÚBLICAS SOBRE PRIMEIROS SOCORROS</a:t>
            </a:r>
            <a:endParaRPr lang="pt-BR" sz="6000" dirty="0">
              <a:effectLst/>
              <a:latin typeface="Arial" panose="020B0604020202020204" pitchFamily="34" charset="0"/>
              <a:ea typeface="Calibri" panose="020F0502020204030204" pitchFamily="34" charset="0"/>
              <a:cs typeface="Arial" panose="020B0604020202020204" pitchFamily="34" charset="0"/>
            </a:endParaRPr>
          </a:p>
          <a:p>
            <a:pPr algn="ctr"/>
            <a:endParaRPr lang="pt-BR" sz="8000" dirty="0"/>
          </a:p>
        </p:txBody>
      </p:sp>
      <p:sp>
        <p:nvSpPr>
          <p:cNvPr id="4" name="CaixaDeTexto 3">
            <a:extLst>
              <a:ext uri="{FF2B5EF4-FFF2-40B4-BE49-F238E27FC236}">
                <a16:creationId xmlns:a16="http://schemas.microsoft.com/office/drawing/2014/main" id="{C4CA5D98-A4E0-91B1-4895-EFF18446910D}"/>
              </a:ext>
            </a:extLst>
          </p:cNvPr>
          <p:cNvSpPr txBox="1"/>
          <p:nvPr/>
        </p:nvSpPr>
        <p:spPr>
          <a:xfrm rot="10800000" flipV="1">
            <a:off x="1676399" y="14074683"/>
            <a:ext cx="13852206" cy="6863417"/>
          </a:xfrm>
          <a:prstGeom prst="rect">
            <a:avLst/>
          </a:prstGeom>
          <a:noFill/>
        </p:spPr>
        <p:txBody>
          <a:bodyPr wrap="square" rtlCol="0">
            <a:spAutoFit/>
          </a:bodyPr>
          <a:lstStyle/>
          <a:p>
            <a:pPr algn="just"/>
            <a:r>
              <a:rPr lang="pt-BR" sz="4400" dirty="0">
                <a:effectLst/>
                <a:latin typeface="Arial" panose="020B0604020202020204" pitchFamily="34" charset="0"/>
                <a:ea typeface="Calibri" panose="020F0502020204030204" pitchFamily="34" charset="0"/>
              </a:rPr>
              <a:t>Na infância os acidentes são comuns, principalmente no ambiente escolar o que justifica a necessidade de noções sobre primeiros socorros por todas as pessoas, principalmente professores, por ficarem grande parte do tempo com as crianças. As escolas devem inspirar confiança aos pais que compartilham com a mesma a educação desses alunos e, portanto, a segurança e o cuidado com estes deve ser um objetivo diário de toda equipe pedagógica envolvida na educação dessas crianças</a:t>
            </a:r>
            <a:r>
              <a:rPr lang="pt-BR" sz="4000" dirty="0">
                <a:effectLst/>
                <a:latin typeface="Arial" panose="020B0604020202020204" pitchFamily="34" charset="0"/>
                <a:ea typeface="Calibri" panose="020F0502020204030204" pitchFamily="34" charset="0"/>
              </a:rPr>
              <a:t>. </a:t>
            </a:r>
            <a:endParaRPr lang="pt-BR" sz="4000" dirty="0"/>
          </a:p>
        </p:txBody>
      </p:sp>
      <p:sp>
        <p:nvSpPr>
          <p:cNvPr id="5" name="Retângulo 4">
            <a:extLst>
              <a:ext uri="{FF2B5EF4-FFF2-40B4-BE49-F238E27FC236}">
                <a16:creationId xmlns:a16="http://schemas.microsoft.com/office/drawing/2014/main" id="{FA23C494-0544-2EC6-2295-CCA258FB7ABC}"/>
              </a:ext>
            </a:extLst>
          </p:cNvPr>
          <p:cNvSpPr/>
          <p:nvPr/>
        </p:nvSpPr>
        <p:spPr>
          <a:xfrm>
            <a:off x="1676401" y="12769219"/>
            <a:ext cx="13852208" cy="10047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t>INTRODUÇÃO</a:t>
            </a:r>
          </a:p>
        </p:txBody>
      </p:sp>
      <p:sp>
        <p:nvSpPr>
          <p:cNvPr id="10" name="CaixaDeTexto 9">
            <a:extLst>
              <a:ext uri="{FF2B5EF4-FFF2-40B4-BE49-F238E27FC236}">
                <a16:creationId xmlns:a16="http://schemas.microsoft.com/office/drawing/2014/main" id="{BA3C5A7B-15C8-8611-B5E7-336005DFB3F7}"/>
              </a:ext>
            </a:extLst>
          </p:cNvPr>
          <p:cNvSpPr txBox="1"/>
          <p:nvPr/>
        </p:nvSpPr>
        <p:spPr>
          <a:xfrm>
            <a:off x="1450293" y="26841170"/>
            <a:ext cx="14564837" cy="8217634"/>
          </a:xfrm>
          <a:prstGeom prst="rect">
            <a:avLst/>
          </a:prstGeom>
          <a:noFill/>
        </p:spPr>
        <p:txBody>
          <a:bodyPr wrap="square" rtlCol="0">
            <a:spAutoFit/>
          </a:bodyPr>
          <a:lstStyle/>
          <a:p>
            <a:pPr algn="just"/>
            <a:r>
              <a:rPr lang="pt-BR" sz="1800" dirty="0">
                <a:effectLst/>
                <a:latin typeface="Arial" panose="020B0604020202020204" pitchFamily="34" charset="0"/>
                <a:ea typeface="Calibri" panose="020F0502020204030204" pitchFamily="34" charset="0"/>
              </a:rPr>
              <a:t>. </a:t>
            </a:r>
            <a:r>
              <a:rPr lang="pt-BR" sz="4400" dirty="0">
                <a:effectLst/>
                <a:latin typeface="Arial" panose="020B0604020202020204" pitchFamily="34" charset="0"/>
                <a:ea typeface="Calibri" panose="020F0502020204030204" pitchFamily="34" charset="0"/>
              </a:rPr>
              <a:t>Tratou-se de um estudo observacional, descritivo, de abordagem quantitativa e transversal. Os dados apresentados foram coletados com a utilização da ferramenta Google Formes tendo uma amostra não probabilística através da técnica de snowball </a:t>
            </a:r>
            <a:r>
              <a:rPr lang="pt-BR" sz="4400" dirty="0" err="1">
                <a:effectLst/>
                <a:latin typeface="Arial" panose="020B0604020202020204" pitchFamily="34" charset="0"/>
                <a:ea typeface="Calibri" panose="020F0502020204030204" pitchFamily="34" charset="0"/>
              </a:rPr>
              <a:t>sampling</a:t>
            </a:r>
            <a:r>
              <a:rPr lang="pt-BR" sz="4400" dirty="0">
                <a:effectLst/>
                <a:latin typeface="Arial" panose="020B0604020202020204" pitchFamily="34" charset="0"/>
                <a:ea typeface="Calibri" panose="020F0502020204030204" pitchFamily="34" charset="0"/>
              </a:rPr>
              <a:t>. O campo de estudo compreendeu 33 Escolas de Ensino Fundamental e 21 Centros de Educação Infantil, localizadas no município de Colatina, na região noroeste do Espírito Santo. A amostra foi constituída de 226 professores dessas instituições que aceitaram participar do estudo assinando eletronicamente o Termo de Consentimento Livre e Esclarecido (TCLE). </a:t>
            </a:r>
            <a:endParaRPr lang="pt-BR" sz="4400" dirty="0"/>
          </a:p>
        </p:txBody>
      </p:sp>
      <p:sp>
        <p:nvSpPr>
          <p:cNvPr id="14" name="CaixaDeTexto 13">
            <a:extLst>
              <a:ext uri="{FF2B5EF4-FFF2-40B4-BE49-F238E27FC236}">
                <a16:creationId xmlns:a16="http://schemas.microsoft.com/office/drawing/2014/main" id="{CD47DFC9-B3D5-1B2B-24A5-1B616F8EA8DD}"/>
              </a:ext>
            </a:extLst>
          </p:cNvPr>
          <p:cNvSpPr txBox="1"/>
          <p:nvPr/>
        </p:nvSpPr>
        <p:spPr>
          <a:xfrm>
            <a:off x="17138383" y="27023326"/>
            <a:ext cx="13810612" cy="4770537"/>
          </a:xfrm>
          <a:prstGeom prst="rect">
            <a:avLst/>
          </a:prstGeom>
          <a:noFill/>
        </p:spPr>
        <p:txBody>
          <a:bodyPr wrap="square" rtlCol="0">
            <a:spAutoFit/>
          </a:bodyPr>
          <a:lstStyle/>
          <a:p>
            <a:pPr algn="just"/>
            <a:r>
              <a:rPr lang="pt-BR" sz="4400" dirty="0">
                <a:effectLst/>
                <a:latin typeface="Arial" panose="020B0604020202020204" pitchFamily="34" charset="0"/>
                <a:ea typeface="Calibri" panose="020F0502020204030204" pitchFamily="34" charset="0"/>
                <a:cs typeface="Times New Roman" panose="02020603050405020304" pitchFamily="18" charset="0"/>
              </a:rPr>
              <a:t>Portanto,</a:t>
            </a:r>
            <a:r>
              <a:rPr lang="pt-BR" sz="4400" dirty="0">
                <a:latin typeface="Arial" panose="020B0604020202020204" pitchFamily="34" charset="0"/>
                <a:ea typeface="Calibri" panose="020F0502020204030204" pitchFamily="34" charset="0"/>
                <a:cs typeface="Times New Roman" panose="02020603050405020304" pitchFamily="18" charset="0"/>
              </a:rPr>
              <a:t> </a:t>
            </a:r>
            <a:r>
              <a:rPr lang="pt-BR" sz="4400" dirty="0">
                <a:effectLst/>
                <a:latin typeface="Arial" panose="020B0604020202020204" pitchFamily="34" charset="0"/>
                <a:ea typeface="Calibri" panose="020F0502020204030204" pitchFamily="34" charset="0"/>
                <a:cs typeface="Times New Roman" panose="02020603050405020304" pitchFamily="18" charset="0"/>
              </a:rPr>
              <a:t>basta admitir a evidência de dificuldades dos professores em conhecimentos referentes aos primeiros socorros em acidentes escolares, neste cenário de estudo. Recomenda-se a capacitação em primeiros socorros específico para professores de ensino fundamental e educação infantil.</a:t>
            </a:r>
            <a:endParaRPr lang="pt-BR"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sz="4000" dirty="0">
              <a:effectLst/>
              <a:latin typeface="Arial" panose="020B0604020202020204" pitchFamily="34" charset="0"/>
              <a:ea typeface="Arial" panose="020B0604020202020204" pitchFamily="34" charset="0"/>
            </a:endParaRPr>
          </a:p>
        </p:txBody>
      </p:sp>
      <p:sp>
        <p:nvSpPr>
          <p:cNvPr id="17" name="Retângulo 16">
            <a:extLst>
              <a:ext uri="{FF2B5EF4-FFF2-40B4-BE49-F238E27FC236}">
                <a16:creationId xmlns:a16="http://schemas.microsoft.com/office/drawing/2014/main" id="{C133DEDB-9561-314D-F22B-DDDDDAD20BCE}"/>
              </a:ext>
            </a:extLst>
          </p:cNvPr>
          <p:cNvSpPr/>
          <p:nvPr/>
        </p:nvSpPr>
        <p:spPr>
          <a:xfrm>
            <a:off x="1717989" y="21483621"/>
            <a:ext cx="13852208" cy="10047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t>OBJETIVOS</a:t>
            </a:r>
          </a:p>
        </p:txBody>
      </p:sp>
      <p:sp>
        <p:nvSpPr>
          <p:cNvPr id="18" name="Retângulo 17">
            <a:extLst>
              <a:ext uri="{FF2B5EF4-FFF2-40B4-BE49-F238E27FC236}">
                <a16:creationId xmlns:a16="http://schemas.microsoft.com/office/drawing/2014/main" id="{D5F9784C-67F5-4E7F-A5D3-4C5365AE229E}"/>
              </a:ext>
            </a:extLst>
          </p:cNvPr>
          <p:cNvSpPr/>
          <p:nvPr/>
        </p:nvSpPr>
        <p:spPr>
          <a:xfrm>
            <a:off x="1634807" y="25722113"/>
            <a:ext cx="13852208" cy="10047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t>METODOLOGIA</a:t>
            </a:r>
          </a:p>
        </p:txBody>
      </p:sp>
      <p:sp>
        <p:nvSpPr>
          <p:cNvPr id="19" name="Retângulo 18">
            <a:extLst>
              <a:ext uri="{FF2B5EF4-FFF2-40B4-BE49-F238E27FC236}">
                <a16:creationId xmlns:a16="http://schemas.microsoft.com/office/drawing/2014/main" id="{CB4B563E-33BF-8F43-1082-777C53BE7A81}"/>
              </a:ext>
            </a:extLst>
          </p:cNvPr>
          <p:cNvSpPr/>
          <p:nvPr/>
        </p:nvSpPr>
        <p:spPr>
          <a:xfrm>
            <a:off x="16015130" y="12683302"/>
            <a:ext cx="13852208" cy="10047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t>RESULTADOS</a:t>
            </a:r>
          </a:p>
        </p:txBody>
      </p:sp>
      <p:sp>
        <p:nvSpPr>
          <p:cNvPr id="20" name="Retângulo 19">
            <a:extLst>
              <a:ext uri="{FF2B5EF4-FFF2-40B4-BE49-F238E27FC236}">
                <a16:creationId xmlns:a16="http://schemas.microsoft.com/office/drawing/2014/main" id="{649ACCA4-B10C-B6E4-F6D7-B499D6E40D6A}"/>
              </a:ext>
            </a:extLst>
          </p:cNvPr>
          <p:cNvSpPr/>
          <p:nvPr/>
        </p:nvSpPr>
        <p:spPr>
          <a:xfrm>
            <a:off x="16912274" y="25607792"/>
            <a:ext cx="13852208" cy="10047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t>CONSIDERAÇÕES FINAIS</a:t>
            </a:r>
          </a:p>
        </p:txBody>
      </p:sp>
      <p:sp>
        <p:nvSpPr>
          <p:cNvPr id="21" name="Retângulo 20">
            <a:extLst>
              <a:ext uri="{FF2B5EF4-FFF2-40B4-BE49-F238E27FC236}">
                <a16:creationId xmlns:a16="http://schemas.microsoft.com/office/drawing/2014/main" id="{57387DF8-67E1-A8D4-9660-27B3735590A8}"/>
              </a:ext>
            </a:extLst>
          </p:cNvPr>
          <p:cNvSpPr/>
          <p:nvPr/>
        </p:nvSpPr>
        <p:spPr>
          <a:xfrm>
            <a:off x="1634806" y="35287443"/>
            <a:ext cx="29088079" cy="7818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800" dirty="0"/>
              <a:t>REFERÊNCIAS</a:t>
            </a:r>
          </a:p>
        </p:txBody>
      </p:sp>
      <p:sp>
        <p:nvSpPr>
          <p:cNvPr id="6" name="CaixaDeTexto 5">
            <a:extLst>
              <a:ext uri="{FF2B5EF4-FFF2-40B4-BE49-F238E27FC236}">
                <a16:creationId xmlns:a16="http://schemas.microsoft.com/office/drawing/2014/main" id="{A280016C-3927-4942-A9E1-688964987E84}"/>
              </a:ext>
            </a:extLst>
          </p:cNvPr>
          <p:cNvSpPr txBox="1"/>
          <p:nvPr/>
        </p:nvSpPr>
        <p:spPr>
          <a:xfrm>
            <a:off x="1717997" y="9243975"/>
            <a:ext cx="29046485" cy="2495876"/>
          </a:xfrm>
          <a:prstGeom prst="rect">
            <a:avLst/>
          </a:prstGeom>
          <a:noFill/>
        </p:spPr>
        <p:txBody>
          <a:bodyPr wrap="square" rtlCol="0">
            <a:spAutoFit/>
          </a:bodyPr>
          <a:lstStyle/>
          <a:p>
            <a:pPr algn="ctr">
              <a:lnSpc>
                <a:spcPct val="150000"/>
              </a:lnSpc>
            </a:pPr>
            <a:r>
              <a:rPr lang="pt-BR" sz="3600" dirty="0" err="1">
                <a:effectLst/>
                <a:latin typeface="Arial" panose="020B0604020202020204" pitchFamily="34" charset="0"/>
                <a:ea typeface="Calibri" panose="020F0502020204030204" pitchFamily="34" charset="0"/>
                <a:cs typeface="Times New Roman" panose="02020603050405020304" pitchFamily="18" charset="0"/>
              </a:rPr>
              <a:t>Adriene</a:t>
            </a:r>
            <a:r>
              <a:rPr lang="pt-BR" sz="3600" dirty="0">
                <a:effectLst/>
                <a:latin typeface="Arial" panose="020B0604020202020204" pitchFamily="34" charset="0"/>
                <a:ea typeface="Calibri" panose="020F0502020204030204" pitchFamily="34" charset="0"/>
                <a:cs typeface="Times New Roman" panose="02020603050405020304" pitchFamily="18" charset="0"/>
              </a:rPr>
              <a:t> de Freitas moreno Rodrigues¹, Luciano </a:t>
            </a:r>
            <a:r>
              <a:rPr lang="pt-BR" sz="3600" dirty="0" err="1">
                <a:effectLst/>
                <a:latin typeface="Arial" panose="020B0604020202020204" pitchFamily="34" charset="0"/>
                <a:ea typeface="Calibri" panose="020F0502020204030204" pitchFamily="34" charset="0"/>
                <a:cs typeface="Times New Roman" panose="02020603050405020304" pitchFamily="18" charset="0"/>
              </a:rPr>
              <a:t>Antonio</a:t>
            </a:r>
            <a:r>
              <a:rPr lang="pt-BR" sz="3600" dirty="0">
                <a:effectLst/>
                <a:latin typeface="Arial" panose="020B0604020202020204" pitchFamily="34" charset="0"/>
                <a:ea typeface="Calibri" panose="020F0502020204030204" pitchFamily="34" charset="0"/>
                <a:cs typeface="Times New Roman" panose="02020603050405020304" pitchFamily="18" charset="0"/>
              </a:rPr>
              <a:t> Rodrigues², Rosana dos Santos Moura Pecinalli³, Vanessa </a:t>
            </a:r>
            <a:r>
              <a:rPr lang="pt-BR" sz="3600" dirty="0" err="1">
                <a:effectLst/>
                <a:latin typeface="Arial" panose="020B0604020202020204" pitchFamily="34" charset="0"/>
                <a:ea typeface="Calibri" panose="020F0502020204030204" pitchFamily="34" charset="0"/>
                <a:cs typeface="Times New Roman" panose="02020603050405020304" pitchFamily="18" charset="0"/>
              </a:rPr>
              <a:t>Kamke</a:t>
            </a:r>
            <a:r>
              <a:rPr lang="pt-BR" sz="3600" dirty="0">
                <a:effectLst/>
                <a:latin typeface="Arial" panose="020B0604020202020204" pitchFamily="34" charset="0"/>
                <a:ea typeface="Calibri" panose="020F0502020204030204" pitchFamily="34" charset="0"/>
                <a:cs typeface="Times New Roman" panose="02020603050405020304" pitchFamily="18" charset="0"/>
              </a:rPr>
              <a:t> Barloesius³</a:t>
            </a:r>
            <a:endParaRPr lang="pt-BR" sz="3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pt-BR" sz="3600" dirty="0" err="1">
                <a:effectLst/>
                <a:latin typeface="Arial" panose="020B0604020202020204" pitchFamily="34" charset="0"/>
                <a:ea typeface="Calibri" panose="020F0502020204030204" pitchFamily="34" charset="0"/>
                <a:cs typeface="Times New Roman" panose="02020603050405020304" pitchFamily="18" charset="0"/>
              </a:rPr>
              <a:t>MSc</a:t>
            </a:r>
            <a:r>
              <a:rPr lang="pt-BR" sz="3600" dirty="0">
                <a:effectLst/>
                <a:latin typeface="Arial" panose="020B0604020202020204" pitchFamily="34" charset="0"/>
                <a:ea typeface="Calibri" panose="020F0502020204030204" pitchFamily="34" charset="0"/>
                <a:cs typeface="Times New Roman" panose="02020603050405020304" pitchFamily="18" charset="0"/>
              </a:rPr>
              <a:t>. Ciências da Saúde – Professora do curso de Enfermagem – UNESC, Dr. Ciências da Saúde – Professor do curso de Enfermagem – UNESC, graduando enfermagem-UNESC, </a:t>
            </a:r>
            <a:r>
              <a:rPr lang="pt-BR" sz="3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adrienefmr@gmail</a:t>
            </a:r>
            <a:r>
              <a:rPr lang="pt-BR" sz="36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a:t>
            </a:r>
            <a:r>
              <a:rPr lang="pt-BR" sz="3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com</a:t>
            </a:r>
            <a:r>
              <a:rPr lang="pt-BR" sz="3600" dirty="0">
                <a:effectLst/>
                <a:latin typeface="Arial" panose="020B0604020202020204" pitchFamily="34" charset="0"/>
                <a:ea typeface="Calibri" panose="020F0502020204030204" pitchFamily="34" charset="0"/>
                <a:cs typeface="Times New Roman" panose="02020603050405020304" pitchFamily="18" charset="0"/>
              </a:rPr>
              <a:t>, </a:t>
            </a:r>
            <a:r>
              <a:rPr lang="pt-BR" sz="3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proflucianorodrigues@gmail.com</a:t>
            </a:r>
            <a:r>
              <a:rPr lang="pt-BR" sz="3600" dirty="0">
                <a:effectLst/>
                <a:latin typeface="Arial" panose="020B0604020202020204" pitchFamily="34" charset="0"/>
                <a:ea typeface="Calibri" panose="020F0502020204030204" pitchFamily="34" charset="0"/>
                <a:cs typeface="Times New Roman" panose="02020603050405020304" pitchFamily="18" charset="0"/>
              </a:rPr>
              <a:t>, rsmpecinalli502@gmail.com</a:t>
            </a:r>
            <a:endParaRPr lang="pt-BR"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1742EDDA-7E6D-4CA7-A7F8-BFF8CEE6E9E0}"/>
              </a:ext>
            </a:extLst>
          </p:cNvPr>
          <p:cNvSpPr txBox="1"/>
          <p:nvPr/>
        </p:nvSpPr>
        <p:spPr>
          <a:xfrm>
            <a:off x="1676399" y="22627296"/>
            <a:ext cx="13893798" cy="2800767"/>
          </a:xfrm>
          <a:prstGeom prst="rect">
            <a:avLst/>
          </a:prstGeom>
          <a:noFill/>
        </p:spPr>
        <p:txBody>
          <a:bodyPr wrap="square" rtlCol="0">
            <a:spAutoFit/>
          </a:bodyPr>
          <a:lstStyle/>
          <a:p>
            <a:r>
              <a:rPr lang="pt-BR" sz="4000" dirty="0">
                <a:effectLst/>
                <a:latin typeface="Arial" panose="020B0604020202020204" pitchFamily="34" charset="0"/>
                <a:ea typeface="Calibri" panose="020F0502020204030204" pitchFamily="34" charset="0"/>
              </a:rPr>
              <a:t>Es</a:t>
            </a:r>
            <a:r>
              <a:rPr lang="pt-BR" sz="4400" dirty="0">
                <a:effectLst/>
                <a:latin typeface="Arial" panose="020B0604020202020204" pitchFamily="34" charset="0"/>
                <a:ea typeface="Calibri" panose="020F0502020204030204" pitchFamily="34" charset="0"/>
              </a:rPr>
              <a:t>se estudo objetivou-se avaliar a compreensão de docentes de ensino fundamental e educação infantil sobre primeiros socorros e suas ações frente à possíveis acidentes no ambiente escolar</a:t>
            </a:r>
            <a:r>
              <a:rPr lang="pt-BR" sz="4000" dirty="0">
                <a:effectLst/>
                <a:latin typeface="Arial" panose="020B0604020202020204" pitchFamily="34" charset="0"/>
                <a:ea typeface="Calibri" panose="020F0502020204030204" pitchFamily="34" charset="0"/>
              </a:rPr>
              <a:t>. </a:t>
            </a:r>
            <a:endParaRPr lang="pt-BR" sz="4000" dirty="0"/>
          </a:p>
        </p:txBody>
      </p:sp>
      <p:pic>
        <p:nvPicPr>
          <p:cNvPr id="11" name="Imagem 10" descr="Gráfico, Gráfico de pizza&#10;&#10;Descrição gerada automaticamente">
            <a:extLst>
              <a:ext uri="{FF2B5EF4-FFF2-40B4-BE49-F238E27FC236}">
                <a16:creationId xmlns:a16="http://schemas.microsoft.com/office/drawing/2014/main" id="{EDEB71B8-5DF4-48FB-8306-8A7DD0A0E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0596" y="14983368"/>
            <a:ext cx="7140603" cy="4752575"/>
          </a:xfrm>
          <a:prstGeom prst="rect">
            <a:avLst/>
          </a:prstGeom>
        </p:spPr>
      </p:pic>
      <p:pic>
        <p:nvPicPr>
          <p:cNvPr id="22" name="Imagem 21" descr="Gráfico, Gráfico de pizza&#10;&#10;Descrição gerada automaticamente">
            <a:extLst>
              <a:ext uri="{FF2B5EF4-FFF2-40B4-BE49-F238E27FC236}">
                <a16:creationId xmlns:a16="http://schemas.microsoft.com/office/drawing/2014/main" id="{0BB4F1FF-B3E2-4FEA-8336-6091C7CE28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39641" y="14572572"/>
            <a:ext cx="8172160" cy="4987317"/>
          </a:xfrm>
          <a:prstGeom prst="rect">
            <a:avLst/>
          </a:prstGeom>
        </p:spPr>
      </p:pic>
      <p:pic>
        <p:nvPicPr>
          <p:cNvPr id="25" name="Imagem 24" descr="Tela de celular com texto preto sobre fundo branco&#10;&#10;Descrição gerada automaticamente">
            <a:extLst>
              <a:ext uri="{FF2B5EF4-FFF2-40B4-BE49-F238E27FC236}">
                <a16:creationId xmlns:a16="http://schemas.microsoft.com/office/drawing/2014/main" id="{73C8B84A-1F32-4E95-A33F-4A33140CA2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74240" y="20499089"/>
            <a:ext cx="8172160" cy="4401205"/>
          </a:xfrm>
          <a:prstGeom prst="rect">
            <a:avLst/>
          </a:prstGeom>
        </p:spPr>
      </p:pic>
      <p:sp>
        <p:nvSpPr>
          <p:cNvPr id="3" name="CaixaDeTexto 2">
            <a:extLst>
              <a:ext uri="{FF2B5EF4-FFF2-40B4-BE49-F238E27FC236}">
                <a16:creationId xmlns:a16="http://schemas.microsoft.com/office/drawing/2014/main" id="{AEE1C427-BDB9-4C85-B7F3-CCD99CDFEB70}"/>
              </a:ext>
            </a:extLst>
          </p:cNvPr>
          <p:cNvSpPr txBox="1"/>
          <p:nvPr/>
        </p:nvSpPr>
        <p:spPr>
          <a:xfrm>
            <a:off x="4676086" y="36208697"/>
            <a:ext cx="23130305" cy="7540526"/>
          </a:xfrm>
          <a:prstGeom prst="rect">
            <a:avLst/>
          </a:prstGeom>
          <a:noFill/>
        </p:spPr>
        <p:txBody>
          <a:bodyPr wrap="square" rtlCol="0">
            <a:spAutoFit/>
          </a:bodyPr>
          <a:lstStyle/>
          <a:p>
            <a:pPr algn="l"/>
            <a:r>
              <a:rPr lang="pt-BR" sz="4400" b="0" i="0" u="sng" dirty="0">
                <a:solidFill>
                  <a:srgbClr val="000000"/>
                </a:solidFill>
                <a:effectLst/>
                <a:latin typeface="Arial" panose="020B0604020202020204" pitchFamily="34" charset="0"/>
                <a:cs typeface="Arial" panose="020B0604020202020204" pitchFamily="34" charset="0"/>
                <a:hlinkClick r:id="rId7"/>
              </a:rPr>
              <a:t>Aguirre, Bruno</a:t>
            </a:r>
            <a:r>
              <a:rPr lang="pt-BR" sz="4400" b="0" i="0" dirty="0">
                <a:solidFill>
                  <a:srgbClr val="212529"/>
                </a:solidFill>
                <a:effectLst/>
                <a:latin typeface="Arial" panose="020B0604020202020204" pitchFamily="34" charset="0"/>
                <a:cs typeface="Arial" panose="020B0604020202020204" pitchFamily="34" charset="0"/>
              </a:rPr>
              <a:t>; </a:t>
            </a:r>
            <a:r>
              <a:rPr lang="pt-BR" sz="4400" b="0" i="0" u="sng" dirty="0">
                <a:solidFill>
                  <a:srgbClr val="000000"/>
                </a:solidFill>
                <a:effectLst/>
                <a:latin typeface="Arial" panose="020B0604020202020204" pitchFamily="34" charset="0"/>
                <a:cs typeface="Arial" panose="020B0604020202020204" pitchFamily="34" charset="0"/>
                <a:hlinkClick r:id="rId8"/>
              </a:rPr>
              <a:t>Ricardo, Daniel Bueno</a:t>
            </a:r>
            <a:r>
              <a:rPr lang="pt-BR" sz="4400" b="0" i="0" dirty="0">
                <a:solidFill>
                  <a:srgbClr val="212529"/>
                </a:solidFill>
                <a:effectLst/>
                <a:latin typeface="Arial" panose="020B0604020202020204" pitchFamily="34" charset="0"/>
                <a:cs typeface="Arial" panose="020B0604020202020204" pitchFamily="34" charset="0"/>
              </a:rPr>
              <a:t>; </a:t>
            </a:r>
            <a:r>
              <a:rPr lang="pt-BR" sz="4400" b="0" i="0" u="sng" dirty="0">
                <a:solidFill>
                  <a:srgbClr val="000000"/>
                </a:solidFill>
                <a:effectLst/>
                <a:latin typeface="Arial" panose="020B0604020202020204" pitchFamily="34" charset="0"/>
                <a:cs typeface="Arial" panose="020B0604020202020204" pitchFamily="34" charset="0"/>
                <a:hlinkClick r:id="rId9"/>
              </a:rPr>
              <a:t>Andrade, </a:t>
            </a:r>
            <a:r>
              <a:rPr lang="pt-BR" sz="4400" b="0" i="0" u="sng" dirty="0" err="1">
                <a:solidFill>
                  <a:srgbClr val="000000"/>
                </a:solidFill>
                <a:effectLst/>
                <a:latin typeface="Arial" panose="020B0604020202020204" pitchFamily="34" charset="0"/>
                <a:cs typeface="Arial" panose="020B0604020202020204" pitchFamily="34" charset="0"/>
                <a:hlinkClick r:id="rId9"/>
              </a:rPr>
              <a:t>Ursulla</a:t>
            </a:r>
            <a:r>
              <a:rPr lang="pt-BR" sz="4400" b="0" i="0" u="sng" dirty="0">
                <a:solidFill>
                  <a:srgbClr val="000000"/>
                </a:solidFill>
                <a:effectLst/>
                <a:latin typeface="Arial" panose="020B0604020202020204" pitchFamily="34" charset="0"/>
                <a:cs typeface="Arial" panose="020B0604020202020204" pitchFamily="34" charset="0"/>
                <a:hlinkClick r:id="rId9"/>
              </a:rPr>
              <a:t> Vilella</a:t>
            </a:r>
            <a:r>
              <a:rPr lang="pt-BR" sz="4400" b="0" i="0" dirty="0">
                <a:solidFill>
                  <a:srgbClr val="212529"/>
                </a:solidFill>
                <a:effectLst/>
                <a:latin typeface="Arial" panose="020B0604020202020204" pitchFamily="34" charset="0"/>
                <a:cs typeface="Arial" panose="020B0604020202020204" pitchFamily="34" charset="0"/>
              </a:rPr>
              <a:t>. </a:t>
            </a:r>
          </a:p>
          <a:p>
            <a:pPr algn="l"/>
            <a:r>
              <a:rPr lang="pt-BR" sz="4400" b="1" i="1" u="none" strike="noStrike" dirty="0">
                <a:solidFill>
                  <a:srgbClr val="000000"/>
                </a:solidFill>
                <a:effectLst/>
                <a:latin typeface="Arial" panose="020B0604020202020204" pitchFamily="34" charset="0"/>
                <a:cs typeface="Arial" panose="020B0604020202020204" pitchFamily="34" charset="0"/>
                <a:hlinkClick r:id="rId10"/>
              </a:rPr>
              <a:t>Rev. </a:t>
            </a:r>
            <a:r>
              <a:rPr lang="pt-BR" sz="4400" b="1" i="1" u="none" strike="noStrike" dirty="0" err="1">
                <a:solidFill>
                  <a:srgbClr val="000000"/>
                </a:solidFill>
                <a:effectLst/>
                <a:latin typeface="Arial" panose="020B0604020202020204" pitchFamily="34" charset="0"/>
                <a:cs typeface="Arial" panose="020B0604020202020204" pitchFamily="34" charset="0"/>
                <a:hlinkClick r:id="rId10"/>
              </a:rPr>
              <a:t>enferm</a:t>
            </a:r>
            <a:r>
              <a:rPr lang="pt-BR" sz="4400" b="1" i="1" u="none" strike="noStrike" dirty="0">
                <a:solidFill>
                  <a:srgbClr val="000000"/>
                </a:solidFill>
                <a:effectLst/>
                <a:latin typeface="Arial" panose="020B0604020202020204" pitchFamily="34" charset="0"/>
                <a:cs typeface="Arial" panose="020B0604020202020204" pitchFamily="34" charset="0"/>
                <a:hlinkClick r:id="rId10"/>
              </a:rPr>
              <a:t>. atenção saúde </a:t>
            </a:r>
            <a:r>
              <a:rPr lang="pt-BR" sz="4400" b="0" i="1" dirty="0">
                <a:solidFill>
                  <a:srgbClr val="212529"/>
                </a:solidFill>
                <a:effectLst/>
                <a:latin typeface="Arial" panose="020B0604020202020204" pitchFamily="34" charset="0"/>
                <a:cs typeface="Arial" panose="020B0604020202020204" pitchFamily="34" charset="0"/>
              </a:rPr>
              <a:t>;</a:t>
            </a:r>
            <a:r>
              <a:rPr lang="pt-BR" sz="4400" b="0" i="0" dirty="0">
                <a:solidFill>
                  <a:srgbClr val="30348C"/>
                </a:solidFill>
                <a:effectLst/>
                <a:latin typeface="Source Sans Pro" panose="020B0503030403020204" pitchFamily="34" charset="0"/>
              </a:rPr>
              <a:t> Primeiros socorros: investigação do treinamento de professores de uma escola da rede pública de Campo Grande;</a:t>
            </a:r>
            <a:r>
              <a:rPr lang="pt-BR" sz="4400" b="0" i="1" dirty="0">
                <a:solidFill>
                  <a:srgbClr val="212529"/>
                </a:solidFill>
                <a:effectLst/>
                <a:latin typeface="Arial" panose="020B0604020202020204" pitchFamily="34" charset="0"/>
                <a:cs typeface="Arial" panose="020B0604020202020204" pitchFamily="34" charset="0"/>
              </a:rPr>
              <a:t> 10(3): e202126, </a:t>
            </a:r>
            <a:r>
              <a:rPr lang="pt-BR" sz="4400" b="0" i="1" dirty="0" err="1">
                <a:solidFill>
                  <a:srgbClr val="212529"/>
                </a:solidFill>
                <a:effectLst/>
                <a:latin typeface="Arial" panose="020B0604020202020204" pitchFamily="34" charset="0"/>
                <a:cs typeface="Arial" panose="020B0604020202020204" pitchFamily="34" charset="0"/>
              </a:rPr>
              <a:t>out.-dez</a:t>
            </a:r>
            <a:r>
              <a:rPr lang="pt-BR" sz="4400" b="0" i="1" dirty="0">
                <a:solidFill>
                  <a:srgbClr val="212529"/>
                </a:solidFill>
                <a:effectLst/>
                <a:latin typeface="Arial" panose="020B0604020202020204" pitchFamily="34" charset="0"/>
                <a:cs typeface="Arial" panose="020B0604020202020204" pitchFamily="34" charset="0"/>
              </a:rPr>
              <a:t>. 2021. tab.</a:t>
            </a:r>
            <a:endParaRPr lang="pt-BR" sz="4400" b="0" i="0" dirty="0">
              <a:solidFill>
                <a:srgbClr val="212529"/>
              </a:solidFill>
              <a:effectLst/>
              <a:latin typeface="Arial" panose="020B0604020202020204" pitchFamily="34" charset="0"/>
              <a:cs typeface="Arial" panose="020B0604020202020204" pitchFamily="34" charset="0"/>
            </a:endParaRPr>
          </a:p>
          <a:p>
            <a:pPr algn="l"/>
            <a:r>
              <a:rPr lang="pt-BR" sz="4400" b="0" i="0" dirty="0">
                <a:solidFill>
                  <a:srgbClr val="212529"/>
                </a:solidFill>
                <a:effectLst/>
                <a:latin typeface="Arial" panose="020B0604020202020204" pitchFamily="34" charset="0"/>
                <a:cs typeface="Arial" panose="020B0604020202020204" pitchFamily="34" charset="0"/>
              </a:rPr>
              <a:t>Artigo em Inglês, Espanhol, Português | BDENF - Enfermagem | ID: biblio-1359472</a:t>
            </a:r>
          </a:p>
          <a:p>
            <a:pPr algn="l"/>
            <a:endParaRPr lang="pt-BR" sz="4400" b="0" i="0" dirty="0">
              <a:solidFill>
                <a:srgbClr val="212529"/>
              </a:solidFill>
              <a:effectLst/>
              <a:latin typeface="Arial" panose="020B0604020202020204" pitchFamily="34" charset="0"/>
              <a:cs typeface="Arial" panose="020B0604020202020204" pitchFamily="34" charset="0"/>
            </a:endParaRPr>
          </a:p>
          <a:p>
            <a:r>
              <a:rPr lang="pt-BR" sz="4400" dirty="0" err="1">
                <a:latin typeface="Arial" panose="020B0604020202020204" pitchFamily="34" charset="0"/>
                <a:cs typeface="Arial" panose="020B0604020202020204" pitchFamily="34" charset="0"/>
              </a:rPr>
              <a:t>ILHA,Aline</a:t>
            </a:r>
            <a:r>
              <a:rPr lang="pt-BR" sz="4400" dirty="0">
                <a:latin typeface="Arial" panose="020B0604020202020204" pitchFamily="34" charset="0"/>
                <a:cs typeface="Arial" panose="020B0604020202020204" pitchFamily="34" charset="0"/>
              </a:rPr>
              <a:t> gomes et al. Ações educativas sobre primeiros socorros com professores da educação infantil: estudo quase experimental. Revista da escola de Enfermagem. </a:t>
            </a:r>
            <a:r>
              <a:rPr lang="pt-BR" sz="4400" dirty="0" err="1">
                <a:latin typeface="Arial" panose="020B0604020202020204" pitchFamily="34" charset="0"/>
                <a:cs typeface="Arial" panose="020B0604020202020204" pitchFamily="34" charset="0"/>
              </a:rPr>
              <a:t>DOI:https</a:t>
            </a:r>
            <a:r>
              <a:rPr lang="pt-BR" sz="4400" dirty="0">
                <a:latin typeface="Arial" panose="020B0604020202020204" pitchFamily="34" charset="0"/>
                <a:cs typeface="Arial" panose="020B0604020202020204" pitchFamily="34" charset="0"/>
              </a:rPr>
              <a:t>//doi.org/101590/1980-220x-REEUSP-2021-0025</a:t>
            </a:r>
          </a:p>
          <a:p>
            <a:pPr algn="l"/>
            <a:endParaRPr lang="pt-BR" sz="4400" b="0" i="0" dirty="0">
              <a:solidFill>
                <a:srgbClr val="212529"/>
              </a:solidFill>
              <a:effectLst/>
              <a:latin typeface="Arial" panose="020B0604020202020204" pitchFamily="34" charset="0"/>
              <a:cs typeface="Arial" panose="020B0604020202020204" pitchFamily="34" charset="0"/>
            </a:endParaRPr>
          </a:p>
          <a:p>
            <a:pPr algn="l"/>
            <a:endParaRPr lang="pt-BR" sz="4400" b="0" i="0" dirty="0">
              <a:solidFill>
                <a:srgbClr val="212529"/>
              </a:solidFill>
              <a:effectLst/>
              <a:latin typeface="Source Sans Pro" panose="020B0604020202020204" pitchFamily="34" charset="0"/>
            </a:endParaRPr>
          </a:p>
          <a:p>
            <a:endParaRPr lang="pt-BR"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24606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TotalTime>
  <Words>444</Words>
  <Application>Microsoft Office PowerPoint</Application>
  <PresentationFormat>Personalizar</PresentationFormat>
  <Paragraphs>19</Paragraphs>
  <Slides>1</Slides>
  <Notes>0</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Valmir Pereira da Silva</dc:creator>
  <cp:lastModifiedBy>Rosana Dos Santos Moura</cp:lastModifiedBy>
  <cp:revision>9</cp:revision>
  <dcterms:created xsi:type="dcterms:W3CDTF">2022-08-16T13:13:11Z</dcterms:created>
  <dcterms:modified xsi:type="dcterms:W3CDTF">2023-09-23T14:25:27Z</dcterms:modified>
</cp:coreProperties>
</file>