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200638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345" autoAdjust="0"/>
    <p:restoredTop sz="94660"/>
  </p:normalViewPr>
  <p:slideViewPr>
    <p:cSldViewPr snapToGrid="0">
      <p:cViewPr>
        <p:scale>
          <a:sx n="40" d="100"/>
          <a:sy n="40" d="100"/>
        </p:scale>
        <p:origin x="1536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1619640" y="1723680"/>
            <a:ext cx="29158920" cy="33441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619640" y="1723680"/>
            <a:ext cx="29158920" cy="72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467640" y="13039794"/>
            <a:ext cx="15337800" cy="56890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INTRODUÇÃO</a:t>
            </a:r>
            <a:r>
              <a:rPr lang="pt-BR" sz="3200" dirty="0" smtClean="0"/>
              <a:t> As </a:t>
            </a:r>
            <a:r>
              <a:rPr lang="pt-BR" sz="3200" dirty="0"/>
              <a:t>feridas oncológicas originam-se devido a infiltração de células malignas na pele, durante o procedimento cirúrgico, ou pela metástase do tumor primário nas composições da </a:t>
            </a:r>
            <a:r>
              <a:rPr lang="pt-BR" sz="3200" dirty="0" smtClean="0"/>
              <a:t>pele.</a:t>
            </a:r>
            <a:r>
              <a:rPr lang="pt-BR" dirty="0"/>
              <a:t> </a:t>
            </a:r>
            <a:r>
              <a:rPr lang="pt-BR" sz="3200" dirty="0"/>
              <a:t>A neoplasia da cavidade oral também </a:t>
            </a:r>
            <a:r>
              <a:rPr lang="pt-BR" sz="3200" dirty="0" smtClean="0"/>
              <a:t>conhecida </a:t>
            </a:r>
            <a:r>
              <a:rPr lang="pt-BR" sz="3200" dirty="0"/>
              <a:t>como câncer de boca, é uma das neoplasias sugestivas a esta complicação por apresentar doença avançada ou metastática podendo desencadear para cabeça e pescoço e progredir com a formação de ferida </a:t>
            </a:r>
            <a:r>
              <a:rPr lang="pt-BR" sz="3200" dirty="0" smtClean="0"/>
              <a:t>oncológica. Destacam-se </a:t>
            </a:r>
            <a:r>
              <a:rPr lang="pt-BR" sz="3200" dirty="0"/>
              <a:t>as que apresentam; dor, odor fétido, sangramento, infecção e exsudato. Essas mudanças físicas costumam ser um grande desafio na vida do paciente, comprometendo a imagem corporal, bem como espiritual, podendo desencadear depressão e isolamento social, fatores que afetam o bem-estar mental e emocional do paciente. </a:t>
            </a:r>
          </a:p>
          <a:p>
            <a:pPr algn="just"/>
            <a:endParaRPr lang="pt-BR" sz="3200" dirty="0"/>
          </a:p>
          <a:p>
            <a:pPr algn="just"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429820" y="12733306"/>
            <a:ext cx="11195280" cy="11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400" b="1" strike="noStrike" spc="-1" dirty="0" smtClean="0">
                <a:solidFill>
                  <a:srgbClr val="FFFFFF"/>
                </a:solidFill>
                <a:latin typeface="Arial"/>
              </a:rPr>
              <a:t>O</a:t>
            </a:r>
            <a:endParaRPr lang="pt-BR" sz="4400" b="0" strike="noStrike" spc="-1" dirty="0">
              <a:latin typeface="Arial"/>
            </a:endParaRPr>
          </a:p>
        </p:txBody>
      </p:sp>
      <p:graphicFrame>
        <p:nvGraphicFramePr>
          <p:cNvPr id="39" name="Tabela 38"/>
          <p:cNvGraphicFramePr/>
          <p:nvPr>
            <p:extLst>
              <p:ext uri="{D42A27DB-BD31-4B8C-83A1-F6EECF244321}">
                <p14:modId xmlns:p14="http://schemas.microsoft.com/office/powerpoint/2010/main" val="3051896036"/>
              </p:ext>
            </p:extLst>
          </p:nvPr>
        </p:nvGraphicFramePr>
        <p:xfrm>
          <a:off x="539999" y="7740000"/>
          <a:ext cx="31051045" cy="2075339"/>
        </p:xfrm>
        <a:graphic>
          <a:graphicData uri="http://schemas.openxmlformats.org/drawingml/2006/table">
            <a:tbl>
              <a:tblPr/>
              <a:tblGrid>
                <a:gridCol w="3105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5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5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 DO ENFERMEIRO NO TRATAMENTO DE FERIDA OPERATÓRIA INFECTADA FRENTE AO PACIENTE ONCOLÓGICO: UM RELATO DE CASO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tângulo 39"/>
          <p:cNvSpPr/>
          <p:nvPr/>
        </p:nvSpPr>
        <p:spPr>
          <a:xfrm>
            <a:off x="3093850" y="10130546"/>
            <a:ext cx="27539640" cy="269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spc="-1" dirty="0" smtClean="0"/>
              <a:t> </a:t>
            </a:r>
            <a:r>
              <a:rPr lang="pt-BR" sz="3200" spc="-1" dirty="0"/>
              <a:t>Ana Eliza dos Santos Rodrigues¹ </a:t>
            </a:r>
            <a:r>
              <a:rPr lang="pt-BR" sz="3200" b="0" strike="noStrike" spc="-1" dirty="0">
                <a:latin typeface="Arial"/>
              </a:rPr>
              <a:t>Maria Eduarda </a:t>
            </a:r>
            <a:r>
              <a:rPr lang="pt-BR" sz="3200" b="0" strike="noStrike" spc="-1" dirty="0" smtClean="0">
                <a:latin typeface="Arial"/>
              </a:rPr>
              <a:t>Muller </a:t>
            </a:r>
            <a:r>
              <a:rPr lang="pt-BR" sz="3200" b="0" strike="noStrike" spc="-1" dirty="0" err="1" smtClean="0">
                <a:latin typeface="Arial"/>
              </a:rPr>
              <a:t>Margotto</a:t>
            </a:r>
            <a:r>
              <a:rPr lang="pt-BR" sz="3200" b="0" strike="noStrike" spc="-1" dirty="0" smtClean="0">
                <a:latin typeface="Arial"/>
              </a:rPr>
              <a:t> </a:t>
            </a:r>
            <a:r>
              <a:rPr lang="pt-BR" sz="3200" b="0" strike="noStrike" spc="-1" baseline="33000" dirty="0" smtClean="0">
                <a:latin typeface="Arial"/>
              </a:rPr>
              <a:t>²</a:t>
            </a:r>
            <a:r>
              <a:rPr lang="pt-BR" sz="3200" b="0" strike="noStrike" spc="-1" dirty="0" smtClean="0">
                <a:latin typeface="Arial"/>
              </a:rPr>
              <a:t>, </a:t>
            </a:r>
            <a:r>
              <a:rPr lang="pt-BR" sz="3200" b="0" strike="noStrike" spc="-1" dirty="0">
                <a:latin typeface="Arial"/>
              </a:rPr>
              <a:t>Vanilda Gomes Gimenez</a:t>
            </a:r>
            <a:r>
              <a:rPr lang="pt-BR" sz="3200" b="0" strike="noStrike" spc="-32" dirty="0">
                <a:latin typeface="Arial"/>
              </a:rPr>
              <a:t> </a:t>
            </a:r>
            <a:r>
              <a:rPr lang="pt-BR" sz="3200" spc="-1" baseline="33000" dirty="0">
                <a:latin typeface="Arial"/>
              </a:rPr>
              <a:t>3</a:t>
            </a:r>
            <a:r>
              <a:rPr lang="pt-BR" sz="3200" b="0" strike="noStrike" spc="-1" dirty="0" smtClean="0">
                <a:latin typeface="Arial"/>
              </a:rPr>
              <a:t>.</a:t>
            </a:r>
            <a:endParaRPr lang="pt-B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sz="3200" b="0" strike="noStrike" spc="-1" baseline="33000" dirty="0" smtClean="0">
                <a:latin typeface="Arial"/>
              </a:rPr>
              <a:t>1</a:t>
            </a:r>
            <a:r>
              <a:rPr lang="pt-BR" sz="3200" b="0" strike="noStrike" spc="-1" dirty="0" smtClean="0">
                <a:latin typeface="Arial"/>
              </a:rPr>
              <a:t>Graduanda </a:t>
            </a:r>
            <a:r>
              <a:rPr lang="pt-BR" sz="3200" b="0" strike="noStrike" spc="-1" dirty="0">
                <a:latin typeface="Arial"/>
              </a:rPr>
              <a:t>em Enfermagem – UNESC;  </a:t>
            </a:r>
            <a:r>
              <a:rPr lang="pt-BR" sz="3200" b="0" strike="noStrike" spc="-1" baseline="33000" dirty="0">
                <a:latin typeface="Arial"/>
              </a:rPr>
              <a:t>2</a:t>
            </a:r>
            <a:r>
              <a:rPr lang="pt-BR" sz="3200" b="0" strike="noStrike" spc="-1" dirty="0">
                <a:latin typeface="Arial"/>
              </a:rPr>
              <a:t>Graduanda em Enfermagem - UNESC  </a:t>
            </a:r>
            <a:r>
              <a:rPr lang="pt-BR" sz="3200" b="0" strike="noStrike" spc="-1" baseline="33000" dirty="0" smtClean="0">
                <a:latin typeface="Arial"/>
              </a:rPr>
              <a:t>3</a:t>
            </a:r>
            <a:r>
              <a:rPr lang="pt-PT" sz="3200" b="0" strike="noStrike" spc="-1" baseline="33000" dirty="0" smtClean="0">
                <a:latin typeface="Arial"/>
                <a:ea typeface="Arial MT"/>
              </a:rPr>
              <a:t> </a:t>
            </a:r>
            <a:r>
              <a:rPr lang="pt-BR" sz="3200" b="0" strike="noStrike" spc="-1" dirty="0" smtClean="0">
                <a:latin typeface="Arial"/>
                <a:ea typeface="Arial MT"/>
              </a:rPr>
              <a:t>Enfermeira</a:t>
            </a:r>
            <a:r>
              <a:rPr lang="pt-BR" sz="3200" b="0" strike="noStrike" spc="-1" dirty="0">
                <a:latin typeface="Arial"/>
                <a:ea typeface="Arial MT"/>
              </a:rPr>
              <a:t>, </a:t>
            </a:r>
            <a:r>
              <a:rPr lang="pt-BR" sz="3200" b="0" strike="noStrike" spc="-1" dirty="0" err="1">
                <a:latin typeface="Arial"/>
                <a:ea typeface="Arial MT"/>
              </a:rPr>
              <a:t>MSc</a:t>
            </a:r>
            <a:r>
              <a:rPr lang="pt-BR" sz="3200" b="0" strike="noStrike" spc="-1" dirty="0">
                <a:latin typeface="Arial"/>
                <a:ea typeface="Arial MT"/>
              </a:rPr>
              <a:t>., Professora do curso de Enfermagem e Medicina – UNESC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300000" y="19862640"/>
            <a:ext cx="467964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1" strike="noStrike" spc="-1" dirty="0">
                <a:solidFill>
                  <a:srgbClr val="FFFFFF"/>
                </a:solidFill>
                <a:latin typeface="Arial"/>
              </a:rPr>
              <a:t>OBJETIVO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67640" y="19031155"/>
            <a:ext cx="15119640" cy="14884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3200" b="1" dirty="0" smtClean="0"/>
              <a:t>OBJETIVO</a:t>
            </a:r>
            <a:r>
              <a:rPr lang="pt-PT" sz="3200" dirty="0" smtClean="0"/>
              <a:t> Evidenciar os cuidados com feridas oncológicas de pós-operatório de cirurgia de Maxilectomia, ressaltando as condutas adotadas pelo Enfermeiro.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5580000" y="23617800"/>
            <a:ext cx="1007964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1" strike="noStrike" spc="-1">
                <a:solidFill>
                  <a:srgbClr val="FFFFFF"/>
                </a:solidFill>
                <a:latin typeface="Arial"/>
              </a:rPr>
              <a:t>METODOLOGIA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472566" y="20821978"/>
            <a:ext cx="15299640" cy="5127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METODOLOGIA</a:t>
            </a:r>
            <a:r>
              <a:rPr lang="pt-BR" sz="3200" dirty="0" smtClean="0"/>
              <a:t> Trata-se </a:t>
            </a:r>
            <a:r>
              <a:rPr lang="pt-BR" sz="3200" dirty="0"/>
              <a:t>de um estudo descritivo, enquanto sua abordagem qualitativa com registros fotográficos realizou-se uma entrevista ao participante utilizando </a:t>
            </a:r>
            <a:r>
              <a:rPr lang="pt-BR" sz="3200" dirty="0" smtClean="0"/>
              <a:t>instrumento </a:t>
            </a:r>
            <a:r>
              <a:rPr lang="pt-BR" sz="3200" dirty="0"/>
              <a:t>de coleta de dados, apresentado termo de Consentimento Livre e Esclarecido, de acordo com as normas da Resolução </a:t>
            </a:r>
            <a:r>
              <a:rPr lang="pt-BR" sz="3200" dirty="0" smtClean="0"/>
              <a:t>n466/12 </a:t>
            </a:r>
            <a:r>
              <a:rPr lang="pt-BR" sz="3200" dirty="0"/>
              <a:t>sobre pesquisa envolvendo Seres </a:t>
            </a:r>
            <a:r>
              <a:rPr lang="pt-BR" sz="3200" dirty="0" smtClean="0"/>
              <a:t>Humanos(Brasil</a:t>
            </a:r>
            <a:r>
              <a:rPr lang="pt-BR" sz="3200" dirty="0"/>
              <a:t>, 2012). Em paralelo entrevista com a Enfermeira responsável pela avaliação, acompanhamento da evolução da ferida oncológica bem como as condutas adotadas para o processo de cicatrização da ferida. Em segundo momento; realizada análise do prontuário do referido paciente no hospital de ensino da região </a:t>
            </a:r>
            <a:r>
              <a:rPr lang="pt-BR" sz="3200" dirty="0" smtClean="0"/>
              <a:t>Noroeste </a:t>
            </a:r>
            <a:r>
              <a:rPr lang="pt-BR" sz="3200" dirty="0"/>
              <a:t>do Espirito Santo. O trabalho foi aprovado no Comitê de Ética de Pesquisa </a:t>
            </a:r>
            <a:r>
              <a:rPr lang="pt-BR" sz="3200" dirty="0" smtClean="0"/>
              <a:t>Humana.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 </a:t>
            </a:r>
            <a:r>
              <a:rPr lang="pt-BR" sz="3200" b="1" dirty="0" smtClean="0"/>
              <a:t>RESULTADOS</a:t>
            </a:r>
            <a:r>
              <a:rPr lang="pt-BR" sz="3200" dirty="0" smtClean="0"/>
              <a:t> </a:t>
            </a:r>
          </a:p>
          <a:p>
            <a:pPr algn="just">
              <a:lnSpc>
                <a:spcPct val="100000"/>
              </a:lnSpc>
              <a:buNone/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831805" y="33682611"/>
            <a:ext cx="3397740" cy="573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</a:t>
            </a:r>
            <a:r>
              <a:rPr lang="pt-BR" sz="2400" b="1" strike="noStrike" spc="-1" dirty="0">
                <a:latin typeface="Arial"/>
              </a:rPr>
              <a:t>02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954190" y="33633910"/>
            <a:ext cx="2745032" cy="671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 </a:t>
            </a:r>
            <a:r>
              <a:rPr lang="pt-BR" sz="2400" b="1" strike="noStrike" spc="-1" dirty="0" smtClean="0">
                <a:latin typeface="Arial"/>
              </a:rPr>
              <a:t>01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62" name="Retângulo 61"/>
          <p:cNvSpPr/>
          <p:nvPr/>
        </p:nvSpPr>
        <p:spPr>
          <a:xfrm rot="10800000" flipV="1">
            <a:off x="19939067" y="18259702"/>
            <a:ext cx="2025583" cy="525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</a:t>
            </a:r>
            <a:r>
              <a:rPr lang="pt-BR" sz="2400" b="1" strike="noStrike" spc="-1" dirty="0">
                <a:latin typeface="Arial"/>
              </a:rPr>
              <a:t>05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16688459" y="26634411"/>
            <a:ext cx="14144287" cy="6497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CONCLUSÃO</a:t>
            </a:r>
            <a:r>
              <a:rPr lang="pt-BR" sz="3200" dirty="0" smtClean="0"/>
              <a:t> A </a:t>
            </a:r>
            <a:r>
              <a:rPr lang="pt-BR" sz="3200" dirty="0"/>
              <a:t>experiência relatada nesse estudo de caso </a:t>
            </a:r>
            <a:r>
              <a:rPr lang="pt-BR" sz="3200" dirty="0" smtClean="0"/>
              <a:t>evidenciou o </a:t>
            </a:r>
            <a:r>
              <a:rPr lang="pt-BR" sz="3200" dirty="0"/>
              <a:t>enfermeiro como principal responsável pelo cuidado ao ser humano fragilizado, com dores, odores e secreções, muitas vezes com a autoestima gravemente afetada. O cliente acometido por lesão de pele tem suas energias mobilizadas para um evento que pode durar dias, anos ou até uma vida inteira, até que se processe totalmente o reparo tissular, conforme a persistência ou intensidade dos estímulos desencadeantes da lesão. O enfermeiro lida diariamente com o paciente, sendo muitas vezes o primeiro a observar sinais e sintomas, bem como as mudanças que ocorrem na evolução do seu quadro clínico. Com isso, esse profissional precisa ser capacitado a fornecer cuidados ao cliente, atendendo suas demandas de forma integral (NAHED 2014). Por isso é necessário ter conhecimentos sobre o manejo das feridas oncológicas.  </a:t>
            </a: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>
              <a:buNone/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16351574" y="33770159"/>
            <a:ext cx="14036025" cy="67279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b="1" strike="noStrike" spc="-1" dirty="0" smtClean="0">
                <a:solidFill>
                  <a:srgbClr val="111111"/>
                </a:solidFill>
                <a:latin typeface="Arial"/>
              </a:rPr>
              <a:t>REFERÊNCIAS  </a:t>
            </a:r>
            <a:r>
              <a:rPr lang="pt-PT" sz="3200" dirty="0"/>
              <a:t>ALMEIDA, Oslei Paes. </a:t>
            </a:r>
            <a:r>
              <a:rPr lang="pt-PT" sz="3200" b="1" dirty="0"/>
              <a:t>Patologia Oral</a:t>
            </a:r>
            <a:r>
              <a:rPr lang="pt-PT" sz="3200" dirty="0"/>
              <a:t> 5ª°ed. São Paulo: Artes Médicas, 2016. </a:t>
            </a:r>
            <a:r>
              <a:rPr lang="pt-PT" sz="3200" dirty="0" smtClean="0"/>
              <a:t>159p.ALENCAR</a:t>
            </a:r>
            <a:r>
              <a:rPr lang="pt-PT" sz="3200" dirty="0"/>
              <a:t>, Jose Gomes da Silva. </a:t>
            </a:r>
            <a:r>
              <a:rPr lang="pt-PT" sz="3200" i="1" dirty="0"/>
              <a:t>ABC do câncer abordagens básicas para o controle do </a:t>
            </a:r>
            <a:r>
              <a:rPr lang="pt-PT" sz="3200" i="1" dirty="0" smtClean="0"/>
              <a:t>câncer.</a:t>
            </a:r>
            <a:r>
              <a:rPr lang="pt-PT" sz="3200" dirty="0"/>
              <a:t> </a:t>
            </a:r>
            <a:r>
              <a:rPr lang="pt-PT" sz="3200" dirty="0" smtClean="0"/>
              <a:t>Disponívelem</a:t>
            </a:r>
            <a:r>
              <a:rPr lang="pt-PT" sz="3200" dirty="0"/>
              <a:t>:&lt;http://</a:t>
            </a:r>
            <a:r>
              <a:rPr lang="pt-PT" sz="3200" dirty="0" smtClean="0"/>
              <a:t>www.controlecancer.bvs.br</a:t>
            </a:r>
            <a:r>
              <a:rPr lang="pt-PT" sz="3200" dirty="0"/>
              <a:t>./institutonacionaldocancer.Acesso em: 30 Nov. </a:t>
            </a:r>
            <a:r>
              <a:rPr lang="pt-PT" sz="3200" dirty="0" smtClean="0"/>
              <a:t>2022.ALMEIDA</a:t>
            </a:r>
            <a:r>
              <a:rPr lang="pt-PT" sz="3200" dirty="0"/>
              <a:t>, Matheus Isaac de O; AGUIAR, Raquel. L. S. MATOS; Alcione de Abreu. FREITAS; Vera </a:t>
            </a:r>
            <a:r>
              <a:rPr lang="pt-PT" sz="3200" dirty="0" smtClean="0"/>
              <a:t>Lucia. ROEHRS;Hellen.Cuidados </a:t>
            </a:r>
            <a:r>
              <a:rPr lang="pt-PT" sz="3200" dirty="0"/>
              <a:t>de enfermagem à ferida oncológica: conhecimento de enfermeiros residentes publicado </a:t>
            </a:r>
            <a:r>
              <a:rPr lang="pt-PT" sz="3200" dirty="0" smtClean="0"/>
              <a:t>em:</a:t>
            </a:r>
            <a:r>
              <a:rPr lang="pt-PT" sz="3200" b="1" dirty="0" smtClean="0"/>
              <a:t>Revista </a:t>
            </a:r>
            <a:r>
              <a:rPr lang="pt-PT" sz="3200" b="1" dirty="0"/>
              <a:t>Pesquisa, Sociedade e Desenvolvimento, </a:t>
            </a:r>
            <a:r>
              <a:rPr lang="pt-PT" sz="3200" dirty="0"/>
              <a:t>São Paulo, v.11 n.05 p.02-05,15 abril. </a:t>
            </a:r>
            <a:r>
              <a:rPr lang="pt-PT" sz="3200" dirty="0" smtClean="0"/>
              <a:t>2022.CAMPOS</a:t>
            </a:r>
            <a:r>
              <a:rPr lang="pt-PT" sz="3200" dirty="0"/>
              <a:t>, Maria das Chagas. A.C, SOUSA, Alana.T. O., VASCONCELOS, Josilene.de M. B., LUCENA, Sumaya. A. P. de, &amp; GOMES, Silvana Katiussa.de A. </a:t>
            </a:r>
            <a:r>
              <a:rPr lang="pt-PT" sz="3200" b="1" dirty="0"/>
              <a:t>Feridas complexas e ostomias: Aspectos preventivos e manejo </a:t>
            </a:r>
            <a:r>
              <a:rPr lang="pt-PT" sz="3200" b="1" dirty="0" smtClean="0"/>
              <a:t>clínico</a:t>
            </a:r>
            <a:r>
              <a:rPr lang="pt-PT" sz="3200" dirty="0" smtClean="0"/>
              <a:t>.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39" y="26935248"/>
            <a:ext cx="4971909" cy="6629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511" r="14958"/>
          <a:stretch/>
        </p:blipFill>
        <p:spPr>
          <a:xfrm>
            <a:off x="7431256" y="26935247"/>
            <a:ext cx="6608594" cy="6691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19" y="34550536"/>
            <a:ext cx="5036029" cy="6194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13" y="34550536"/>
            <a:ext cx="5188032" cy="6194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080" y="13064791"/>
            <a:ext cx="6846043" cy="5134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14431" r="-560" b="24271"/>
          <a:stretch/>
        </p:blipFill>
        <p:spPr>
          <a:xfrm>
            <a:off x="24487787" y="13064792"/>
            <a:ext cx="6087463" cy="5084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915" y="19217810"/>
            <a:ext cx="5563221" cy="677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058" y="19217810"/>
            <a:ext cx="5605542" cy="6831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Retângulo 28"/>
          <p:cNvSpPr/>
          <p:nvPr/>
        </p:nvSpPr>
        <p:spPr>
          <a:xfrm rot="10800000" flipV="1">
            <a:off x="26854217" y="18259702"/>
            <a:ext cx="2025583" cy="525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06</a:t>
            </a:r>
            <a:endParaRPr lang="pt-BR" sz="2400" b="1" strike="noStrike" spc="-1" dirty="0">
              <a:latin typeface="Arial"/>
            </a:endParaRPr>
          </a:p>
        </p:txBody>
      </p:sp>
      <p:sp>
        <p:nvSpPr>
          <p:cNvPr id="30" name="Retângulo 29"/>
          <p:cNvSpPr/>
          <p:nvPr/>
        </p:nvSpPr>
        <p:spPr>
          <a:xfrm rot="10800000" flipV="1">
            <a:off x="19939067" y="26048823"/>
            <a:ext cx="2025583" cy="525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07</a:t>
            </a:r>
            <a:endParaRPr lang="pt-BR" sz="2400" b="1" strike="noStrike" spc="-1" dirty="0">
              <a:latin typeface="Arial"/>
            </a:endParaRPr>
          </a:p>
        </p:txBody>
      </p:sp>
      <p:sp>
        <p:nvSpPr>
          <p:cNvPr id="31" name="Retângulo 30"/>
          <p:cNvSpPr/>
          <p:nvPr/>
        </p:nvSpPr>
        <p:spPr>
          <a:xfrm rot="10800000" flipV="1">
            <a:off x="26854217" y="26161802"/>
            <a:ext cx="2025583" cy="525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08</a:t>
            </a:r>
            <a:endParaRPr lang="pt-BR" sz="2400" b="1" strike="noStrike" spc="-1" dirty="0">
              <a:latin typeface="Arial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627836" y="40834720"/>
            <a:ext cx="3397740" cy="573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03</a:t>
            </a:r>
            <a:endParaRPr lang="pt-BR" sz="2400" b="0" strike="noStrike" spc="-1" dirty="0">
              <a:latin typeface="Arial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831805" y="40881550"/>
            <a:ext cx="3397740" cy="573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1" spc="-1" dirty="0" smtClean="0">
                <a:latin typeface="Arial"/>
              </a:rPr>
              <a:t>Figura</a:t>
            </a:r>
            <a:r>
              <a:rPr lang="pt-BR" sz="2400" b="1" strike="noStrike" spc="-1" dirty="0" smtClean="0">
                <a:latin typeface="Arial"/>
              </a:rPr>
              <a:t> 04</a:t>
            </a: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643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Arial MT</vt:lpstr>
      <vt:lpstr>DejaVu Sans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Valmir Pereira da Silva</dc:creator>
  <dc:description/>
  <cp:lastModifiedBy>Fernando</cp:lastModifiedBy>
  <cp:revision>19</cp:revision>
  <dcterms:created xsi:type="dcterms:W3CDTF">2022-08-16T13:13:11Z</dcterms:created>
  <dcterms:modified xsi:type="dcterms:W3CDTF">2023-09-21T23:50:49Z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</vt:i4>
  </property>
</Properties>
</file>