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2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866" y="12"/>
      </p:cViewPr>
      <p:guideLst>
        <p:guide orient="horz" pos="13652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Arredondado 1"/>
          <p:cNvSpPr/>
          <p:nvPr/>
        </p:nvSpPr>
        <p:spPr>
          <a:xfrm>
            <a:off x="5582654" y="6930847"/>
            <a:ext cx="22060362" cy="3482511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/>
              <a:t>ACIDENTE BOTRÓPICO EM CÃO NA REGIÃO NOROESTE DO ESPÍRITO SANTO</a:t>
            </a:r>
            <a:endParaRPr lang="pt-BR" sz="8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98277" y="10621108"/>
            <a:ext cx="23844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Leticia </a:t>
            </a:r>
            <a:r>
              <a:rPr lang="pt-BR" sz="4800" dirty="0" err="1"/>
              <a:t>Engelhardt</a:t>
            </a:r>
            <a:r>
              <a:rPr lang="pt-BR" sz="4800" dirty="0"/>
              <a:t> Luz</a:t>
            </a:r>
            <a:r>
              <a:rPr lang="pt-BR" sz="4800" baseline="30000" dirty="0"/>
              <a:t>1</a:t>
            </a:r>
            <a:r>
              <a:rPr lang="pt-BR" sz="4800" dirty="0"/>
              <a:t>, Juliana </a:t>
            </a:r>
            <a:r>
              <a:rPr lang="pt-BR" sz="4800" dirty="0" err="1"/>
              <a:t>Sesana</a:t>
            </a:r>
            <a:r>
              <a:rPr lang="pt-BR" sz="4800" dirty="0"/>
              <a:t> Coradini</a:t>
            </a:r>
            <a:r>
              <a:rPr lang="pt-BR" sz="4800" baseline="30000" dirty="0"/>
              <a:t>1</a:t>
            </a:r>
            <a:r>
              <a:rPr lang="pt-BR" sz="4800" dirty="0"/>
              <a:t>, Arthur </a:t>
            </a:r>
            <a:r>
              <a:rPr lang="pt-BR" sz="4800" dirty="0" err="1"/>
              <a:t>Zamprogno</a:t>
            </a:r>
            <a:r>
              <a:rPr lang="pt-BR" sz="4800" dirty="0"/>
              <a:t> Benezoli</a:t>
            </a:r>
            <a:r>
              <a:rPr lang="pt-BR" sz="4800" baseline="30000" dirty="0"/>
              <a:t>1</a:t>
            </a:r>
            <a:r>
              <a:rPr lang="pt-BR" sz="4800" dirty="0"/>
              <a:t>, Luiza </a:t>
            </a:r>
            <a:r>
              <a:rPr lang="pt-BR" sz="4800" dirty="0" err="1"/>
              <a:t>Frasson</a:t>
            </a:r>
            <a:r>
              <a:rPr lang="pt-BR" sz="4800" dirty="0"/>
              <a:t> Vieira</a:t>
            </a:r>
            <a:r>
              <a:rPr lang="pt-BR" sz="4800" baseline="30000" dirty="0"/>
              <a:t>1</a:t>
            </a:r>
            <a:r>
              <a:rPr lang="pt-BR" sz="4800" dirty="0"/>
              <a:t>, Rafaela Dias Avelar</a:t>
            </a:r>
            <a:r>
              <a:rPr lang="pt-BR" sz="4800" baseline="30000" dirty="0"/>
              <a:t>1</a:t>
            </a:r>
            <a:r>
              <a:rPr lang="pt-BR" sz="4800" dirty="0"/>
              <a:t>, </a:t>
            </a:r>
            <a:r>
              <a:rPr lang="pt-BR" sz="4800" dirty="0" err="1"/>
              <a:t>Ariela</a:t>
            </a:r>
            <a:r>
              <a:rPr lang="pt-BR" sz="4800" dirty="0"/>
              <a:t> Zoppi</a:t>
            </a:r>
            <a:r>
              <a:rPr lang="pt-BR" sz="4800" baseline="30000" dirty="0"/>
              <a:t>1</a:t>
            </a:r>
            <a:r>
              <a:rPr lang="pt-BR" sz="4800" dirty="0"/>
              <a:t>, </a:t>
            </a:r>
            <a:r>
              <a:rPr lang="pt-BR" sz="4800" dirty="0" err="1"/>
              <a:t>Clairton</a:t>
            </a:r>
            <a:r>
              <a:rPr lang="pt-BR" sz="4800" dirty="0"/>
              <a:t> </a:t>
            </a:r>
            <a:r>
              <a:rPr lang="pt-BR" sz="4800" dirty="0" smtClean="0"/>
              <a:t>Marcolongo-Pereira</a:t>
            </a:r>
            <a:r>
              <a:rPr lang="pt-BR" sz="4800" baseline="30000" dirty="0" smtClean="0"/>
              <a:t>1</a:t>
            </a:r>
            <a:endParaRPr lang="pt-BR" sz="4800" dirty="0" smtClean="0"/>
          </a:p>
          <a:p>
            <a:pPr algn="ctr"/>
            <a:r>
              <a:rPr lang="pt-BR" sz="4800" baseline="30000" dirty="0" smtClean="0"/>
              <a:t>1</a:t>
            </a:r>
            <a:r>
              <a:rPr lang="pt-BR" sz="4800" dirty="0" smtClean="0"/>
              <a:t>Faculdade </a:t>
            </a:r>
            <a:r>
              <a:rPr lang="pt-BR" sz="4800" dirty="0"/>
              <a:t>de Medicina Veterinária, Centro Universitário do Espírito Santo – </a:t>
            </a:r>
            <a:r>
              <a:rPr lang="pt-BR" sz="4800" dirty="0" smtClean="0"/>
              <a:t>UNESC</a:t>
            </a:r>
            <a:endParaRPr lang="pt-BR" sz="4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78560" y="13111954"/>
            <a:ext cx="13817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INTRODUÇÃO</a:t>
            </a:r>
          </a:p>
          <a:p>
            <a:pPr algn="just"/>
            <a:r>
              <a:rPr lang="pt-BR" sz="4800" dirty="0" smtClean="0"/>
              <a:t>	No </a:t>
            </a:r>
            <a:r>
              <a:rPr lang="pt-BR" sz="4800" dirty="0"/>
              <a:t>Brasil, acidentes ofídicos são causados por serpentes venenosas pertencentes aos gêneros </a:t>
            </a:r>
            <a:r>
              <a:rPr lang="pt-BR" sz="4800" i="1" dirty="0" err="1"/>
              <a:t>Bothrops</a:t>
            </a:r>
            <a:r>
              <a:rPr lang="pt-BR" sz="4800" i="1" dirty="0"/>
              <a:t>, </a:t>
            </a:r>
            <a:r>
              <a:rPr lang="pt-BR" sz="4800" i="1" dirty="0" err="1"/>
              <a:t>Crotalus</a:t>
            </a:r>
            <a:r>
              <a:rPr lang="pt-BR" sz="4800" i="1" dirty="0"/>
              <a:t>, </a:t>
            </a:r>
            <a:r>
              <a:rPr lang="pt-BR" sz="4800" i="1" dirty="0" err="1"/>
              <a:t>Lachesis</a:t>
            </a:r>
            <a:r>
              <a:rPr lang="pt-BR" sz="4800" i="1" dirty="0"/>
              <a:t> e </a:t>
            </a:r>
            <a:r>
              <a:rPr lang="pt-BR" sz="4800" i="1" dirty="0" err="1"/>
              <a:t>Micrurus</a:t>
            </a:r>
            <a:r>
              <a:rPr lang="pt-BR" sz="4800" dirty="0"/>
              <a:t>, sendo o acidente </a:t>
            </a:r>
            <a:r>
              <a:rPr lang="pt-BR" sz="4800" dirty="0" err="1"/>
              <a:t>botrópico</a:t>
            </a:r>
            <a:r>
              <a:rPr lang="pt-BR" sz="4800" dirty="0"/>
              <a:t> frequentemente descrito na medicina veterinária. O envenenamento causado por essa serpente se manifesta de forma sistêmica e local devido a inoculação de enzimas, peptídeos e proteínas</a:t>
            </a:r>
            <a:r>
              <a:rPr lang="pt-BR" sz="4800" dirty="0" smtClean="0"/>
              <a:t>.</a:t>
            </a:r>
            <a:endParaRPr lang="pt-BR" sz="115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26794" y="19404512"/>
            <a:ext cx="1381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OBJETIVO</a:t>
            </a:r>
          </a:p>
          <a:p>
            <a:pPr algn="just"/>
            <a:r>
              <a:rPr lang="pt-BR" sz="4800" dirty="0" smtClean="0"/>
              <a:t>	O </a:t>
            </a:r>
            <a:r>
              <a:rPr lang="pt-BR" sz="4800" dirty="0"/>
              <a:t>objetivo desse trabalho foi descrever um caso de acidente </a:t>
            </a:r>
            <a:r>
              <a:rPr lang="pt-BR" sz="4800" dirty="0" err="1"/>
              <a:t>botrópico</a:t>
            </a:r>
            <a:r>
              <a:rPr lang="pt-BR" sz="4800" dirty="0"/>
              <a:t> em um cão destacando suas características clínico-laboratoriais. </a:t>
            </a:r>
            <a:endParaRPr lang="pt-BR" sz="4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26794" y="22664829"/>
            <a:ext cx="138176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RELATO DE CASO</a:t>
            </a:r>
          </a:p>
          <a:p>
            <a:pPr algn="just"/>
            <a:r>
              <a:rPr lang="pt-BR" sz="4800" dirty="0" smtClean="0"/>
              <a:t>	Foi </a:t>
            </a:r>
            <a:r>
              <a:rPr lang="pt-BR" sz="4800" dirty="0"/>
              <a:t>atendido um canino, macho, castrado, sem raça definida, de 1 ano de idade, procedente da zona </a:t>
            </a:r>
            <a:r>
              <a:rPr lang="pt-BR" sz="4800" dirty="0" smtClean="0"/>
              <a:t>rural (Figura 1), </a:t>
            </a:r>
            <a:r>
              <a:rPr lang="pt-BR" sz="4800" dirty="0"/>
              <a:t>com queixa de acidente ofídico. No exame físico foi observado presença de edema, necrose e sangramento no membro torácico </a:t>
            </a:r>
            <a:r>
              <a:rPr lang="pt-BR" sz="4800" dirty="0" smtClean="0"/>
              <a:t>direito (Figura </a:t>
            </a:r>
            <a:r>
              <a:rPr lang="pt-BR" sz="4800" dirty="0" smtClean="0"/>
              <a:t>2). </a:t>
            </a:r>
            <a:r>
              <a:rPr lang="pt-BR" sz="4800" dirty="0"/>
              <a:t>A conduta clínica iniciou-se com administração de fármacos para controle de dor, soro antiofídico, </a:t>
            </a:r>
            <a:r>
              <a:rPr lang="pt-BR" sz="4800" dirty="0" err="1"/>
              <a:t>dexametasona</a:t>
            </a:r>
            <a:r>
              <a:rPr lang="pt-BR" sz="4800" dirty="0"/>
              <a:t> e ácido </a:t>
            </a:r>
            <a:r>
              <a:rPr lang="pt-BR" sz="4800" dirty="0" err="1"/>
              <a:t>tranexâmico</a:t>
            </a:r>
            <a:r>
              <a:rPr lang="pt-BR" sz="4800" dirty="0"/>
              <a:t> e cuidados de enfermagem no local da </a:t>
            </a:r>
            <a:r>
              <a:rPr lang="pt-BR" sz="4800" dirty="0" smtClean="0"/>
              <a:t>ferida. Foi </a:t>
            </a:r>
            <a:r>
              <a:rPr lang="pt-BR" sz="4800" dirty="0"/>
              <a:t>necessária transfusão sanguínea </a:t>
            </a:r>
            <a:r>
              <a:rPr lang="pt-BR" sz="4800" dirty="0" smtClean="0"/>
              <a:t>devido a intensa anemia e </a:t>
            </a:r>
            <a:r>
              <a:rPr lang="pt-BR" sz="4800" dirty="0"/>
              <a:t>após estabilização do quadro o paciente obteve alta médica.</a:t>
            </a:r>
            <a:endParaRPr lang="pt-BR" sz="4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607279" y="24754642"/>
            <a:ext cx="1381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DISCUSSÃO</a:t>
            </a:r>
          </a:p>
          <a:p>
            <a:pPr algn="just"/>
            <a:r>
              <a:rPr lang="pt-BR" sz="4800" dirty="0" smtClean="0"/>
              <a:t>	Os </a:t>
            </a:r>
            <a:r>
              <a:rPr lang="pt-BR" sz="4800" dirty="0"/>
              <a:t>acidentes ofídicos no país possuem grande importância, ocorrendo principalmente na zona rural devido a alta incidência de serpentes nesse local. Em cães, o local da picada das cobras ocorre majoritariamente em região de face e membros, devido ao comportamento da espécie atingida. </a:t>
            </a:r>
            <a:endParaRPr lang="pt-BR" sz="4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607279" y="30281872"/>
            <a:ext cx="1381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O diagnóstico rápido e preciso é fundamental visto que se trata de uma emergência. É baseado nas alterações clínico-laboratoriais, espécie da serpente e resposta positiva ao tratamento instituído. </a:t>
            </a:r>
            <a:r>
              <a:rPr lang="pt-BR" sz="4800" dirty="0" smtClean="0"/>
              <a:t>O </a:t>
            </a:r>
            <a:r>
              <a:rPr lang="pt-BR" sz="4800" dirty="0"/>
              <a:t>tratamento consiste em administração imediata de soro antiofídico, controle de dor e administração de </a:t>
            </a:r>
            <a:r>
              <a:rPr lang="pt-BR" sz="4800" dirty="0" err="1"/>
              <a:t>dexametasona</a:t>
            </a:r>
            <a:r>
              <a:rPr lang="pt-BR" sz="4800" dirty="0"/>
              <a:t>.</a:t>
            </a:r>
            <a:endParaRPr lang="pt-BR" sz="48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3684" y="13201236"/>
            <a:ext cx="8188793" cy="848038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7607279" y="22102316"/>
            <a:ext cx="1381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 smtClean="0"/>
              <a:t>Figura </a:t>
            </a:r>
            <a:r>
              <a:rPr lang="pt-BR" sz="4000" b="1" dirty="0" smtClean="0"/>
              <a:t>2. </a:t>
            </a:r>
            <a:r>
              <a:rPr lang="pt-BR" sz="4000" dirty="0"/>
              <a:t>Acidente </a:t>
            </a:r>
            <a:r>
              <a:rPr lang="pt-BR" sz="4000" dirty="0" err="1"/>
              <a:t>botrópico</a:t>
            </a:r>
            <a:r>
              <a:rPr lang="pt-BR" sz="4000" dirty="0"/>
              <a:t> em cão. Membro torácico direito apresentando edema, necrose e ferida causado pela inoculação do veneno de cobra do gênero </a:t>
            </a:r>
            <a:r>
              <a:rPr lang="pt-BR" sz="4000" i="1" dirty="0" err="1"/>
              <a:t>Bothrops</a:t>
            </a:r>
            <a:r>
              <a:rPr lang="pt-BR" sz="4000" i="1" dirty="0"/>
              <a:t>.</a:t>
            </a:r>
            <a:endParaRPr lang="pt-BR" sz="4000" b="1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607279" y="35992855"/>
            <a:ext cx="1381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/>
              <a:t>REFERÊNCIA</a:t>
            </a:r>
          </a:p>
          <a:p>
            <a:pPr marL="742950" indent="-742950" algn="just">
              <a:buAutoNum type="arabicPeriod"/>
            </a:pPr>
            <a:r>
              <a:rPr lang="pt-BR" sz="3800" dirty="0" smtClean="0"/>
              <a:t>SANTOS</a:t>
            </a:r>
            <a:r>
              <a:rPr lang="pt-BR" sz="3800" dirty="0"/>
              <a:t>, Isadora </a:t>
            </a:r>
            <a:r>
              <a:rPr lang="pt-BR" sz="3800" dirty="0" err="1"/>
              <a:t>Patuzzi</a:t>
            </a:r>
            <a:r>
              <a:rPr lang="pt-BR" sz="3800" dirty="0"/>
              <a:t> dos et al. Acidente </a:t>
            </a:r>
            <a:r>
              <a:rPr lang="pt-BR" sz="3800" dirty="0" err="1"/>
              <a:t>botrópico</a:t>
            </a:r>
            <a:r>
              <a:rPr lang="pt-BR" sz="3800" dirty="0"/>
              <a:t> em um canino: abordagem terapêutica – relato de caso / </a:t>
            </a:r>
            <a:r>
              <a:rPr lang="pt-BR" sz="3800" dirty="0" err="1"/>
              <a:t>Botropic</a:t>
            </a:r>
            <a:r>
              <a:rPr lang="pt-BR" sz="3800" dirty="0"/>
              <a:t> </a:t>
            </a:r>
            <a:r>
              <a:rPr lang="pt-BR" sz="3800" dirty="0" err="1"/>
              <a:t>accident</a:t>
            </a:r>
            <a:r>
              <a:rPr lang="pt-BR" sz="3800" dirty="0"/>
              <a:t> in a </a:t>
            </a:r>
            <a:r>
              <a:rPr lang="pt-BR" sz="3800" dirty="0" err="1"/>
              <a:t>canine</a:t>
            </a:r>
            <a:r>
              <a:rPr lang="pt-BR" sz="3800" dirty="0"/>
              <a:t>: </a:t>
            </a:r>
            <a:r>
              <a:rPr lang="pt-BR" sz="3800" dirty="0" err="1"/>
              <a:t>therapeutic</a:t>
            </a:r>
            <a:r>
              <a:rPr lang="pt-BR" sz="3800" dirty="0"/>
              <a:t> approach – case report. </a:t>
            </a:r>
            <a:r>
              <a:rPr lang="pt-BR" sz="3800" dirty="0" err="1"/>
              <a:t>Brazilian</a:t>
            </a:r>
            <a:r>
              <a:rPr lang="pt-BR" sz="3800" dirty="0"/>
              <a:t> </a:t>
            </a:r>
            <a:r>
              <a:rPr lang="pt-BR" sz="3800" dirty="0" err="1"/>
              <a:t>Journal</a:t>
            </a:r>
            <a:r>
              <a:rPr lang="pt-BR" sz="3800" dirty="0"/>
              <a:t> </a:t>
            </a:r>
            <a:r>
              <a:rPr lang="pt-BR" sz="3800" dirty="0" err="1"/>
              <a:t>of</a:t>
            </a:r>
            <a:r>
              <a:rPr lang="pt-BR" sz="3800" dirty="0"/>
              <a:t> </a:t>
            </a:r>
            <a:r>
              <a:rPr lang="pt-BR" sz="3800" dirty="0" err="1"/>
              <a:t>Development</a:t>
            </a:r>
            <a:r>
              <a:rPr lang="pt-BR" sz="3800" dirty="0"/>
              <a:t>, [s. l.], v. 7, n. 10, p. 100164–100174, 2021</a:t>
            </a:r>
            <a:r>
              <a:rPr lang="pt-BR" sz="3800" dirty="0" smtClean="0"/>
              <a:t>.</a:t>
            </a:r>
          </a:p>
          <a:p>
            <a:pPr marL="742950" indent="-742950" algn="just">
              <a:buFontTx/>
              <a:buAutoNum type="arabicPeriod"/>
            </a:pPr>
            <a:r>
              <a:rPr lang="pt-BR" sz="3800" dirty="0"/>
              <a:t>ALVES, Leila Maria de Carvalho et al. Diagnóstico e tratamento de acidente ofídico por serpente do gênero </a:t>
            </a:r>
            <a:r>
              <a:rPr lang="pt-BR" sz="3800" dirty="0" err="1"/>
              <a:t>Bothrops</a:t>
            </a:r>
            <a:r>
              <a:rPr lang="pt-BR" sz="3800" dirty="0"/>
              <a:t> em cão. </a:t>
            </a:r>
            <a:r>
              <a:rPr lang="pt-BR" sz="3800" b="1" dirty="0"/>
              <a:t>Veterinária Notícias</a:t>
            </a:r>
            <a:r>
              <a:rPr lang="pt-BR" sz="3800" dirty="0"/>
              <a:t>, [s. l.], v. 26, n. 1, p. 22–31, 2020</a:t>
            </a:r>
            <a:r>
              <a:rPr lang="pt-BR" sz="3800" dirty="0" smtClean="0"/>
              <a:t>.</a:t>
            </a:r>
            <a:endParaRPr lang="pt-BR" sz="3800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5" b="9716"/>
          <a:stretch/>
        </p:blipFill>
        <p:spPr>
          <a:xfrm>
            <a:off x="23182182" y="41706578"/>
            <a:ext cx="4460833" cy="149405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6" r="54145" b="9734"/>
          <a:stretch/>
        </p:blipFill>
        <p:spPr>
          <a:xfrm>
            <a:off x="27545564" y="41706579"/>
            <a:ext cx="4853724" cy="149405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"/>
          <a:stretch/>
        </p:blipFill>
        <p:spPr>
          <a:xfrm>
            <a:off x="2743200" y="31546750"/>
            <a:ext cx="10732169" cy="8072798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131821" y="39767586"/>
            <a:ext cx="141566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/>
              <a:t>Figura </a:t>
            </a:r>
            <a:r>
              <a:rPr lang="pt-BR" sz="4000" b="1" dirty="0" smtClean="0"/>
              <a:t>1. </a:t>
            </a:r>
            <a:r>
              <a:rPr lang="pt-BR" sz="4000" dirty="0"/>
              <a:t>Acidente </a:t>
            </a:r>
            <a:r>
              <a:rPr lang="pt-BR" sz="4000" dirty="0" err="1"/>
              <a:t>botrópico</a:t>
            </a:r>
            <a:r>
              <a:rPr lang="pt-BR" sz="4000" dirty="0"/>
              <a:t> em cão. Estado do Espírito Santo, localização no Brasil, divisões geopolíticas regionais e localização do caso.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484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hvetunesc</cp:lastModifiedBy>
  <cp:revision>8</cp:revision>
  <dcterms:created xsi:type="dcterms:W3CDTF">2022-08-16T13:13:11Z</dcterms:created>
  <dcterms:modified xsi:type="dcterms:W3CDTF">2023-09-21T19:17:37Z</dcterms:modified>
</cp:coreProperties>
</file>