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40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8D86F9-D32B-12AF-6A31-F82C98FC53EF}"/>
              </a:ext>
            </a:extLst>
          </p:cNvPr>
          <p:cNvSpPr txBox="1"/>
          <p:nvPr/>
        </p:nvSpPr>
        <p:spPr>
          <a:xfrm>
            <a:off x="1261086" y="6645759"/>
            <a:ext cx="30735312" cy="513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88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RAIVA EQUINA NA REGIÃO DO VALE DO RIO DOCE/MG </a:t>
            </a:r>
            <a:endParaRPr lang="pt-BR" sz="8800" b="0" i="0" u="none" strike="noStrike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Viviane Mendes da Silva¹, Heithor Campostrini Delapicula¹, Cássia Gouvêa Felix Dias ¹, Stefania Cecco Sede ¹, Isac Orlando 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Gasperazzo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Bins¹, Michelle Lima Garcez², Clairton Marcolongo Pereira³</a:t>
            </a:r>
          </a:p>
          <a:p>
            <a:pPr algn="ctr"/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¹Graduando em Medicina Veterinária – Centro Universitário do Espírito Santo (UNESC); ²Docente do Curso de Medicina – Centro Universitário do Espírito Santo (UNESC); ³Docente do curso de Medicina Veterinária – Centro Universitário do Espírito Santo (UNESC) 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82C22C-9799-62C3-A283-EB7467BAAC2D}"/>
              </a:ext>
            </a:extLst>
          </p:cNvPr>
          <p:cNvSpPr txBox="1"/>
          <p:nvPr/>
        </p:nvSpPr>
        <p:spPr>
          <a:xfrm>
            <a:off x="900364" y="13550781"/>
            <a:ext cx="122381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raiva é uma encefalite altamente fatal causada por um vírus RNA do gênero </a:t>
            </a:r>
            <a:r>
              <a:rPr lang="pt-BR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Lyssavirus</a:t>
            </a:r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distribuída em quase todo o mundo. Na América do Sul a raiva é transmitida por morcegos hematófagos; bovinos e equinos são as espécies mais afetadas.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B2C539-25DF-2582-926A-1F6CE4AF910B}"/>
              </a:ext>
            </a:extLst>
          </p:cNvPr>
          <p:cNvSpPr txBox="1"/>
          <p:nvPr/>
        </p:nvSpPr>
        <p:spPr>
          <a:xfrm>
            <a:off x="4336200" y="12006485"/>
            <a:ext cx="7496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5662EE-B3E5-F898-3273-A5D29E91B57A}"/>
              </a:ext>
            </a:extLst>
          </p:cNvPr>
          <p:cNvSpPr txBox="1"/>
          <p:nvPr/>
        </p:nvSpPr>
        <p:spPr>
          <a:xfrm flipH="1">
            <a:off x="4721338" y="18025870"/>
            <a:ext cx="554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40814E-DDBF-8F72-0555-11A1DABB6CEE}"/>
              </a:ext>
            </a:extLst>
          </p:cNvPr>
          <p:cNvSpPr txBox="1"/>
          <p:nvPr/>
        </p:nvSpPr>
        <p:spPr>
          <a:xfrm>
            <a:off x="1043773" y="19632232"/>
            <a:ext cx="1195130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 objetivo desse estudo foi descrever um caso de raiva em um equino na região do Vale do Rio Doce/MG.</a:t>
            </a:r>
            <a:endParaRPr lang="pt-BR" sz="4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2A3FE2-2085-6392-14D4-B6C9F8FF8216}"/>
              </a:ext>
            </a:extLst>
          </p:cNvPr>
          <p:cNvSpPr txBox="1"/>
          <p:nvPr/>
        </p:nvSpPr>
        <p:spPr>
          <a:xfrm>
            <a:off x="4336200" y="22060785"/>
            <a:ext cx="958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1252AF-2831-939C-AAF0-D311F26FDE40}"/>
              </a:ext>
            </a:extLst>
          </p:cNvPr>
          <p:cNvSpPr txBox="1"/>
          <p:nvPr/>
        </p:nvSpPr>
        <p:spPr>
          <a:xfrm>
            <a:off x="1072531" y="23566009"/>
            <a:ext cx="12847011" cy="1024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Foi atendido a campo um equino, fêmea, mangalarga marchador, de 1,5 anos de idade proveniente do município de Resplendor/ MG. O animal apresentava sinais clínicos compatíveis com raiva como; decúbito lateral, sudorese intensa, nistagmo e movimentos de pedalagem. A égua vivia com mais animais e todos haviam sido vacinados com a primeira dose da vacina de raiva. O animal necessitava ser transportado para o haras, contudo na hora do deslocamento ela ficou agitada, caiu, quebrou o pescoço e morreu. Foi realizado apenas a retirada do encéfalo para ser mandado para análise devido suspeita de raiva. O caso foi positivo para raiva na imunofluorescência direta.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2EF2F5D-B571-B62A-D364-D33F73EC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305" y="12349496"/>
            <a:ext cx="14401001" cy="767739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3EA791B-1598-8673-D08F-5DF70617C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803" b="1789"/>
          <a:stretch/>
        </p:blipFill>
        <p:spPr>
          <a:xfrm>
            <a:off x="16747958" y="21755890"/>
            <a:ext cx="13982413" cy="6758488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7ADADF81-6AAB-D00A-F34B-6E31EC8C1BE4}"/>
              </a:ext>
            </a:extLst>
          </p:cNvPr>
          <p:cNvSpPr txBox="1"/>
          <p:nvPr/>
        </p:nvSpPr>
        <p:spPr>
          <a:xfrm>
            <a:off x="921546" y="36033946"/>
            <a:ext cx="125062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0" i="0" u="none" strike="noStrike" dirty="0">
                <a:effectLst/>
                <a:latin typeface="Arial" panose="020B0604020202020204" pitchFamily="34" charset="0"/>
              </a:rPr>
              <a:t>Macroscopicamente, o encéfalo estava apenas </a:t>
            </a:r>
            <a:r>
              <a:rPr lang="pt-BR" sz="4400" b="0" i="0" u="none" strike="noStrike" dirty="0" err="1">
                <a:effectLst/>
                <a:latin typeface="Arial" panose="020B0604020202020204" pitchFamily="34" charset="0"/>
              </a:rPr>
              <a:t>hiperêmico</a:t>
            </a:r>
            <a:r>
              <a:rPr lang="pt-BR" sz="4400" b="0" i="0" u="none" strike="noStrike" dirty="0">
                <a:effectLst/>
                <a:latin typeface="Arial" panose="020B0604020202020204" pitchFamily="34" charset="0"/>
              </a:rPr>
              <a:t>. Na histologia, observou-se manguitos perivasculares, hemorragias perivasculares leves ocasionais com edema e aumento do número de células gliais, incluindo </a:t>
            </a:r>
            <a:r>
              <a:rPr lang="pt-BR" sz="4400" b="0" i="0" u="none" strike="noStrike" dirty="0" err="1">
                <a:effectLst/>
                <a:latin typeface="Arial" panose="020B0604020202020204" pitchFamily="34" charset="0"/>
              </a:rPr>
              <a:t>astrócitos</a:t>
            </a:r>
            <a:r>
              <a:rPr lang="pt-BR" sz="4400" b="0" i="0" u="none" strike="noStrike" dirty="0">
                <a:effectLst/>
                <a:latin typeface="Arial" panose="020B0604020202020204" pitchFamily="34" charset="0"/>
              </a:rPr>
              <a:t>, micróglia e oligodendrócitos. </a:t>
            </a:r>
            <a:endParaRPr lang="pt-BR" sz="4400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0523C06-1A73-2919-197E-B91C6CFFC485}"/>
              </a:ext>
            </a:extLst>
          </p:cNvPr>
          <p:cNvSpPr txBox="1"/>
          <p:nvPr/>
        </p:nvSpPr>
        <p:spPr>
          <a:xfrm>
            <a:off x="16747958" y="38078797"/>
            <a:ext cx="77483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u="none" strike="noStrike" dirty="0">
                <a:effectLst/>
                <a:latin typeface="Arial" panose="020B0604020202020204" pitchFamily="34" charset="0"/>
              </a:rPr>
              <a:t>Figura 3 A. Observa-se encefalite não supurativa moderada com gliose e edema. Hematoxilina e Eosina (H&amp;E, 4x) </a:t>
            </a:r>
            <a:endParaRPr lang="pt-BR" sz="28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B870670-06A5-9109-C56F-D2E769087E1B}"/>
              </a:ext>
            </a:extLst>
          </p:cNvPr>
          <p:cNvSpPr txBox="1"/>
          <p:nvPr/>
        </p:nvSpPr>
        <p:spPr>
          <a:xfrm>
            <a:off x="24496296" y="38111438"/>
            <a:ext cx="6981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u="none" strike="noStrike" dirty="0">
                <a:effectLst/>
                <a:latin typeface="Arial" panose="020B0604020202020204" pitchFamily="34" charset="0"/>
              </a:rPr>
              <a:t>Figura 3 B. Manguito perivascular </a:t>
            </a:r>
            <a:r>
              <a:rPr lang="pt-BR" sz="2800" b="1" i="0" u="none" strike="noStrike" dirty="0" err="1">
                <a:effectLst/>
                <a:latin typeface="Arial" panose="020B0604020202020204" pitchFamily="34" charset="0"/>
              </a:rPr>
              <a:t>linfoplasmocítico</a:t>
            </a:r>
            <a:r>
              <a:rPr lang="pt-BR" sz="2800" b="1" i="0" u="none" strike="noStrike" dirty="0">
                <a:effectLst/>
                <a:latin typeface="Arial" panose="020B0604020202020204" pitchFamily="34" charset="0"/>
              </a:rPr>
              <a:t>. (H&amp;E, 40x)</a:t>
            </a:r>
            <a:endParaRPr lang="pt-BR" sz="2800" b="1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1769B6-390F-3472-73C9-F01EF0C408F2}"/>
              </a:ext>
            </a:extLst>
          </p:cNvPr>
          <p:cNvSpPr txBox="1"/>
          <p:nvPr/>
        </p:nvSpPr>
        <p:spPr>
          <a:xfrm>
            <a:off x="16199644" y="20425139"/>
            <a:ext cx="14530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</a:rPr>
              <a:t>Fi</a:t>
            </a:r>
            <a:r>
              <a:rPr lang="pt-BR" sz="2800" b="1" i="0" u="none" strike="noStrike" dirty="0">
                <a:effectLst/>
                <a:latin typeface="Arial" panose="020B0604020202020204" pitchFamily="34" charset="0"/>
              </a:rPr>
              <a:t>gura 1. Raiva equina na região do Vale do Rio Doce/MG. Estado de Minas Gerais: Localização no Brasil e divisão geopolítica (mesorregiões).</a:t>
            </a:r>
            <a:endParaRPr lang="pt-BR" sz="2800" b="1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2BC43E6-2400-3E63-4022-EE3BA6952D16}"/>
              </a:ext>
            </a:extLst>
          </p:cNvPr>
          <p:cNvSpPr txBox="1"/>
          <p:nvPr/>
        </p:nvSpPr>
        <p:spPr>
          <a:xfrm>
            <a:off x="16747958" y="28891022"/>
            <a:ext cx="13982413" cy="97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u="none" strike="noStrike" dirty="0">
                <a:effectLst/>
                <a:latin typeface="Arial" panose="020B0604020202020204" pitchFamily="34" charset="0"/>
              </a:rPr>
              <a:t>Figura 2. Raiva equina na região do Vale do Rio Doce/MG. Animal apresentando movimentos de pedalagem</a:t>
            </a:r>
            <a:endParaRPr lang="pt-BR" sz="28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A9AB84-D616-4F73-AD47-4660C7E04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7958" y="29870174"/>
            <a:ext cx="15174535" cy="800744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3538FA-31C0-426E-88CC-1359F80C9CCB}"/>
              </a:ext>
            </a:extLst>
          </p:cNvPr>
          <p:cNvSpPr txBox="1"/>
          <p:nvPr/>
        </p:nvSpPr>
        <p:spPr>
          <a:xfrm>
            <a:off x="17237815" y="37005306"/>
            <a:ext cx="98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E51295-A777-4EDC-B787-62A2962F1A19}"/>
              </a:ext>
            </a:extLst>
          </p:cNvPr>
          <p:cNvSpPr txBox="1"/>
          <p:nvPr/>
        </p:nvSpPr>
        <p:spPr>
          <a:xfrm>
            <a:off x="24580154" y="36985048"/>
            <a:ext cx="98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2872A7-C3BD-4118-87D4-A55847ECF90D}"/>
              </a:ext>
            </a:extLst>
          </p:cNvPr>
          <p:cNvSpPr txBox="1"/>
          <p:nvPr/>
        </p:nvSpPr>
        <p:spPr>
          <a:xfrm>
            <a:off x="16776871" y="40086493"/>
            <a:ext cx="1470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Referência bibliográfica 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SILVA, Viviane, et al., Raiva equina na região Vale do Rio Doce/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MG.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Brazilian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Journals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Environmental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v.6, n.2, p.1297 -1306, abr./jun., 2023.  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F1C28A4-A0D8-4143-BC93-7F03A155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3313" y="41649390"/>
            <a:ext cx="5895975" cy="160972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918285-3451-42A8-B600-67301D3E9380}"/>
              </a:ext>
            </a:extLst>
          </p:cNvPr>
          <p:cNvSpPr txBox="1"/>
          <p:nvPr/>
        </p:nvSpPr>
        <p:spPr>
          <a:xfrm>
            <a:off x="4721338" y="34324293"/>
            <a:ext cx="589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454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Sergio Ferreira dos Santos</cp:lastModifiedBy>
  <cp:revision>5</cp:revision>
  <dcterms:created xsi:type="dcterms:W3CDTF">2022-08-16T13:13:11Z</dcterms:created>
  <dcterms:modified xsi:type="dcterms:W3CDTF">2023-09-23T02:42:09Z</dcterms:modified>
</cp:coreProperties>
</file>