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</p:sldIdLst>
  <p:sldSz cy="43200638" cx="32399288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6638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102" y="-243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58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m branco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</p:sldLayoutIdLst>
  <p:txStyles>
    <p:titleStyle>
      <a:lvl1pPr algn="l" defTabSz="3239902" eaLnBrk="1" hangingPunct="1" latinLnBrk="0" rtl="0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239902" eaLnBrk="1" hangingPunct="1" indent="-809976" latinLnBrk="0" marL="809976" rtl="0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3239902" eaLnBrk="1" hangingPunct="1" indent="-809976" latinLnBrk="0" marL="2429927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3239902" eaLnBrk="1" hangingPunct="1" indent="-809976" latinLnBrk="0" marL="4049878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3239902" eaLnBrk="1" hangingPunct="1" indent="-809976" latinLnBrk="0" marL="5669829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3239902" eaLnBrk="1" hangingPunct="1" indent="-809976" latinLnBrk="0" marL="7289780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3239902" eaLnBrk="1" hangingPunct="1" indent="-809976" latinLnBrk="0" marL="8909731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3239902" eaLnBrk="1" hangingPunct="1" indent="-809976" latinLnBrk="0" marL="10529682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3239902" eaLnBrk="1" hangingPunct="1" indent="-809976" latinLnBrk="0" marL="12149633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3239902" eaLnBrk="1" hangingPunct="1" indent="-809976" latinLnBrk="0" marL="13769584" rtl="0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239902" eaLnBrk="1" hangingPunct="1" latinLnBrk="0" marL="0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3239902" eaLnBrk="1" hangingPunct="1" latinLnBrk="0" marL="1619951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3239902" eaLnBrk="1" hangingPunct="1" latinLnBrk="0" marL="3239902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3239902" eaLnBrk="1" hangingPunct="1" latinLnBrk="0" marL="4859853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3239902" eaLnBrk="1" hangingPunct="1" latinLnBrk="0" marL="6479804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3239902" eaLnBrk="1" hangingPunct="1" latinLnBrk="0" marL="8099755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3239902" eaLnBrk="1" hangingPunct="1" latinLnBrk="0" marL="9719706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3239902" eaLnBrk="1" hangingPunct="1" latinLnBrk="0" marL="11339657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3239902" eaLnBrk="1" hangingPunct="1" latinLnBrk="0" marL="12959608" rtl="0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CaixaDeTexto 2"/>
          <p:cNvSpPr txBox="1"/>
          <p:nvPr/>
        </p:nvSpPr>
        <p:spPr>
          <a:xfrm>
            <a:off x="3480404" y="6892119"/>
            <a:ext cx="25516720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6000" lang="pt-BR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DIROFILARIOSE CANINA NO LITORAL NORTE DO ESPÍRITO SANTO</a:t>
            </a:r>
            <a:endParaRPr dirty="0" sz="6000" lang="pt-BR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77" name="CaixaDeTexto 4"/>
          <p:cNvSpPr txBox="1"/>
          <p:nvPr/>
        </p:nvSpPr>
        <p:spPr>
          <a:xfrm>
            <a:off x="407200" y="11656367"/>
            <a:ext cx="14303829" cy="5082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endParaRPr dirty="0" sz="4800"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dirty="0" sz="3600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Dirofilariose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 é uma enfermidade </a:t>
            </a:r>
            <a:r>
              <a:rPr dirty="0" sz="3600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zoonótica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 causada por parasitos </a:t>
            </a:r>
            <a:r>
              <a:rPr dirty="0" sz="3600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nematoideos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 transmitido por vetores intermediários de vários gêneros de dípteros (</a:t>
            </a:r>
            <a:r>
              <a:rPr dirty="0" sz="3600" i="1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Culex</a:t>
            </a:r>
            <a:r>
              <a:rPr dirty="0" sz="3600" i="1" lang="pt-BR" smtClean="0">
                <a:latin typeface="Arial" panose="020B0604020202020204" pitchFamily="34" charset="0"/>
                <a:cs typeface="Arial" panose="020B0604020202020204" pitchFamily="34" charset="0"/>
              </a:rPr>
              <a:t>, Aedes, </a:t>
            </a:r>
            <a:r>
              <a:rPr dirty="0" sz="3600" i="1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Armigeres</a:t>
            </a:r>
            <a:r>
              <a:rPr dirty="0" sz="3600" i="1" lang="pt-BR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sz="3600" i="1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Myzorhyncus</a:t>
            </a:r>
            <a:r>
              <a:rPr dirty="0" sz="3600" i="1" lang="pt-BR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sz="3600" i="1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Taeniorhyncuse</a:t>
            </a:r>
            <a:r>
              <a:rPr dirty="0" sz="3600" i="1" lang="pt-BR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i="1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Anopheles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). Essa doença afeta principalmente cães, mas também pode afetar canídeos selvagens, gatos e seres humanos. Em cães, esses parasitos causam, geralmente, uma doença crônica fatal. </a:t>
            </a:r>
            <a:endParaRPr dirty="0" sz="3600"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78" name="CaixaDeTexto 5"/>
          <p:cNvSpPr txBox="1"/>
          <p:nvPr/>
        </p:nvSpPr>
        <p:spPr>
          <a:xfrm>
            <a:off x="4694464" y="8168552"/>
            <a:ext cx="23088600" cy="3291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Trystan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Nascimento de Aguiar¹, Caio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Alexssander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Ramiro Jadjesck¹, Mateus Pereira de Oliveira¹, Juliana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Sesana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Coradini¹,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Joamyr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Victor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Rossoni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Junior</a:t>
            </a:r>
            <a:r>
              <a:rPr baseline="30000"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, Viviane Marques Guyoti</a:t>
            </a:r>
            <a:r>
              <a:rPr baseline="30000"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, Claiton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Marcolongo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Pereira</a:t>
            </a:r>
            <a:r>
              <a:rPr baseline="30000"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dirty="0" sz="3600" 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¹Graduando em Medicina Veterinária – Centro Universitário do Espírito Santo (UNESC); </a:t>
            </a:r>
            <a:r>
              <a:rPr baseline="30000"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Docente do Curso de Medicina – Centro Universitário do Espírito Santo (UNESC); </a:t>
            </a:r>
            <a:r>
              <a:rPr baseline="30000"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Docente do curso de Medicina Veterinária – Centro Universitário do Espírito Santo (UNESC)</a:t>
            </a:r>
          </a:p>
        </p:txBody>
      </p:sp>
      <p:sp>
        <p:nvSpPr>
          <p:cNvPr id="1048579" name="CaixaDeTexto 7"/>
          <p:cNvSpPr txBox="1"/>
          <p:nvPr/>
        </p:nvSpPr>
        <p:spPr>
          <a:xfrm>
            <a:off x="244915" y="17172844"/>
            <a:ext cx="14303829" cy="34823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lvl="1"/>
            <a:endParaRPr dirty="0" sz="4800" 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objetivo desse estudo foi descrever um caso de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dirofilariose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canina no litoral norte do estado do Espírito 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Santo (Figura 1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associando os achados clínicos, laboratoriais e necroscópicos da 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enfermidade .</a:t>
            </a:r>
            <a:endParaRPr dirty="0" sz="3600"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0" name="CaixaDeTexto 9"/>
          <p:cNvSpPr txBox="1"/>
          <p:nvPr/>
        </p:nvSpPr>
        <p:spPr>
          <a:xfrm>
            <a:off x="407199" y="20837111"/>
            <a:ext cx="14303829" cy="72161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RELATO DE CASO</a:t>
            </a:r>
          </a:p>
          <a:p>
            <a:pPr algn="ctr"/>
            <a:endParaRPr b="1" dirty="0" sz="4800"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/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Foi atendido um cão, da raça Pit Monster, de 2 anos de idade, para realização de exames hematológicos e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tipagem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sanguínea. O animal apresentava-se dispneico, com mucosas cianóticas,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sialorreia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espumosa,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taquicardico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, apático e com hipertermia. No esfregaço sanguíneo foram observadas a presença de diversas </a:t>
            </a:r>
            <a:r>
              <a:rPr dirty="0" sz="3600" lang="pt-BR" err="1" smtClean="0">
                <a:latin typeface="Arial" panose="020B0604020202020204" pitchFamily="34" charset="0"/>
                <a:cs typeface="Arial" panose="020B0604020202020204" pitchFamily="34" charset="0"/>
              </a:rPr>
              <a:t>microfilarias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 (Figura 2). 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Além disso, o animal apresentou positividade no teste rápido para o agente. Após estabilização, o animal apresentou uma breve melhora, seguida de piora clínica e morreu. Na necropsia observou-se aumento de volume no ventrículo direito com presença de larvas L5 de </a:t>
            </a:r>
            <a:r>
              <a:rPr dirty="0" sz="3600" i="1" lang="pt-BR" err="1">
                <a:latin typeface="Arial" panose="020B0604020202020204" pitchFamily="34" charset="0"/>
                <a:cs typeface="Arial" panose="020B0604020202020204" pitchFamily="34" charset="0"/>
              </a:rPr>
              <a:t>Dirofilaria</a:t>
            </a:r>
            <a:r>
              <a:rPr dirty="0" sz="3600" i="1" lang="pt-BR">
                <a:latin typeface="Arial" panose="020B0604020202020204" pitchFamily="34" charset="0"/>
                <a:cs typeface="Arial" panose="020B0604020202020204" pitchFamily="34" charset="0"/>
              </a:rPr>
              <a:t> spp.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no ventrículo </a:t>
            </a:r>
            <a:r>
              <a:rPr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direito (Figura 3). </a:t>
            </a:r>
            <a:endParaRPr dirty="0" sz="3600"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1" name="CaixaDeTexto 10"/>
          <p:cNvSpPr txBox="1"/>
          <p:nvPr/>
        </p:nvSpPr>
        <p:spPr>
          <a:xfrm>
            <a:off x="407198" y="28379362"/>
            <a:ext cx="14303829" cy="5958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ctr"/>
            <a:endParaRPr b="1" dirty="0" sz="3600"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/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dirofilariose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canina tem sido diagnosticada em todo mundo e no Brasil, há relatos da enfermidade em diversos estados. No ES, a enfermidade parece ocorrer mais nas regiões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metropolitada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e no litoral norte do estado. Tem sido mencionado que a movimentação dos cães infectados por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microfilaremia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parece ser o fator essencial que contribui para o aumento e disseminação de </a:t>
            </a:r>
            <a:r>
              <a:rPr dirty="0" sz="3600" i="1" lang="pt-BR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dirty="0" sz="3600" i="1" lang="pt-BR" err="1">
                <a:latin typeface="Arial" panose="020B0604020202020204" pitchFamily="34" charset="0"/>
                <a:cs typeface="Arial" panose="020B0604020202020204" pitchFamily="34" charset="0"/>
              </a:rPr>
              <a:t>immitis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pelas diferentes regiões. </a:t>
            </a:r>
            <a:r>
              <a:rPr dirty="0" sz="3600" i="1" lang="pt-BR" err="1">
                <a:latin typeface="Arial" panose="020B0604020202020204" pitchFamily="34" charset="0"/>
                <a:cs typeface="Arial" panose="020B0604020202020204" pitchFamily="34" charset="0"/>
              </a:rPr>
              <a:t>Dirofilaria</a:t>
            </a:r>
            <a:r>
              <a:rPr dirty="0" sz="3600" i="1" lang="pt-B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i="1" lang="pt-BR" err="1">
                <a:latin typeface="Arial" panose="020B0604020202020204" pitchFamily="34" charset="0"/>
                <a:cs typeface="Arial" panose="020B0604020202020204" pitchFamily="34" charset="0"/>
              </a:rPr>
              <a:t>immitis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tem potencial </a:t>
            </a:r>
            <a:r>
              <a:rPr dirty="0" sz="3600" lang="pt-BR" err="1">
                <a:latin typeface="Arial" panose="020B0604020202020204" pitchFamily="34" charset="0"/>
                <a:cs typeface="Arial" panose="020B0604020202020204" pitchFamily="34" charset="0"/>
              </a:rPr>
              <a:t>zoonótico</a:t>
            </a:r>
            <a:r>
              <a:rPr dirty="0" sz="3600" lang="pt-BR">
                <a:latin typeface="Arial" panose="020B0604020202020204" pitchFamily="34" charset="0"/>
                <a:cs typeface="Arial" panose="020B0604020202020204" pitchFamily="34" charset="0"/>
              </a:rPr>
              <a:t> e, portanto, pode ser considerada questão de Saúde Pública.</a:t>
            </a:r>
            <a:endParaRPr dirty="0" sz="3600"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2" name="CaixaDeTexto 11"/>
          <p:cNvSpPr txBox="1"/>
          <p:nvPr/>
        </p:nvSpPr>
        <p:spPr>
          <a:xfrm>
            <a:off x="17242970" y="33603943"/>
            <a:ext cx="14303829" cy="862583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pt-BR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ctr"/>
            <a:endParaRPr b="1" dirty="0" sz="3600"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42950" marL="742950">
              <a:buFont typeface="+mj-lt"/>
              <a:buAutoNum type="arabicPeriod"/>
            </a:pPr>
            <a:r>
              <a:rPr dirty="0" sz="3600" lang="pt-BR"/>
              <a:t>BRITO, A. C. et al. Prevalência da </a:t>
            </a:r>
            <a:r>
              <a:rPr dirty="0" sz="3600" lang="pt-BR" err="1"/>
              <a:t>filariose</a:t>
            </a:r>
            <a:r>
              <a:rPr dirty="0" sz="3600" lang="pt-BR"/>
              <a:t> canina causada por </a:t>
            </a:r>
            <a:r>
              <a:rPr dirty="0" sz="3600" lang="pt-BR" err="1"/>
              <a:t>Dirofilaria</a:t>
            </a:r>
            <a:r>
              <a:rPr dirty="0" sz="3600" lang="pt-BR"/>
              <a:t> </a:t>
            </a:r>
            <a:r>
              <a:rPr dirty="0" sz="3600" lang="pt-BR" err="1"/>
              <a:t>immitis</a:t>
            </a:r>
            <a:r>
              <a:rPr dirty="0" sz="3600" lang="pt-BR"/>
              <a:t> e </a:t>
            </a:r>
            <a:r>
              <a:rPr dirty="0" sz="3600" lang="pt-BR" err="1"/>
              <a:t>Dipetalonema</a:t>
            </a:r>
            <a:r>
              <a:rPr dirty="0" sz="3600" lang="pt-BR"/>
              <a:t> </a:t>
            </a:r>
            <a:r>
              <a:rPr dirty="0" sz="3600" lang="pt-BR" err="1"/>
              <a:t>reconditum</a:t>
            </a:r>
            <a:r>
              <a:rPr dirty="0" sz="3600" lang="pt-BR"/>
              <a:t> em Maceió, Alagoas, Brasil. Cadernos de Saúde Pública, v. 17, n. 6, p. 1497–1504, dez. 2001</a:t>
            </a:r>
            <a:r>
              <a:rPr dirty="0" sz="3600" lang="pt-BR" smtClean="0"/>
              <a:t>.</a:t>
            </a:r>
          </a:p>
          <a:p>
            <a:pPr indent="-742950" marL="742950">
              <a:buFont typeface="+mj-lt"/>
              <a:buAutoNum type="arabicPeriod"/>
            </a:pPr>
            <a:r>
              <a:rPr dirty="0" sz="3600" lang="pt-BR"/>
              <a:t>DA SILVA, B. A. et al. Variação dos parâmetros hematológicos de cães </a:t>
            </a:r>
            <a:r>
              <a:rPr dirty="0" sz="3600" lang="pt-BR" err="1"/>
              <a:t>microfilarêmicos</a:t>
            </a:r>
            <a:r>
              <a:rPr dirty="0" sz="3600" lang="pt-BR"/>
              <a:t> atendidos numa clínica escola de medicina veterinária / </a:t>
            </a:r>
            <a:r>
              <a:rPr dirty="0" sz="3600" lang="pt-BR" err="1"/>
              <a:t>Variation</a:t>
            </a:r>
            <a:r>
              <a:rPr dirty="0" sz="3600" lang="pt-BR"/>
              <a:t> </a:t>
            </a:r>
            <a:r>
              <a:rPr dirty="0" sz="3600" lang="pt-BR" err="1"/>
              <a:t>of</a:t>
            </a:r>
            <a:r>
              <a:rPr dirty="0" sz="3600" lang="pt-BR"/>
              <a:t> </a:t>
            </a:r>
            <a:r>
              <a:rPr dirty="0" sz="3600" lang="pt-BR" err="1"/>
              <a:t>hematological</a:t>
            </a:r>
            <a:r>
              <a:rPr dirty="0" sz="3600" lang="pt-BR"/>
              <a:t> </a:t>
            </a:r>
            <a:r>
              <a:rPr dirty="0" sz="3600" lang="pt-BR" err="1"/>
              <a:t>parameters</a:t>
            </a:r>
            <a:r>
              <a:rPr dirty="0" sz="3600" lang="pt-BR"/>
              <a:t> </a:t>
            </a:r>
            <a:r>
              <a:rPr dirty="0" sz="3600" lang="pt-BR" err="1"/>
              <a:t>of</a:t>
            </a:r>
            <a:r>
              <a:rPr dirty="0" sz="3600" lang="pt-BR"/>
              <a:t> </a:t>
            </a:r>
            <a:r>
              <a:rPr dirty="0" sz="3600" lang="pt-BR" err="1"/>
              <a:t>dogs</a:t>
            </a:r>
            <a:r>
              <a:rPr dirty="0" sz="3600" lang="pt-BR"/>
              <a:t> </a:t>
            </a:r>
            <a:r>
              <a:rPr dirty="0" sz="3600" lang="pt-BR" err="1"/>
              <a:t>microphilaremics</a:t>
            </a:r>
            <a:r>
              <a:rPr dirty="0" sz="3600" lang="pt-BR"/>
              <a:t> </a:t>
            </a:r>
            <a:r>
              <a:rPr dirty="0" sz="3600" lang="pt-BR" err="1"/>
              <a:t>attended</a:t>
            </a:r>
            <a:r>
              <a:rPr dirty="0" sz="3600" lang="pt-BR"/>
              <a:t> in a </a:t>
            </a:r>
            <a:r>
              <a:rPr dirty="0" sz="3600" lang="pt-BR" err="1"/>
              <a:t>clinic</a:t>
            </a:r>
            <a:r>
              <a:rPr dirty="0" sz="3600" lang="pt-BR"/>
              <a:t> </a:t>
            </a:r>
            <a:r>
              <a:rPr dirty="0" sz="3600" lang="pt-BR" err="1"/>
              <a:t>school</a:t>
            </a:r>
            <a:r>
              <a:rPr dirty="0" sz="3600" lang="pt-BR"/>
              <a:t> </a:t>
            </a:r>
            <a:r>
              <a:rPr dirty="0" sz="3600" lang="pt-BR" err="1"/>
              <a:t>of</a:t>
            </a:r>
            <a:r>
              <a:rPr dirty="0" sz="3600" lang="pt-BR"/>
              <a:t> medicine </a:t>
            </a:r>
            <a:r>
              <a:rPr dirty="0" sz="3600" lang="pt-BR" err="1"/>
              <a:t>veterinary</a:t>
            </a:r>
            <a:r>
              <a:rPr dirty="0" sz="3600" lang="pt-BR"/>
              <a:t>. </a:t>
            </a:r>
            <a:r>
              <a:rPr dirty="0" sz="3600" lang="pt-BR" err="1"/>
              <a:t>Brazilian</a:t>
            </a:r>
            <a:r>
              <a:rPr dirty="0" sz="3600" lang="pt-BR"/>
              <a:t> </a:t>
            </a:r>
            <a:r>
              <a:rPr dirty="0" sz="3600" lang="pt-BR" err="1"/>
              <a:t>Journal</a:t>
            </a:r>
            <a:r>
              <a:rPr dirty="0" sz="3600" lang="pt-BR"/>
              <a:t> </a:t>
            </a:r>
            <a:r>
              <a:rPr dirty="0" sz="3600" lang="pt-BR" err="1"/>
              <a:t>of</a:t>
            </a:r>
            <a:r>
              <a:rPr dirty="0" sz="3600" lang="pt-BR"/>
              <a:t> Animal </a:t>
            </a:r>
            <a:r>
              <a:rPr dirty="0" sz="3600" lang="pt-BR" err="1"/>
              <a:t>and</a:t>
            </a:r>
            <a:r>
              <a:rPr dirty="0" sz="3600" lang="pt-BR"/>
              <a:t> Environmental </a:t>
            </a:r>
            <a:r>
              <a:rPr dirty="0" sz="3600" lang="pt-BR" err="1"/>
              <a:t>Research</a:t>
            </a:r>
            <a:r>
              <a:rPr dirty="0" sz="3600" lang="pt-BR"/>
              <a:t>, v. 4, n. 4, p. 5656–5657, 4 nov. 2021</a:t>
            </a:r>
            <a:r>
              <a:rPr dirty="0" sz="3600" lang="pt-BR" smtClean="0"/>
              <a:t>.</a:t>
            </a:r>
          </a:p>
          <a:p>
            <a:pPr indent="-742950" marL="742950">
              <a:buFont typeface="+mj-lt"/>
              <a:buAutoNum type="arabicPeriod"/>
            </a:pPr>
            <a:r>
              <a:rPr dirty="0" sz="3600" lang="en-US"/>
              <a:t>LITTLE, S. et al. Prime detection of </a:t>
            </a:r>
            <a:r>
              <a:rPr dirty="0" sz="3600" lang="en-US" err="1"/>
              <a:t>Dirofilaria</a:t>
            </a:r>
            <a:r>
              <a:rPr dirty="0" sz="3600" lang="en-US"/>
              <a:t> </a:t>
            </a:r>
            <a:r>
              <a:rPr dirty="0" sz="3600" lang="en-US" err="1"/>
              <a:t>immitis</a:t>
            </a:r>
            <a:r>
              <a:rPr dirty="0" sz="3600" lang="en-US"/>
              <a:t>: understanding the influence of blocked </a:t>
            </a:r>
            <a:r>
              <a:rPr dirty="0" sz="3600" lang="en-US" err="1"/>
              <a:t>antigenon</a:t>
            </a:r>
            <a:r>
              <a:rPr dirty="0" sz="3600" lang="en-US"/>
              <a:t> heartworm test performance. Parasites &amp; Vectors, v. 11, n. 1, p. 186, 20 </a:t>
            </a:r>
            <a:r>
              <a:rPr dirty="0" sz="3600" lang="en-US" err="1"/>
              <a:t>dez</a:t>
            </a:r>
            <a:r>
              <a:rPr dirty="0" sz="3600" lang="en-US"/>
              <a:t>. 2018. </a:t>
            </a:r>
            <a:endParaRPr dirty="0" sz="3600" lang="pt-BR" smtClean="0"/>
          </a:p>
          <a:p>
            <a:pPr algn="ctr" indent="-742950" marL="742950">
              <a:buFont typeface="+mj-lt"/>
              <a:buAutoNum type="arabicPeriod"/>
            </a:pPr>
            <a:endParaRPr b="1" dirty="0" sz="3600"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2" name="Imagem 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874611" y="13466597"/>
            <a:ext cx="13112428" cy="8231691"/>
          </a:xfrm>
          <a:prstGeom prst="rect"/>
        </p:spPr>
      </p:pic>
      <p:pic>
        <p:nvPicPr>
          <p:cNvPr id="2097153" name="Imagem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7874610" y="22906216"/>
            <a:ext cx="13112429" cy="8358377"/>
          </a:xfrm>
          <a:prstGeom prst="rect"/>
        </p:spPr>
      </p:pic>
      <p:pic>
        <p:nvPicPr>
          <p:cNvPr id="2097154" name="Imagem 1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531901" y="34450372"/>
            <a:ext cx="9827827" cy="5807787"/>
          </a:xfrm>
          <a:prstGeom prst="rect"/>
        </p:spPr>
      </p:pic>
      <p:sp>
        <p:nvSpPr>
          <p:cNvPr id="1048583" name="CaixaDeTexto 1"/>
          <p:cNvSpPr txBox="1"/>
          <p:nvPr/>
        </p:nvSpPr>
        <p:spPr>
          <a:xfrm>
            <a:off x="17841950" y="31264593"/>
            <a:ext cx="13084360" cy="14630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Figura 3. 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Dirofilariose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 canina no litoral norte do Espírito Santo. Observa-se formas adultas de 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Dirofilaria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immitsno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 ventrículo direito cardíaco.</a:t>
            </a:r>
            <a:endParaRPr dirty="0" sz="2800" 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dirty="0" lang="pt-BR"/>
              <a:t/>
            </a:r>
            <a:br>
              <a:rPr dirty="0" lang="pt-BR"/>
            </a:br>
            <a:endParaRPr dirty="0" lang="pt-BR"/>
          </a:p>
        </p:txBody>
      </p:sp>
      <p:sp>
        <p:nvSpPr>
          <p:cNvPr id="1048584" name="CaixaDeTexto 3"/>
          <p:cNvSpPr txBox="1"/>
          <p:nvPr/>
        </p:nvSpPr>
        <p:spPr>
          <a:xfrm>
            <a:off x="293901" y="40258159"/>
            <a:ext cx="14303829" cy="134873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Figura 1. 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Dirofilariose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 canina no litoral norte do espírito santo. Estado do Espírito Santo, localização no Brasil, divisões geopolíticas regionais e localização </a:t>
            </a:r>
            <a:r>
              <a:rPr dirty="0" sz="2800" lang="pt-BR" smtClean="0">
                <a:latin typeface="Arial" panose="020B0604020202020204" pitchFamily="34" charset="0"/>
                <a:cs typeface="Arial" panose="020B0604020202020204" pitchFamily="34" charset="0"/>
              </a:rPr>
              <a:t>do caso.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 sz="2800"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5" name="CaixaDeTexto 6"/>
          <p:cNvSpPr txBox="1"/>
          <p:nvPr/>
        </p:nvSpPr>
        <p:spPr>
          <a:xfrm>
            <a:off x="17874610" y="21691339"/>
            <a:ext cx="12725738" cy="95410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Figura 2. 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Dirofilariose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 canina no litoral norte do espírito santo. Observa-se 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microfilária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 no esfregaço sanguíneo (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Romanowsky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sz="2800" lang="pt-BR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dirty="0" sz="2800" lang="pt-BR">
                <a:latin typeface="Arial" panose="020B0604020202020204" pitchFamily="34" charset="0"/>
                <a:cs typeface="Arial" panose="020B0604020202020204" pitchFamily="34" charset="0"/>
              </a:rPr>
              <a:t> 10x).</a:t>
            </a:r>
            <a:endParaRPr dirty="0" sz="2800"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5" name="Imagem 1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1609614" y="41643154"/>
            <a:ext cx="9258300" cy="1560903"/>
          </a:xfrm>
          <a:prstGeom prst="rect"/>
        </p:spPr>
      </p:pic>
      <p:sp>
        <p:nvSpPr>
          <p:cNvPr id="1048595" name=""/>
          <p:cNvSpPr txBox="1"/>
          <p:nvPr/>
        </p:nvSpPr>
        <p:spPr>
          <a:xfrm>
            <a:off x="17242970" y="32472519"/>
            <a:ext cx="14071426" cy="510542"/>
          </a:xfrm>
          <a:prstGeom prst="rect"/>
        </p:spPr>
        <p:txBody>
          <a:bodyPr rtlCol="0" wrap="square">
            <a:spAutoFit/>
          </a:bodyPr>
          <a:p>
            <a:r>
              <a:rPr b="0" sz="2800" i="0" lang="pt-BR">
                <a:solidFill>
                  <a:srgbClr val="000000"/>
                </a:solidFill>
                <a:latin typeface="Arial"/>
                <a:ea typeface="Calibri"/>
                <a:cs typeface="Arial"/>
              </a:rPr>
              <a:t>Palavras-chave: </a:t>
            </a:r>
            <a:r>
              <a:rPr b="0" sz="2800" i="0" lang="pt-BR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dirofilariose</a:t>
            </a:r>
            <a:r>
              <a:rPr b="0" sz="2800" i="0" lang="pt-BR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, zoonose, necropsia, litoral norte, Espírito Santo.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Apresentação do PowerPoint</dc:title>
  <dc:creator>Valmir Pereira da Silva</dc:creator>
  <cp:lastModifiedBy>alunos</cp:lastModifiedBy>
  <dcterms:created xsi:type="dcterms:W3CDTF">2022-08-16T19:13:11Z</dcterms:created>
  <dcterms:modified xsi:type="dcterms:W3CDTF">2023-09-24T12:05:24Z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40a14d6012fa47b3a87da5276eec6ebb</vt:lpwstr>
  </property>
</Properties>
</file>