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3785" autoAdjust="0"/>
  </p:normalViewPr>
  <p:slideViewPr>
    <p:cSldViewPr snapToGrid="0">
      <p:cViewPr>
        <p:scale>
          <a:sx n="21" d="100"/>
          <a:sy n="21" d="100"/>
        </p:scale>
        <p:origin x="1254" y="-27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Relationship Id="rId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59265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 /><Relationship Id="rId2" Type="http://schemas.openxmlformats.org/officeDocument/2006/relationships/theme" Target="../theme/theme1.xml" /><Relationship Id="rId1" Type="http://schemas.openxmlformats.org/officeDocument/2006/relationships/slideLayout" Target="../slideLayouts/slideLayout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2198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7C5E299E-4DDF-F844-FA05-431A9C60A525}"/>
              </a:ext>
            </a:extLst>
          </p:cNvPr>
          <p:cNvSpPr txBox="1"/>
          <p:nvPr/>
        </p:nvSpPr>
        <p:spPr>
          <a:xfrm>
            <a:off x="2090056" y="7248167"/>
            <a:ext cx="28999543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pt-BR" sz="48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ADAPTAÇÃO ACADÊMICA VIVENCIADA POR ALUNOS INGRESSANTES EM UMA INSTITUIÇÃO DE ENSINO NO INTERIOR DO ESPÍRITO SANTO COM CURRÍCULO INOVADOR. </a:t>
            </a:r>
            <a:endParaRPr lang="pt-BR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E2668BB6-EAE1-97D0-8229-DD5358A2276C}"/>
              </a:ext>
            </a:extLst>
          </p:cNvPr>
          <p:cNvSpPr txBox="1"/>
          <p:nvPr/>
        </p:nvSpPr>
        <p:spPr>
          <a:xfrm>
            <a:off x="4221927" y="8766209"/>
            <a:ext cx="251362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4400" baseline="30000" dirty="0"/>
              <a:t>   </a:t>
            </a:r>
            <a:r>
              <a:rPr lang="pt-BR" sz="4800" dirty="0"/>
              <a:t>Amanda Ribeiro Farias Brum</a:t>
            </a:r>
            <a:r>
              <a:rPr lang="pt-BR" sz="4800" baseline="30000" dirty="0"/>
              <a:t>1</a:t>
            </a:r>
            <a:r>
              <a:rPr lang="pt-BR" sz="4800" dirty="0"/>
              <a:t>, Vanessa Galhardo Milanezi</a:t>
            </a:r>
            <a:r>
              <a:rPr lang="pt-BR" sz="4800" baseline="30000" dirty="0"/>
              <a:t>1</a:t>
            </a:r>
            <a:r>
              <a:rPr lang="pt-BR" sz="4800" dirty="0"/>
              <a:t>, Mariana </a:t>
            </a:r>
            <a:r>
              <a:rPr lang="pt-BR" sz="4800" dirty="0" err="1"/>
              <a:t>Rambaldi</a:t>
            </a:r>
            <a:r>
              <a:rPr lang="pt-BR" sz="4800" dirty="0"/>
              <a:t> do Nascimento</a:t>
            </a:r>
            <a:r>
              <a:rPr lang="pt-BR" sz="4800" baseline="30000" dirty="0"/>
              <a:t>2</a:t>
            </a:r>
            <a:r>
              <a:rPr lang="pt-BR" sz="4800" dirty="0"/>
              <a:t>.</a:t>
            </a:r>
            <a:endParaRPr lang="pt-BR" sz="4800" baseline="30000" dirty="0"/>
          </a:p>
        </p:txBody>
      </p:sp>
      <p:sp>
        <p:nvSpPr>
          <p:cNvPr id="4" name="CaixaDeTexto 3">
            <a:extLst>
              <a:ext uri="{FF2B5EF4-FFF2-40B4-BE49-F238E27FC236}">
                <a16:creationId xmlns:a16="http://schemas.microsoft.com/office/drawing/2014/main" id="{20A20259-1B42-4D9E-4941-C3ACD8C0E4D4}"/>
              </a:ext>
            </a:extLst>
          </p:cNvPr>
          <p:cNvSpPr txBox="1"/>
          <p:nvPr/>
        </p:nvSpPr>
        <p:spPr>
          <a:xfrm>
            <a:off x="5319848" y="9875282"/>
            <a:ext cx="226216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pt-BR" sz="7200" baseline="30000" dirty="0"/>
              <a:t>1 Graduandas em Psicologia – UNESC , 2 Mestre em Administração, Professora do UNESC.  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id="{D0C4267A-028B-297E-DB09-F72E418B487C}"/>
              </a:ext>
            </a:extLst>
          </p:cNvPr>
          <p:cNvSpPr/>
          <p:nvPr/>
        </p:nvSpPr>
        <p:spPr>
          <a:xfrm>
            <a:off x="2090053" y="10773031"/>
            <a:ext cx="14109587" cy="652782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D7588E85-16CA-AE51-DD07-4B8867D6581C}"/>
              </a:ext>
            </a:extLst>
          </p:cNvPr>
          <p:cNvSpPr txBox="1"/>
          <p:nvPr/>
        </p:nvSpPr>
        <p:spPr>
          <a:xfrm>
            <a:off x="2465472" y="10653583"/>
            <a:ext cx="137046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>
                <a:solidFill>
                  <a:schemeClr val="bg1"/>
                </a:solidFill>
              </a:rPr>
              <a:t>INTRODUÇÃO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24500569-7BCF-4D94-E53A-E4692C3AF0DB}"/>
              </a:ext>
            </a:extLst>
          </p:cNvPr>
          <p:cNvSpPr txBox="1"/>
          <p:nvPr/>
        </p:nvSpPr>
        <p:spPr>
          <a:xfrm>
            <a:off x="2060518" y="11432962"/>
            <a:ext cx="14109587" cy="563231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entrada em uma instituição de Ensino Superior se torna desafiador por envolver a aquisição de novos conhecimentos, a construção de novos vínculos afetivos e profissionais, a necessidade de atender as demandas acadêmicas e lidar com as expectativas familiares. (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Geirdal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40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et al.,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2019; </a:t>
            </a:r>
            <a:r>
              <a:rPr lang="pt-BR" sz="4000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Murrell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pt-BR" sz="40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et al., </a:t>
            </a:r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2018). </a:t>
            </a:r>
            <a:r>
              <a:rPr lang="pt-BR" sz="4000" b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Almeida, Ferreira e Soares (1999), definiram as vivencias acadêmicas como um conjunto de variáveis do cotidiano dos universitários que dependem diretamente d</a:t>
            </a:r>
            <a:r>
              <a:rPr lang="pt-BR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 desenvolvimento pessoal, cognitivo e social. </a:t>
            </a:r>
            <a:endParaRPr lang="pt-BR" sz="4000" dirty="0"/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7A5A4CE9-EE54-1DA8-6E2F-48232DFEF5FD}"/>
              </a:ext>
            </a:extLst>
          </p:cNvPr>
          <p:cNvSpPr/>
          <p:nvPr/>
        </p:nvSpPr>
        <p:spPr>
          <a:xfrm>
            <a:off x="2134346" y="17111310"/>
            <a:ext cx="14080057" cy="6961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C30D2D11-3DDF-BBEB-6F24-B043D6C8708F}"/>
              </a:ext>
            </a:extLst>
          </p:cNvPr>
          <p:cNvSpPr txBox="1"/>
          <p:nvPr/>
        </p:nvSpPr>
        <p:spPr>
          <a:xfrm>
            <a:off x="2279822" y="17036056"/>
            <a:ext cx="131869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>
                <a:solidFill>
                  <a:schemeClr val="bg1"/>
                </a:solidFill>
              </a:rPr>
              <a:t>OBJETIVO </a:t>
            </a:r>
          </a:p>
        </p:txBody>
      </p:sp>
      <p:sp>
        <p:nvSpPr>
          <p:cNvPr id="13" name="CaixaDeTexto 12">
            <a:extLst>
              <a:ext uri="{FF2B5EF4-FFF2-40B4-BE49-F238E27FC236}">
                <a16:creationId xmlns:a16="http://schemas.microsoft.com/office/drawing/2014/main" id="{7E07DD65-35CB-7173-4280-1256A82EBBCF}"/>
              </a:ext>
            </a:extLst>
          </p:cNvPr>
          <p:cNvSpPr txBox="1"/>
          <p:nvPr/>
        </p:nvSpPr>
        <p:spPr>
          <a:xfrm>
            <a:off x="2134346" y="17898394"/>
            <a:ext cx="14094825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 objetivo desse estudo foi identificar fatores que interferem na adaptação dos estudantes ingressantes com currículo inovador</a:t>
            </a:r>
            <a:endParaRPr lang="pt-BR" sz="4000" dirty="0"/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9A84CADC-B1FA-7631-01B7-DD84B5A6AF05}"/>
              </a:ext>
            </a:extLst>
          </p:cNvPr>
          <p:cNvSpPr/>
          <p:nvPr/>
        </p:nvSpPr>
        <p:spPr>
          <a:xfrm>
            <a:off x="2134347" y="19978225"/>
            <a:ext cx="14094824" cy="6961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800" dirty="0"/>
              <a:t>METODOLOGIA</a:t>
            </a:r>
          </a:p>
        </p:txBody>
      </p:sp>
      <p:sp>
        <p:nvSpPr>
          <p:cNvPr id="17" name="CaixaDeTexto 16">
            <a:extLst>
              <a:ext uri="{FF2B5EF4-FFF2-40B4-BE49-F238E27FC236}">
                <a16:creationId xmlns:a16="http://schemas.microsoft.com/office/drawing/2014/main" id="{B03B7E39-511F-52C8-D829-15F31DDB1A46}"/>
              </a:ext>
            </a:extLst>
          </p:cNvPr>
          <p:cNvSpPr txBox="1"/>
          <p:nvPr/>
        </p:nvSpPr>
        <p:spPr>
          <a:xfrm>
            <a:off x="2033559" y="20815188"/>
            <a:ext cx="14094825" cy="8710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4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Foi realizada uma pesquisa de abordagem quantitativa com ênfase nos alunos ingressantes de uma Faculdade no interior do Espírito Santo. Foi utilizado o Questionário de Vivências Acadêmicas, versão reduzida – QVA-r, constituído por 55 itens e 5 dimensões: pessoal, interpessoal, carreira, estudo e institucional. Os dados foram apurados por meio de procedimentos estatísticos com o auxílio do software JASP 0.17.2.1. O estudo foi realizado com 199 alunos e os cursos abordados foram: Sistema de Informação, 2,5%, Enfermagem, 6,0%, Psicologia, 30,7%, Administração, 2.0%, Direito, 1.0%, Farmácia, 2,5%, Fisioterapia, 9.0%, Medicina, 2,5%, Medicina Veterinária, 19,6%, Nutrição, 3,5%, Odontologia, 20,6%, sendo 67,8% do gênero feminino, 30,7% do gênero masculino e 1,5% não binário. </a:t>
            </a:r>
            <a:endParaRPr lang="pt-BR" sz="4000" dirty="0"/>
          </a:p>
        </p:txBody>
      </p:sp>
      <p:sp>
        <p:nvSpPr>
          <p:cNvPr id="20" name="Retângulo 19">
            <a:extLst>
              <a:ext uri="{FF2B5EF4-FFF2-40B4-BE49-F238E27FC236}">
                <a16:creationId xmlns:a16="http://schemas.microsoft.com/office/drawing/2014/main" id="{6366C876-8638-92DB-886F-53F9BC64BD5A}"/>
              </a:ext>
            </a:extLst>
          </p:cNvPr>
          <p:cNvSpPr/>
          <p:nvPr/>
        </p:nvSpPr>
        <p:spPr>
          <a:xfrm>
            <a:off x="2134353" y="29666105"/>
            <a:ext cx="13994032" cy="696124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RESULTADOS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DEF0E343-9A5B-7C9F-EEA3-F2A990F593C7}"/>
              </a:ext>
            </a:extLst>
          </p:cNvPr>
          <p:cNvSpPr txBox="1"/>
          <p:nvPr/>
        </p:nvSpPr>
        <p:spPr>
          <a:xfrm>
            <a:off x="2060517" y="30509733"/>
            <a:ext cx="14109587" cy="10890161"/>
          </a:xfrm>
          <a:prstGeom prst="rect">
            <a:avLst/>
          </a:prstGeom>
          <a:noFill/>
        </p:spPr>
        <p:txBody>
          <a:bodyPr wrap="square" anchor="t">
            <a:spAutoFit/>
          </a:bodyPr>
          <a:lstStyle/>
          <a:p>
            <a:pPr algn="just">
              <a:spcBef>
                <a:spcPts val="200"/>
              </a:spcBef>
              <a:spcAft>
                <a:spcPts val="800"/>
              </a:spcAft>
            </a:pPr>
            <a:r>
              <a:rPr lang="pt-BR" sz="4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Em relação à formação universitária, 81,9% (n = 163) afirmaram estar em seu primeiro curso, 11,6% (n = 23) já iniciaram outro curso e não concluíram e, 6,5% (n = 13) já concluíram outra graduação anteriormente.</a:t>
            </a:r>
            <a:endParaRPr lang="pt-B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Bef>
                <a:spcPts val="200"/>
              </a:spcBef>
              <a:spcAft>
                <a:spcPts val="800"/>
              </a:spcAft>
            </a:pPr>
            <a:r>
              <a:rPr lang="pt-BR" sz="4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 os acadêmicos, 98,5% (n = 196) dizem ter pretensão de continuar no curso atual e 1,5% (n = 3) responderam que não. Dos participantes que responderam que não pretendem continuar, todos são do sexo feminino, do curso de Odontologia (n = 2) e Psicologia (n = 1), com 17, 19 e 29 anos. Uma exerce atividade remunerada e duas não.</a:t>
            </a:r>
            <a:endParaRPr lang="pt-B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spcAft>
                <a:spcPts val="800"/>
              </a:spcAft>
            </a:pPr>
            <a:r>
              <a:rPr lang="pt-BR" sz="4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 todos os estudantes, 42,7% (n = 85) não exercem nenhuma atividade remunerada e 57,3% (n = 114) exercem algum tipo de atividade concomitantemente ao estudo.</a:t>
            </a:r>
          </a:p>
          <a:p>
            <a:pPr indent="449580" algn="just">
              <a:spcAft>
                <a:spcPts val="800"/>
              </a:spcAft>
            </a:pPr>
            <a:r>
              <a:rPr lang="pt-BR" sz="4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4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 idades variaram entre 17 e 52 anos, com média de 20,6 anos (+-4,8). Houve um predomínio dos estudantes na faixa de 18 a 20 anos, 71,9% (n = 143), dos quais 38,2% (n = 76) têm 18 anos. O percentual de estudantes com idade superior</a:t>
            </a:r>
            <a:endParaRPr lang="pt-B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CaixaDeTexto 23">
            <a:extLst>
              <a:ext uri="{FF2B5EF4-FFF2-40B4-BE49-F238E27FC236}">
                <a16:creationId xmlns:a16="http://schemas.microsoft.com/office/drawing/2014/main" id="{FE863AD8-0A58-703F-A68C-DBD87D0DFA5B}"/>
              </a:ext>
            </a:extLst>
          </p:cNvPr>
          <p:cNvSpPr txBox="1"/>
          <p:nvPr/>
        </p:nvSpPr>
        <p:spPr>
          <a:xfrm>
            <a:off x="16941899" y="10706279"/>
            <a:ext cx="1449977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49580" algn="just">
              <a:spcBef>
                <a:spcPts val="200"/>
              </a:spcBef>
            </a:pPr>
            <a:r>
              <a:rPr lang="pt-BR" sz="40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21 anos foi de 26,1% (n = 56) e inferior a 18 anos foi de 2% (n = 4).</a:t>
            </a:r>
            <a:endParaRPr lang="pt-BR" sz="4000" kern="100" dirty="0">
              <a:solidFill>
                <a:srgbClr val="2F5496"/>
              </a:solidFill>
              <a:effectLst/>
              <a:latin typeface="Calibri Light" panose="020F03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5" name="Tabela 24">
            <a:extLst>
              <a:ext uri="{FF2B5EF4-FFF2-40B4-BE49-F238E27FC236}">
                <a16:creationId xmlns:a16="http://schemas.microsoft.com/office/drawing/2014/main" id="{48673289-7C77-E7F1-DF43-38E29F4BA6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026796"/>
              </p:ext>
            </p:extLst>
          </p:nvPr>
        </p:nvGraphicFramePr>
        <p:xfrm>
          <a:off x="16842919" y="13613995"/>
          <a:ext cx="14246680" cy="1012957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309153">
                  <a:extLst>
                    <a:ext uri="{9D8B030D-6E8A-4147-A177-3AD203B41FA5}">
                      <a16:colId xmlns:a16="http://schemas.microsoft.com/office/drawing/2014/main" val="4275343507"/>
                    </a:ext>
                  </a:extLst>
                </a:gridCol>
                <a:gridCol w="2766377">
                  <a:extLst>
                    <a:ext uri="{9D8B030D-6E8A-4147-A177-3AD203B41FA5}">
                      <a16:colId xmlns:a16="http://schemas.microsoft.com/office/drawing/2014/main" val="2701058216"/>
                    </a:ext>
                  </a:extLst>
                </a:gridCol>
                <a:gridCol w="2548070">
                  <a:extLst>
                    <a:ext uri="{9D8B030D-6E8A-4147-A177-3AD203B41FA5}">
                      <a16:colId xmlns:a16="http://schemas.microsoft.com/office/drawing/2014/main" val="3875846619"/>
                    </a:ext>
                  </a:extLst>
                </a:gridCol>
                <a:gridCol w="2033353">
                  <a:extLst>
                    <a:ext uri="{9D8B030D-6E8A-4147-A177-3AD203B41FA5}">
                      <a16:colId xmlns:a16="http://schemas.microsoft.com/office/drawing/2014/main" val="1670110615"/>
                    </a:ext>
                  </a:extLst>
                </a:gridCol>
                <a:gridCol w="1494106">
                  <a:extLst>
                    <a:ext uri="{9D8B030D-6E8A-4147-A177-3AD203B41FA5}">
                      <a16:colId xmlns:a16="http://schemas.microsoft.com/office/drawing/2014/main" val="1035191224"/>
                    </a:ext>
                  </a:extLst>
                </a:gridCol>
                <a:gridCol w="2095621">
                  <a:extLst>
                    <a:ext uri="{9D8B030D-6E8A-4147-A177-3AD203B41FA5}">
                      <a16:colId xmlns:a16="http://schemas.microsoft.com/office/drawing/2014/main" val="2075207791"/>
                    </a:ext>
                  </a:extLst>
                </a:gridCol>
              </a:tblGrid>
              <a:tr h="581335">
                <a:tc rowSpan="2">
                  <a:txBody>
                    <a:bodyPr/>
                    <a:lstStyle/>
                    <a:p>
                      <a:pPr indent="-784225"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600" kern="100" dirty="0">
                          <a:effectLst/>
                        </a:rPr>
                        <a:t>Variáveis/      Categorias</a:t>
                      </a:r>
                      <a:endParaRPr lang="pt-BR" sz="3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1000" kern="100">
                          <a:effectLst/>
                        </a:rPr>
                        <a:t>Dimensões</a:t>
                      </a:r>
                      <a:endParaRPr lang="pt-BR" sz="11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180520"/>
                  </a:ext>
                </a:extLst>
              </a:tr>
              <a:tr h="581335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600" kern="100" dirty="0">
                          <a:effectLst/>
                        </a:rPr>
                        <a:t>Pessoal</a:t>
                      </a:r>
                      <a:endParaRPr lang="pt-BR" sz="3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600" kern="100">
                          <a:effectLst/>
                        </a:rPr>
                        <a:t>Interpessoal</a:t>
                      </a:r>
                      <a:endParaRPr lang="pt-BR" sz="3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600" kern="100">
                          <a:effectLst/>
                        </a:rPr>
                        <a:t>Carreira</a:t>
                      </a:r>
                      <a:endParaRPr lang="pt-BR" sz="3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600" kern="100">
                          <a:effectLst/>
                        </a:rPr>
                        <a:t>Estudo</a:t>
                      </a:r>
                      <a:endParaRPr lang="pt-BR" sz="36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600" kern="100" dirty="0">
                          <a:effectLst/>
                        </a:rPr>
                        <a:t>Institucional</a:t>
                      </a:r>
                      <a:endParaRPr lang="pt-BR" sz="36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57937491"/>
                  </a:ext>
                </a:extLst>
              </a:tr>
              <a:tr h="668563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Curso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1. Administração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2. Direito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3. Enfermagem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4. Farmácia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5. Fisioterapia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6. Medicina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7. Medicina Veterinária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8. Nutrição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9. Odontologia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10. Psicologia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11. Sist. de Informação</a:t>
                      </a:r>
                      <a:endParaRPr lang="pt-BR" sz="3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3,23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2,82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2,78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2,95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3,06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2,44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3,20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3,16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3,12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2,91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2,31</a:t>
                      </a:r>
                      <a:endParaRPr lang="pt-BR" sz="3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3,45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3,16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3,52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3,68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3,68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3,34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3,41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3,56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3,46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3,43</a:t>
                      </a:r>
                      <a:endParaRPr lang="pt-BR" sz="3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>
                          <a:effectLst/>
                        </a:rPr>
                        <a:t>3,41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>
                          <a:effectLst/>
                        </a:rPr>
                        <a:t>4,08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>
                          <a:effectLst/>
                        </a:rPr>
                        <a:t>4,09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>
                          <a:effectLst/>
                        </a:rPr>
                        <a:t>3,66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>
                          <a:effectLst/>
                        </a:rPr>
                        <a:t>4,21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>
                          <a:effectLst/>
                        </a:rPr>
                        <a:t>4,15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>
                          <a:effectLst/>
                        </a:rPr>
                        <a:t>4,05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>
                          <a:effectLst/>
                        </a:rPr>
                        <a:t>4,02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>
                          <a:effectLst/>
                        </a:rPr>
                        <a:t>4,05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>
                          <a:effectLst/>
                        </a:rPr>
                        <a:t>4,07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>
                          <a:effectLst/>
                        </a:rPr>
                        <a:t>3,96</a:t>
                      </a:r>
                      <a:endParaRPr lang="pt-BR" sz="3200" kern="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3,02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3,77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3,73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3,33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3,55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3,40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3,40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3,33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3,51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3,42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3,60</a:t>
                      </a:r>
                      <a:endParaRPr lang="pt-BR" sz="3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3,84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3,68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3,80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3,32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4,00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3,70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3,72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3,98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3,73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3,70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pt-BR" sz="3200" kern="100" dirty="0">
                          <a:effectLst/>
                        </a:rPr>
                        <a:t>3,77</a:t>
                      </a:r>
                      <a:endParaRPr lang="pt-BR" sz="32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09292698"/>
                  </a:ext>
                </a:extLst>
              </a:tr>
            </a:tbl>
          </a:graphicData>
        </a:graphic>
      </p:graphicFrame>
      <p:sp>
        <p:nvSpPr>
          <p:cNvPr id="26" name="Rectangle 1">
            <a:extLst>
              <a:ext uri="{FF2B5EF4-FFF2-40B4-BE49-F238E27FC236}">
                <a16:creationId xmlns:a16="http://schemas.microsoft.com/office/drawing/2014/main" id="{7B768163-48DB-618B-D8BC-0A0ED60A4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65971" y="12290556"/>
            <a:ext cx="14752864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4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Tabela 3 - </a:t>
            </a:r>
            <a:r>
              <a:rPr kumimoji="0" lang="pt-BR" altLang="pt-BR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Avalia</a:t>
            </a:r>
            <a:r>
              <a:rPr kumimoji="0" lang="pt-BR" altLang="pt-BR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ç</a:t>
            </a:r>
            <a:r>
              <a:rPr kumimoji="0" lang="pt-BR" altLang="pt-BR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ão das dimensões do QVA-r de acordo com a vari</a:t>
            </a:r>
            <a:r>
              <a:rPr kumimoji="0" lang="pt-BR" altLang="pt-BR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kumimoji="0" lang="pt-BR" altLang="pt-BR" sz="4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vel curso</a:t>
            </a:r>
            <a:endParaRPr kumimoji="0" lang="pt-BR" altLang="pt-BR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27" name="Retângulo 26">
            <a:extLst>
              <a:ext uri="{FF2B5EF4-FFF2-40B4-BE49-F238E27FC236}">
                <a16:creationId xmlns:a16="http://schemas.microsoft.com/office/drawing/2014/main" id="{DD41D13E-AC8E-3349-0BA0-DFEE9357EC5D}"/>
              </a:ext>
            </a:extLst>
          </p:cNvPr>
          <p:cNvSpPr/>
          <p:nvPr/>
        </p:nvSpPr>
        <p:spPr>
          <a:xfrm>
            <a:off x="16941899" y="24082718"/>
            <a:ext cx="14094825" cy="750391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CONCLUSÃO</a:t>
            </a:r>
          </a:p>
        </p:txBody>
      </p:sp>
      <p:sp>
        <p:nvSpPr>
          <p:cNvPr id="29" name="CaixaDeTexto 28">
            <a:extLst>
              <a:ext uri="{FF2B5EF4-FFF2-40B4-BE49-F238E27FC236}">
                <a16:creationId xmlns:a16="http://schemas.microsoft.com/office/drawing/2014/main" id="{C76F2CCB-9215-2C42-822D-B535F79455F2}"/>
              </a:ext>
            </a:extLst>
          </p:cNvPr>
          <p:cNvSpPr txBox="1"/>
          <p:nvPr/>
        </p:nvSpPr>
        <p:spPr>
          <a:xfrm>
            <a:off x="16941899" y="25184665"/>
            <a:ext cx="14246680" cy="73041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pt-BR" sz="40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possível afirmar que os recursos de aprendizagem contribuem para o bem-estar psicológico dos estudantes, assim como sentimentos e apreciação pela faculdade parecem estar ligados às expectativas dos estudantes. Percebe-se destaque na adaptação em relação as dimensões Carreira e Institucional. Confirma-se resultados positivos com a implementação do currículo inovador.</a:t>
            </a:r>
            <a:r>
              <a:rPr lang="pt-BR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pt-BR" sz="4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visa desempenhar, priorizando atividades que contribuem para uma aprendizagem flexível e não fragmentada e a aquisição de competências para o mercado de trabalho (Brasil, 2014; Stella, 2007). </a:t>
            </a:r>
            <a:endParaRPr lang="pt-BR" sz="4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0" name="Retângulo 29">
            <a:extLst>
              <a:ext uri="{FF2B5EF4-FFF2-40B4-BE49-F238E27FC236}">
                <a16:creationId xmlns:a16="http://schemas.microsoft.com/office/drawing/2014/main" id="{6058A0C7-2D7F-C5F9-ED85-30AAE2BDC4E1}"/>
              </a:ext>
            </a:extLst>
          </p:cNvPr>
          <p:cNvSpPr/>
          <p:nvPr/>
        </p:nvSpPr>
        <p:spPr>
          <a:xfrm>
            <a:off x="16941899" y="32570969"/>
            <a:ext cx="14246680" cy="70323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/>
              <a:t>REFERÊNCIAS</a:t>
            </a:r>
          </a:p>
        </p:txBody>
      </p:sp>
      <p:sp>
        <p:nvSpPr>
          <p:cNvPr id="32" name="CaixaDeTexto 31">
            <a:extLst>
              <a:ext uri="{FF2B5EF4-FFF2-40B4-BE49-F238E27FC236}">
                <a16:creationId xmlns:a16="http://schemas.microsoft.com/office/drawing/2014/main" id="{1CD0A57E-5353-7FB5-B686-1C4E6956891A}"/>
              </a:ext>
            </a:extLst>
          </p:cNvPr>
          <p:cNvSpPr txBox="1"/>
          <p:nvPr/>
        </p:nvSpPr>
        <p:spPr>
          <a:xfrm>
            <a:off x="16865971" y="33450170"/>
            <a:ext cx="1424668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pt-B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ALMEIDA, Leandro S.; SOARES, Ana Paula; FERREIRA, Joaquim Armando. Adaptação, rendimento e desenvolvimento dos estudantes no Ensino Superior: Construção/validação do Questionário de Vivências Académicas. </a:t>
            </a:r>
            <a:r>
              <a:rPr lang="pt-BR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Centro de Estudos em Educação e Psicologia (CEEP), Série Relatórios de Investigação. Braga: Universidade do Minho</a:t>
            </a:r>
            <a:r>
              <a:rPr lang="pt-B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1999.</a:t>
            </a:r>
            <a:endParaRPr lang="pt-B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id="{F51D4631-9C73-4C97-35D8-C313CC6F0620}"/>
              </a:ext>
            </a:extLst>
          </p:cNvPr>
          <p:cNvSpPr txBox="1"/>
          <p:nvPr/>
        </p:nvSpPr>
        <p:spPr>
          <a:xfrm>
            <a:off x="16883742" y="36159880"/>
            <a:ext cx="1409482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GEIRDAL, Amy </a:t>
            </a:r>
            <a:r>
              <a:rPr lang="en-US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Østertun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 NERDRUM, Per; BONSAKSEN, Tore. The transition from university to work: what happens to mental health? </a:t>
            </a:r>
            <a:r>
              <a:rPr lang="pt-B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 longitudinal </a:t>
            </a:r>
            <a:r>
              <a:rPr lang="pt-B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study</a:t>
            </a:r>
            <a:r>
              <a:rPr lang="pt-B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BMC </a:t>
            </a:r>
            <a:r>
              <a:rPr lang="pt-BR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psychology</a:t>
            </a:r>
            <a:r>
              <a:rPr lang="pt-B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v. 7, n. 1, p. 1-10, 2019. </a:t>
            </a:r>
            <a:endParaRPr lang="pt-B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6" name="CaixaDeTexto 35">
            <a:extLst>
              <a:ext uri="{FF2B5EF4-FFF2-40B4-BE49-F238E27FC236}">
                <a16:creationId xmlns:a16="http://schemas.microsoft.com/office/drawing/2014/main" id="{D8A5EDEC-B6D1-08AC-43A7-49B8E9F0A226}"/>
              </a:ext>
            </a:extLst>
          </p:cNvPr>
          <p:cNvSpPr txBox="1"/>
          <p:nvPr/>
        </p:nvSpPr>
        <p:spPr>
          <a:xfrm>
            <a:off x="16941899" y="37876464"/>
            <a:ext cx="14246680" cy="27084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MURRELL, Amy R. et al. Psychological flexibility and resilience in parentally bereaved college students. </a:t>
            </a:r>
            <a:r>
              <a:rPr lang="pt-BR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OMEGA-</a:t>
            </a:r>
            <a:r>
              <a:rPr lang="pt-BR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Journal</a:t>
            </a:r>
            <a:r>
              <a:rPr lang="pt-BR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of</a:t>
            </a:r>
            <a:r>
              <a:rPr lang="pt-BR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Death </a:t>
            </a:r>
            <a:r>
              <a:rPr lang="pt-BR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and</a:t>
            </a:r>
            <a:r>
              <a:rPr lang="pt-BR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pt-BR" sz="3200" b="1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Dying</a:t>
            </a:r>
            <a:r>
              <a:rPr lang="pt-BR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</a:t>
            </a:r>
            <a:r>
              <a:rPr lang="pt-BR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v. 76, n. 3, p. 207-226, 2018</a:t>
            </a:r>
            <a:r>
              <a:rPr lang="pt-BR" sz="3200" dirty="0">
                <a:solidFill>
                  <a:srgbClr val="403D3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algn="just">
              <a:spcBef>
                <a:spcPts val="1200"/>
              </a:spcBef>
            </a:pPr>
            <a:r>
              <a:rPr lang="pt-BR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STELLA, Regina Ceres de Rosa. A prática médica no contexto das diretrizes curriculares nacionais para o curso de medicina. </a:t>
            </a:r>
            <a:r>
              <a:rPr lang="pt-BR" sz="32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São Paulo: </a:t>
            </a:r>
            <a:r>
              <a:rPr lang="pt-BR" sz="32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Sl</a:t>
            </a:r>
            <a:r>
              <a:rPr lang="pt-BR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2007. </a:t>
            </a:r>
            <a:endParaRPr lang="pt-BR" sz="3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8" name="Imagem 37" descr="Logotipo&#10;&#10;Descrição gerada automaticamente">
            <a:extLst>
              <a:ext uri="{FF2B5EF4-FFF2-40B4-BE49-F238E27FC236}">
                <a16:creationId xmlns:a16="http://schemas.microsoft.com/office/drawing/2014/main" id="{60C23594-6323-E43F-6F27-6FDEA8C0A18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64535" y="40955506"/>
            <a:ext cx="2194560" cy="2194560"/>
          </a:xfrm>
          <a:prstGeom prst="rect">
            <a:avLst/>
          </a:prstGeom>
        </p:spPr>
      </p:pic>
      <p:sp>
        <p:nvSpPr>
          <p:cNvPr id="39" name="CaixaDeTexto 38">
            <a:extLst>
              <a:ext uri="{FF2B5EF4-FFF2-40B4-BE49-F238E27FC236}">
                <a16:creationId xmlns:a16="http://schemas.microsoft.com/office/drawing/2014/main" id="{1D05D416-2653-F7C4-E0F7-CC33DE6277C7}"/>
              </a:ext>
            </a:extLst>
          </p:cNvPr>
          <p:cNvSpPr txBox="1"/>
          <p:nvPr/>
        </p:nvSpPr>
        <p:spPr>
          <a:xfrm>
            <a:off x="26820792" y="41873878"/>
            <a:ext cx="22413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6000" dirty="0">
                <a:solidFill>
                  <a:schemeClr val="bg1"/>
                </a:solidFill>
              </a:rPr>
              <a:t>APOIO</a:t>
            </a:r>
          </a:p>
        </p:txBody>
      </p:sp>
    </p:spTree>
    <p:extLst>
      <p:ext uri="{BB962C8B-B14F-4D97-AF65-F5344CB8AC3E}">
        <p14:creationId xmlns:p14="http://schemas.microsoft.com/office/powerpoint/2010/main" val="28272460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109</TotalTime>
  <Words>963</Words>
  <Application>Microsoft Office PowerPoint</Application>
  <PresentationFormat>Personalizar</PresentationFormat>
  <Paragraphs>101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Valmir Pereira da Silva</dc:creator>
  <cp:lastModifiedBy>Amanda Ribeiro Farias Brum</cp:lastModifiedBy>
  <cp:revision>11</cp:revision>
  <dcterms:created xsi:type="dcterms:W3CDTF">2022-08-16T13:13:11Z</dcterms:created>
  <dcterms:modified xsi:type="dcterms:W3CDTF">2023-09-22T14:42:30Z</dcterms:modified>
</cp:coreProperties>
</file>