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>
        <p:scale>
          <a:sx n="30" d="100"/>
          <a:sy n="30" d="100"/>
        </p:scale>
        <p:origin x="402" y="-46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265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219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mailto:tetatrader22334@gmail.com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mailto:fferreira@unesc.br" TargetMode="Externa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021" y="22136302"/>
            <a:ext cx="14124224" cy="6633128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166255" y="7325692"/>
            <a:ext cx="31983652" cy="1291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ANÁLISE DA RELAÇÃO ENTRE A ESTRATÉGIA DO CAPITAL DE GIRO DAS EMPRESAS EM CENÁRIOS DIVERSIFICADOS DA TAXA DE JUROS</a:t>
            </a:r>
            <a:endParaRPr lang="pt-BR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Mateus Binda¹, Fatima Ferreira².</a:t>
            </a:r>
            <a:endParaRPr lang="pt-BR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¹Graduando em Administração – Centro Universitário do Espírito Santo (UNESC); ²Mestra, Docente dos cursos de administração e contabilidade – Centro Universitário do Espírito Santo (UNESC) / </a:t>
            </a:r>
            <a:r>
              <a:rPr lang="pt-BR" sz="4000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tetatrader22334@gmail.com</a:t>
            </a:r>
            <a:r>
              <a:rPr lang="pt-BR" sz="4000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4000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fferreira@unesc.br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 sabido como as taxas de juros influenciam nossas vidas e na decisão dos gestores, buscamos entender o que há por trás dessas decisões e quantificar como elas impactam na estrutura de capital de giro das companhias do setor de confecção varejista publicamente negociadas na B3, na tentativa de traçar modelos que as expliquem a partir de perspectivas de correlação estatística e da causalidade, as decisões tomadas sobre a estrutura de capital e suas estratégias. Foi escolhido, como método, a modelagem dos dados em painel e executado regressões lineares de múltiplas variáveis, acompanhadas de </a:t>
            </a:r>
            <a:r>
              <a:rPr lang="pt-BR" sz="4000" i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dummies</a:t>
            </a:r>
            <a:r>
              <a:rPr lang="pt-BR" sz="40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 intento de controlar e filtrar efeitos consequentes de interações positivas e desconhecidas entre as variáveis. Ao fim das análises, os resultados sugerem uma tendência oposta do mercado nacional, quando confrontado com mercados no exterior; apontando que, na contramão do que é visto no internacional, estratégias mais conservadoras tendem a obter retornos maiores sobre o capital de giro. Os modelos escolhidos, não sendo capazes de modelar a taxa de juros em função da natureza dos dados desta, deixaram em aberto a busca por modelos que atendam à essa demanda, de forma funcional e replicável.</a:t>
            </a:r>
            <a:endParaRPr lang="pt-BR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4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Palavras-Chave: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regressão linear, gestão,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selic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66255" y="20239997"/>
            <a:ext cx="140485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600" b="1" dirty="0" smtClean="0"/>
              <a:t>MODELOS EXECUTADOS</a:t>
            </a:r>
            <a:endParaRPr lang="pt-BR" sz="9600" b="1" dirty="0" smtClean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8311" y="21205385"/>
            <a:ext cx="16880760" cy="8047643"/>
          </a:xfrm>
          <a:prstGeom prst="rect">
            <a:avLst/>
          </a:prstGeom>
        </p:spPr>
      </p:pic>
      <p:sp>
        <p:nvSpPr>
          <p:cNvPr id="13" name="CaixaDeTexto 12"/>
          <p:cNvSpPr txBox="1"/>
          <p:nvPr/>
        </p:nvSpPr>
        <p:spPr>
          <a:xfrm>
            <a:off x="2161310" y="29859770"/>
            <a:ext cx="118040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600" b="1" dirty="0" smtClean="0"/>
              <a:t>REFERÊNCIAS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14214765" y="29859770"/>
            <a:ext cx="179351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600" b="1" dirty="0" smtClean="0"/>
              <a:t>INDICADORES DE ATIVIDADE</a:t>
            </a:r>
            <a:endParaRPr lang="pt-BR" sz="9600" b="1" dirty="0"/>
          </a:p>
        </p:txBody>
      </p:sp>
      <p:sp>
        <p:nvSpPr>
          <p:cNvPr id="15" name="Retângulo 14"/>
          <p:cNvSpPr/>
          <p:nvPr/>
        </p:nvSpPr>
        <p:spPr>
          <a:xfrm>
            <a:off x="166255" y="31692257"/>
            <a:ext cx="1405635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/>
              <a:t>BEZERRA, Francisco </a:t>
            </a:r>
            <a:r>
              <a:rPr lang="pt-BR" sz="4000" dirty="0" err="1"/>
              <a:t>Antonio</a:t>
            </a:r>
            <a:r>
              <a:rPr lang="pt-BR" sz="4000" dirty="0"/>
              <a:t>; CORRAR, Luiz J. Utilização da análise fatorial na identificação dos principais indicadores para avaliação do desempenho financeiro: uma aplicação nas empresas de seguros. Revista Contabilidade &amp; Finanças, v. 17, p. 50-62, 2006. 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166255" y="34509629"/>
            <a:ext cx="1405635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DELOOF, Marc. Does working capital management affect profitability of Belgian firms?. Journal of business finance &amp; Accounting, v. 30, n. 3‐4, p. 573-588, 2003.</a:t>
            </a:r>
            <a:endParaRPr lang="pt-BR" sz="4000" dirty="0"/>
          </a:p>
        </p:txBody>
      </p:sp>
      <p:sp>
        <p:nvSpPr>
          <p:cNvPr id="17" name="Retângulo 16"/>
          <p:cNvSpPr/>
          <p:nvPr/>
        </p:nvSpPr>
        <p:spPr>
          <a:xfrm>
            <a:off x="166255" y="36711445"/>
            <a:ext cx="1354190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GILL, </a:t>
            </a:r>
            <a:r>
              <a:rPr lang="en-US" sz="4000" dirty="0" err="1"/>
              <a:t>Amarjit</a:t>
            </a:r>
            <a:r>
              <a:rPr lang="en-US" sz="4000" dirty="0"/>
              <a:t>. Factors that influence working capital requirements in Canada. Economics and Finance Review, v. 1, n. 3, p. 30-40, 2011.</a:t>
            </a:r>
            <a:endParaRPr lang="pt-BR" sz="4000" dirty="0"/>
          </a:p>
        </p:txBody>
      </p:sp>
      <p:sp>
        <p:nvSpPr>
          <p:cNvPr id="18" name="Retângulo 17"/>
          <p:cNvSpPr/>
          <p:nvPr/>
        </p:nvSpPr>
        <p:spPr>
          <a:xfrm>
            <a:off x="166255" y="38913264"/>
            <a:ext cx="1405635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MAHMOOD, Faisal et al. Moderating effects of firm size and leverage on the working capital finance–profitability relationship: evidence from China. Sustainability, v. 11, n. 7, p. 2029, 2019.</a:t>
            </a:r>
            <a:endParaRPr lang="pt-BR" sz="4000" dirty="0"/>
          </a:p>
        </p:txBody>
      </p:sp>
      <p:pic>
        <p:nvPicPr>
          <p:cNvPr id="19" name="Imagem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5660" y="32036172"/>
            <a:ext cx="8827823" cy="4946914"/>
          </a:xfrm>
          <a:prstGeom prst="rect">
            <a:avLst/>
          </a:prstGeom>
        </p:spPr>
      </p:pic>
      <p:pic>
        <p:nvPicPr>
          <p:cNvPr id="20" name="Imagem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3483" y="32205135"/>
            <a:ext cx="8070588" cy="49469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7050" y="37152049"/>
            <a:ext cx="9085044" cy="4107540"/>
          </a:xfrm>
          <a:prstGeom prst="rect">
            <a:avLst/>
          </a:prstGeom>
        </p:spPr>
      </p:pic>
      <p:pic>
        <p:nvPicPr>
          <p:cNvPr id="22" name="Imagem 2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4993" y="37152049"/>
            <a:ext cx="8967568" cy="4107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24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</TotalTime>
  <Words>179</Words>
  <Application>Microsoft Office PowerPoint</Application>
  <PresentationFormat>Personalizar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Valmir Pereira da Silva</dc:creator>
  <cp:lastModifiedBy>usuario</cp:lastModifiedBy>
  <cp:revision>14</cp:revision>
  <dcterms:created xsi:type="dcterms:W3CDTF">2022-08-16T13:13:11Z</dcterms:created>
  <dcterms:modified xsi:type="dcterms:W3CDTF">2023-09-22T17:55:59Z</dcterms:modified>
</cp:coreProperties>
</file>