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5074900" cy="20104100"/>
  <p:notesSz cx="15074900" cy="201041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074" autoAdjust="0"/>
    <p:restoredTop sz="93711" autoAdjust="0"/>
  </p:normalViewPr>
  <p:slideViewPr>
    <p:cSldViewPr>
      <p:cViewPr>
        <p:scale>
          <a:sx n="70" d="100"/>
          <a:sy n="70" d="100"/>
        </p:scale>
        <p:origin x="510" y="-522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1093" y="6232271"/>
            <a:ext cx="12819063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2187" y="11258296"/>
            <a:ext cx="10556875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4062" y="4623943"/>
            <a:ext cx="6560344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66843" y="4623943"/>
            <a:ext cx="6560344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5078074" cy="20104095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1004141" y="13298516"/>
            <a:ext cx="3394075" cy="877569"/>
          </a:xfrm>
          <a:custGeom>
            <a:avLst/>
            <a:gdLst/>
            <a:ahLst/>
            <a:cxnLst/>
            <a:rect l="l" t="t" r="r" b="b"/>
            <a:pathLst>
              <a:path w="3394075" h="877569">
                <a:moveTo>
                  <a:pt x="3393630" y="0"/>
                </a:moveTo>
                <a:lnTo>
                  <a:pt x="0" y="0"/>
                </a:lnTo>
                <a:lnTo>
                  <a:pt x="0" y="877072"/>
                </a:lnTo>
                <a:lnTo>
                  <a:pt x="3393630" y="877072"/>
                </a:lnTo>
                <a:lnTo>
                  <a:pt x="3393630" y="0"/>
                </a:lnTo>
                <a:close/>
              </a:path>
            </a:pathLst>
          </a:custGeom>
          <a:solidFill>
            <a:srgbClr val="1C4E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004141" y="13298516"/>
            <a:ext cx="3394075" cy="877569"/>
          </a:xfrm>
          <a:custGeom>
            <a:avLst/>
            <a:gdLst/>
            <a:ahLst/>
            <a:cxnLst/>
            <a:rect l="l" t="t" r="r" b="b"/>
            <a:pathLst>
              <a:path w="3394075" h="877569">
                <a:moveTo>
                  <a:pt x="0" y="877072"/>
                </a:moveTo>
                <a:lnTo>
                  <a:pt x="3393630" y="877072"/>
                </a:lnTo>
                <a:lnTo>
                  <a:pt x="3393630" y="0"/>
                </a:lnTo>
                <a:lnTo>
                  <a:pt x="0" y="0"/>
                </a:lnTo>
                <a:lnTo>
                  <a:pt x="0" y="877072"/>
                </a:lnTo>
                <a:close/>
              </a:path>
            </a:pathLst>
          </a:custGeom>
          <a:ln w="5910">
            <a:solidFill>
              <a:srgbClr val="1C4EA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54062" y="804164"/>
            <a:ext cx="13573125" cy="3216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4062" y="4623943"/>
            <a:ext cx="13573125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27625" y="18696814"/>
            <a:ext cx="482600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4062" y="18696814"/>
            <a:ext cx="3468687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58500" y="18696814"/>
            <a:ext cx="3468687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dornelas.me@gmail.com" TargetMode="External"/><Relationship Id="rId13" Type="http://schemas.openxmlformats.org/officeDocument/2006/relationships/image" Target="../media/image9.png"/><Relationship Id="rId18" Type="http://schemas.openxmlformats.org/officeDocument/2006/relationships/image" Target="../media/image14.png"/><Relationship Id="rId3" Type="http://schemas.openxmlformats.org/officeDocument/2006/relationships/image" Target="../media/image3.png"/><Relationship Id="rId7" Type="http://schemas.openxmlformats.org/officeDocument/2006/relationships/hyperlink" Target="mailto:gabsaraujo06@gmail.com" TargetMode="External"/><Relationship Id="rId12" Type="http://schemas.openxmlformats.org/officeDocument/2006/relationships/image" Target="../media/image8.png"/><Relationship Id="rId17" Type="http://schemas.openxmlformats.org/officeDocument/2006/relationships/image" Target="../media/image13.png"/><Relationship Id="rId2" Type="http://schemas.openxmlformats.org/officeDocument/2006/relationships/image" Target="../media/image2.png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11" Type="http://schemas.openxmlformats.org/officeDocument/2006/relationships/hyperlink" Target="http://paperpile.com/b/o46Efw/EbOm" TargetMode="External"/><Relationship Id="rId5" Type="http://schemas.openxmlformats.org/officeDocument/2006/relationships/image" Target="../media/image5.png"/><Relationship Id="rId15" Type="http://schemas.openxmlformats.org/officeDocument/2006/relationships/image" Target="../media/image11.png"/><Relationship Id="rId10" Type="http://schemas.openxmlformats.org/officeDocument/2006/relationships/image" Target="../media/image7.png"/><Relationship Id="rId4" Type="http://schemas.openxmlformats.org/officeDocument/2006/relationships/image" Target="../media/image4.png"/><Relationship Id="rId9" Type="http://schemas.openxmlformats.org/officeDocument/2006/relationships/hyperlink" Target="mailto:hbsilva@unesc.br" TargetMode="External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s://lh3.googleusercontent.com/iJUdA_RSVclGlACy_bCwZnNvFifoAcmyEtr2KHu1Y7ATfvlESD0alHDAESYLy36j80JAgR_NG1rdtfJ7KYLi3DjyAPYe4XbZPzzEFV7YyRLGCBkzJF70PhsHibTepKsO18qkckfi2HKd6m6_Wn99FQ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695"/>
          <a:stretch/>
        </p:blipFill>
        <p:spPr bwMode="auto">
          <a:xfrm>
            <a:off x="763162" y="16356571"/>
            <a:ext cx="7058949" cy="2306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5" name="Picture 21" descr="https://lh4.googleusercontent.com/6A72vlKJAzvVs9sr1tFU-7QBAVK5swQ6l_TWV2YJWRKIq5G_LdVvu9u0d-b4I2MMVUZgxwvXDSoiW4b1TZJ4oWHX9SYoke6djk52tVAjkJS73pJIUQf2sJm_8ZETjo_5Rp0j6w_izvoH6mYuWijHHQ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433"/>
          <a:stretch/>
        </p:blipFill>
        <p:spPr bwMode="auto">
          <a:xfrm>
            <a:off x="679450" y="14457010"/>
            <a:ext cx="7124127" cy="2072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 descr="https://lh4.googleusercontent.com/lN6rXTejbqapg72s4PIG-exrSc_ANG6pR18QkAxB91bKKVbAUFctIEhzFO-PNhDXG-2U9LizMrXHLA0BCST-gsW-XSETplV4Ml8PDliH7jblysZ47hGUNdl1-vbjUlPJwy6c49JwWuJhW9LUcSJNd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2178" y="12453779"/>
            <a:ext cx="3419475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s://lh4.googleusercontent.com/luVsF2HkQkCb7uviN3J59C2X7IkeZTEgTAe4g3LixyexDgtL-IQdcG5eg6vvDspJ1ghNi5_NF6nRnfWJYJ1ZcDrIC2uLCsOn8eSnU1aQaSQJI1LDIRADngePekTPTrW7PKxGPl4HTj295_Vxg57oO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2007" y="12485724"/>
            <a:ext cx="3276600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https://lh6.googleusercontent.com/ZMaLsFujpCt9cTgGSkBfKU-QdhbxQOllpU7Wupk8fvL9fm3i7C0bvfoThGrB9zmFtezZWoS4xg7CDpVUbTwjwkFQjm1jeX_FfBoY4U6lvRWqE5NqK_vqWWRYFQXX1WbCLlNnb59qbxe4ZHXXG7uWq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4001" y="9240165"/>
            <a:ext cx="3419475" cy="160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s://lh3.googleusercontent.com/UUBtnd5qFokHXpwfRtAYhfj7XuEgUXDg8-SWQUU1e7VEN1TgHm8Q_NMoK7bRVFp2_nPTaQINbpCEtPy2sFiX_I5IbNLuQyta3r57l97H1kDADKMnq-VMrd99LfRF83KbtJHslyf5lgVQ7102KWU0Kw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390" y="9236852"/>
            <a:ext cx="3242217" cy="1667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7" name="CaixaDeTexto 166"/>
          <p:cNvSpPr txBox="1"/>
          <p:nvPr/>
        </p:nvSpPr>
        <p:spPr>
          <a:xfrm>
            <a:off x="527050" y="13252450"/>
            <a:ext cx="4853906" cy="131321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10" name="object 10"/>
          <p:cNvSpPr txBox="1"/>
          <p:nvPr/>
        </p:nvSpPr>
        <p:spPr>
          <a:xfrm>
            <a:off x="1376342" y="11748146"/>
            <a:ext cx="3139708" cy="29969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52450" marR="5080" indent="-540385">
              <a:lnSpc>
                <a:spcPct val="100600"/>
              </a:lnSpc>
              <a:spcBef>
                <a:spcPts val="95"/>
              </a:spcBef>
            </a:pPr>
            <a:r>
              <a:rPr lang="pt-BR" sz="1850" dirty="0" smtClean="0">
                <a:solidFill>
                  <a:srgbClr val="FFFFFF"/>
                </a:solidFill>
                <a:latin typeface="Calibri"/>
                <a:cs typeface="Calibri"/>
              </a:rPr>
              <a:t>ESCOLHA DAS CIDADES </a:t>
            </a:r>
            <a:endParaRPr sz="1850" dirty="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95103" y="3101247"/>
            <a:ext cx="13068300" cy="281859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9100" marR="897890" indent="171450" algn="ctr">
              <a:lnSpc>
                <a:spcPct val="115300"/>
              </a:lnSpc>
              <a:spcBef>
                <a:spcPts val="100"/>
              </a:spcBef>
            </a:pPr>
            <a:r>
              <a:rPr lang="pt-PT" sz="2300" b="1" dirty="0">
                <a:latin typeface="Arial" panose="020B0604020202020204" pitchFamily="34" charset="0"/>
                <a:cs typeface="Arial" panose="020B0604020202020204" pitchFamily="34" charset="0"/>
              </a:rPr>
              <a:t>PERFIL EPIDEMIOLÓGICO E INCIDÊNCIA TEMPORAL DAS NOTIFICAÇÕES DE TENTATIVAS DE SUICÍDIO POR INTOXICAÇÃO EXÓGENA NAS PRINCIPAIS MICRORREGIÕES DO ESPÍRITO SANTO, DE </a:t>
            </a:r>
            <a:r>
              <a:rPr lang="pt-PT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2007-2019</a:t>
            </a:r>
            <a:endParaRPr lang="pt-BR" sz="23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9100" marR="897890" indent="171450" algn="ctr">
              <a:lnSpc>
                <a:spcPct val="150000"/>
              </a:lnSpc>
              <a:spcBef>
                <a:spcPts val="100"/>
              </a:spcBef>
            </a:pPr>
            <a:r>
              <a:rPr lang="pt-P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Gabriela Araujo dos Santos</a:t>
            </a:r>
            <a:r>
              <a:rPr lang="pt-PT" sz="16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P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Maria Eduarda Dornelas</a:t>
            </a:r>
            <a:r>
              <a:rPr lang="pt-PT" sz="16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P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,Hemily Batista-Silva</a:t>
            </a:r>
            <a:r>
              <a:rPr lang="pt-PT" sz="16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pPr marL="419100" marR="897890" indent="171450" algn="ctr">
              <a:lnSpc>
                <a:spcPct val="115300"/>
              </a:lnSpc>
              <a:spcBef>
                <a:spcPts val="100"/>
              </a:spcBef>
            </a:pPr>
            <a:r>
              <a:rPr lang="pt-PT" sz="16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P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Graduandas 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em Medicina - UNESC; </a:t>
            </a:r>
            <a:r>
              <a:rPr lang="pt-PT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Graduada em Biomedicina, Doutora em Bioquímica e Biologia Molecular, Professora e Coordenadora do Curso de Biomedicina, Professora do Programa de Pós-Graduação em Ciências da Saúde – UNESC / </a:t>
            </a:r>
            <a:r>
              <a:rPr lang="pt-PT" sz="1600" u="sng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gabsaraujo06@gmail.com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1600" u="sng" dirty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dornelas.me@gmail.com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PT" sz="1600" u="sng" dirty="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hbsilva@unesc.br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9100" marR="897890" indent="171450" algn="ctr">
              <a:lnSpc>
                <a:spcPct val="115300"/>
              </a:lnSpc>
              <a:spcBef>
                <a:spcPts val="100"/>
              </a:spcBef>
            </a:pPr>
            <a:endParaRPr sz="1850" dirty="0">
              <a:latin typeface="Arial MT"/>
              <a:cs typeface="Arial MT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1002959" y="5719290"/>
            <a:ext cx="6536055" cy="496570"/>
            <a:chOff x="1002959" y="5719290"/>
            <a:chExt cx="6536055" cy="496570"/>
          </a:xfrm>
        </p:grpSpPr>
        <p:sp>
          <p:nvSpPr>
            <p:cNvPr id="20" name="object 20"/>
            <p:cNvSpPr/>
            <p:nvPr/>
          </p:nvSpPr>
          <p:spPr>
            <a:xfrm>
              <a:off x="1002959" y="5719290"/>
              <a:ext cx="6536055" cy="496570"/>
            </a:xfrm>
            <a:custGeom>
              <a:avLst/>
              <a:gdLst/>
              <a:ahLst/>
              <a:cxnLst/>
              <a:rect l="l" t="t" r="r" b="b"/>
              <a:pathLst>
                <a:path w="6536055" h="496570">
                  <a:moveTo>
                    <a:pt x="6452744" y="0"/>
                  </a:moveTo>
                  <a:lnTo>
                    <a:pt x="82742" y="0"/>
                  </a:lnTo>
                  <a:lnTo>
                    <a:pt x="50540" y="6503"/>
                  </a:lnTo>
                  <a:lnTo>
                    <a:pt x="24239" y="24239"/>
                  </a:lnTo>
                  <a:lnTo>
                    <a:pt x="6503" y="50540"/>
                  </a:lnTo>
                  <a:lnTo>
                    <a:pt x="0" y="82742"/>
                  </a:lnTo>
                  <a:lnTo>
                    <a:pt x="0" y="413713"/>
                  </a:lnTo>
                  <a:lnTo>
                    <a:pt x="6503" y="445915"/>
                  </a:lnTo>
                  <a:lnTo>
                    <a:pt x="24239" y="472216"/>
                  </a:lnTo>
                  <a:lnTo>
                    <a:pt x="50540" y="489951"/>
                  </a:lnTo>
                  <a:lnTo>
                    <a:pt x="82742" y="496455"/>
                  </a:lnTo>
                  <a:lnTo>
                    <a:pt x="6452744" y="496455"/>
                  </a:lnTo>
                  <a:lnTo>
                    <a:pt x="6484946" y="489951"/>
                  </a:lnTo>
                  <a:lnTo>
                    <a:pt x="6511248" y="472216"/>
                  </a:lnTo>
                  <a:lnTo>
                    <a:pt x="6528983" y="445915"/>
                  </a:lnTo>
                  <a:lnTo>
                    <a:pt x="6535487" y="413713"/>
                  </a:lnTo>
                  <a:lnTo>
                    <a:pt x="6535487" y="82742"/>
                  </a:lnTo>
                  <a:lnTo>
                    <a:pt x="6528983" y="50540"/>
                  </a:lnTo>
                  <a:lnTo>
                    <a:pt x="6511248" y="24239"/>
                  </a:lnTo>
                  <a:lnTo>
                    <a:pt x="6484946" y="6503"/>
                  </a:lnTo>
                  <a:lnTo>
                    <a:pt x="6452744" y="0"/>
                  </a:lnTo>
                  <a:close/>
                </a:path>
              </a:pathLst>
            </a:custGeom>
            <a:solidFill>
              <a:srgbClr val="F5853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1" name="object 21"/>
            <p:cNvSpPr/>
            <p:nvPr/>
          </p:nvSpPr>
          <p:spPr>
            <a:xfrm>
              <a:off x="1002959" y="5719290"/>
              <a:ext cx="6536055" cy="496570"/>
            </a:xfrm>
            <a:custGeom>
              <a:avLst/>
              <a:gdLst/>
              <a:ahLst/>
              <a:cxnLst/>
              <a:rect l="l" t="t" r="r" b="b"/>
              <a:pathLst>
                <a:path w="6536055" h="496570">
                  <a:moveTo>
                    <a:pt x="0" y="82742"/>
                  </a:moveTo>
                  <a:lnTo>
                    <a:pt x="6503" y="50540"/>
                  </a:lnTo>
                  <a:lnTo>
                    <a:pt x="24239" y="24239"/>
                  </a:lnTo>
                  <a:lnTo>
                    <a:pt x="50540" y="6503"/>
                  </a:lnTo>
                  <a:lnTo>
                    <a:pt x="82742" y="0"/>
                  </a:lnTo>
                  <a:lnTo>
                    <a:pt x="6452744" y="0"/>
                  </a:lnTo>
                  <a:lnTo>
                    <a:pt x="6484946" y="6503"/>
                  </a:lnTo>
                  <a:lnTo>
                    <a:pt x="6511248" y="24239"/>
                  </a:lnTo>
                  <a:lnTo>
                    <a:pt x="6528983" y="50540"/>
                  </a:lnTo>
                  <a:lnTo>
                    <a:pt x="6535487" y="82742"/>
                  </a:lnTo>
                  <a:lnTo>
                    <a:pt x="6535487" y="413713"/>
                  </a:lnTo>
                  <a:lnTo>
                    <a:pt x="6528983" y="445915"/>
                  </a:lnTo>
                  <a:lnTo>
                    <a:pt x="6511248" y="472216"/>
                  </a:lnTo>
                  <a:lnTo>
                    <a:pt x="6484946" y="489951"/>
                  </a:lnTo>
                  <a:lnTo>
                    <a:pt x="6452744" y="496455"/>
                  </a:lnTo>
                  <a:lnTo>
                    <a:pt x="82742" y="496455"/>
                  </a:lnTo>
                  <a:lnTo>
                    <a:pt x="50540" y="489951"/>
                  </a:lnTo>
                  <a:lnTo>
                    <a:pt x="24239" y="472216"/>
                  </a:lnTo>
                  <a:lnTo>
                    <a:pt x="6503" y="445915"/>
                  </a:lnTo>
                  <a:lnTo>
                    <a:pt x="0" y="413713"/>
                  </a:lnTo>
                  <a:lnTo>
                    <a:pt x="0" y="82742"/>
                  </a:lnTo>
                  <a:close/>
                </a:path>
              </a:pathLst>
            </a:custGeom>
            <a:ln w="5910">
              <a:solidFill>
                <a:srgbClr val="F5853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3" name="object 23"/>
          <p:cNvGrpSpPr/>
          <p:nvPr/>
        </p:nvGrpSpPr>
        <p:grpSpPr>
          <a:xfrm>
            <a:off x="1000966" y="8255000"/>
            <a:ext cx="6542405" cy="501650"/>
            <a:chOff x="1000966" y="8348513"/>
            <a:chExt cx="6542405" cy="501650"/>
          </a:xfrm>
        </p:grpSpPr>
        <p:sp>
          <p:nvSpPr>
            <p:cNvPr id="24" name="object 24"/>
            <p:cNvSpPr/>
            <p:nvPr/>
          </p:nvSpPr>
          <p:spPr>
            <a:xfrm>
              <a:off x="1004141" y="8351688"/>
              <a:ext cx="6536055" cy="495300"/>
            </a:xfrm>
            <a:custGeom>
              <a:avLst/>
              <a:gdLst/>
              <a:ahLst/>
              <a:cxnLst/>
              <a:rect l="l" t="t" r="r" b="b"/>
              <a:pathLst>
                <a:path w="6536055" h="495300">
                  <a:moveTo>
                    <a:pt x="6452921" y="0"/>
                  </a:moveTo>
                  <a:lnTo>
                    <a:pt x="82565" y="0"/>
                  </a:lnTo>
                  <a:lnTo>
                    <a:pt x="50415" y="6484"/>
                  </a:lnTo>
                  <a:lnTo>
                    <a:pt x="24172" y="24172"/>
                  </a:lnTo>
                  <a:lnTo>
                    <a:pt x="6484" y="50415"/>
                  </a:lnTo>
                  <a:lnTo>
                    <a:pt x="0" y="82565"/>
                  </a:lnTo>
                  <a:lnTo>
                    <a:pt x="0" y="412708"/>
                  </a:lnTo>
                  <a:lnTo>
                    <a:pt x="6484" y="444858"/>
                  </a:lnTo>
                  <a:lnTo>
                    <a:pt x="24172" y="471101"/>
                  </a:lnTo>
                  <a:lnTo>
                    <a:pt x="50415" y="488789"/>
                  </a:lnTo>
                  <a:lnTo>
                    <a:pt x="82565" y="495273"/>
                  </a:lnTo>
                  <a:lnTo>
                    <a:pt x="6452921" y="495273"/>
                  </a:lnTo>
                  <a:lnTo>
                    <a:pt x="6485071" y="488789"/>
                  </a:lnTo>
                  <a:lnTo>
                    <a:pt x="6511314" y="471101"/>
                  </a:lnTo>
                  <a:lnTo>
                    <a:pt x="6529002" y="444858"/>
                  </a:lnTo>
                  <a:lnTo>
                    <a:pt x="6535487" y="412708"/>
                  </a:lnTo>
                  <a:lnTo>
                    <a:pt x="6535487" y="82565"/>
                  </a:lnTo>
                  <a:lnTo>
                    <a:pt x="6529002" y="50415"/>
                  </a:lnTo>
                  <a:lnTo>
                    <a:pt x="6511314" y="24172"/>
                  </a:lnTo>
                  <a:lnTo>
                    <a:pt x="6485071" y="6484"/>
                  </a:lnTo>
                  <a:lnTo>
                    <a:pt x="6452921" y="0"/>
                  </a:lnTo>
                  <a:close/>
                </a:path>
              </a:pathLst>
            </a:custGeom>
            <a:solidFill>
              <a:srgbClr val="F585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004141" y="8351688"/>
              <a:ext cx="6536055" cy="495300"/>
            </a:xfrm>
            <a:custGeom>
              <a:avLst/>
              <a:gdLst/>
              <a:ahLst/>
              <a:cxnLst/>
              <a:rect l="l" t="t" r="r" b="b"/>
              <a:pathLst>
                <a:path w="6536055" h="495300">
                  <a:moveTo>
                    <a:pt x="0" y="82565"/>
                  </a:moveTo>
                  <a:lnTo>
                    <a:pt x="6484" y="50415"/>
                  </a:lnTo>
                  <a:lnTo>
                    <a:pt x="24172" y="24172"/>
                  </a:lnTo>
                  <a:lnTo>
                    <a:pt x="50415" y="6484"/>
                  </a:lnTo>
                  <a:lnTo>
                    <a:pt x="82565" y="0"/>
                  </a:lnTo>
                  <a:lnTo>
                    <a:pt x="6452921" y="0"/>
                  </a:lnTo>
                  <a:lnTo>
                    <a:pt x="6485071" y="6484"/>
                  </a:lnTo>
                  <a:lnTo>
                    <a:pt x="6511314" y="24172"/>
                  </a:lnTo>
                  <a:lnTo>
                    <a:pt x="6529002" y="50415"/>
                  </a:lnTo>
                  <a:lnTo>
                    <a:pt x="6535487" y="82565"/>
                  </a:lnTo>
                  <a:lnTo>
                    <a:pt x="6535487" y="412708"/>
                  </a:lnTo>
                  <a:lnTo>
                    <a:pt x="6529002" y="444858"/>
                  </a:lnTo>
                  <a:lnTo>
                    <a:pt x="6511314" y="471101"/>
                  </a:lnTo>
                  <a:lnTo>
                    <a:pt x="6485071" y="488789"/>
                  </a:lnTo>
                  <a:lnTo>
                    <a:pt x="6452921" y="495273"/>
                  </a:lnTo>
                  <a:lnTo>
                    <a:pt x="82565" y="495273"/>
                  </a:lnTo>
                  <a:lnTo>
                    <a:pt x="50415" y="488789"/>
                  </a:lnTo>
                  <a:lnTo>
                    <a:pt x="24172" y="471101"/>
                  </a:lnTo>
                  <a:lnTo>
                    <a:pt x="6484" y="444858"/>
                  </a:lnTo>
                  <a:lnTo>
                    <a:pt x="0" y="412708"/>
                  </a:lnTo>
                  <a:lnTo>
                    <a:pt x="0" y="82565"/>
                  </a:lnTo>
                  <a:close/>
                </a:path>
              </a:pathLst>
            </a:custGeom>
            <a:ln w="5910">
              <a:solidFill>
                <a:srgbClr val="F5853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7" name="object 27"/>
          <p:cNvGrpSpPr/>
          <p:nvPr/>
        </p:nvGrpSpPr>
        <p:grpSpPr>
          <a:xfrm>
            <a:off x="999784" y="10205495"/>
            <a:ext cx="6542405" cy="502920"/>
            <a:chOff x="999784" y="10205495"/>
            <a:chExt cx="6542405" cy="502920"/>
          </a:xfrm>
        </p:grpSpPr>
        <p:sp>
          <p:nvSpPr>
            <p:cNvPr id="28" name="object 28"/>
            <p:cNvSpPr/>
            <p:nvPr/>
          </p:nvSpPr>
          <p:spPr>
            <a:xfrm>
              <a:off x="1002959" y="10208670"/>
              <a:ext cx="6536055" cy="496570"/>
            </a:xfrm>
            <a:custGeom>
              <a:avLst/>
              <a:gdLst/>
              <a:ahLst/>
              <a:cxnLst/>
              <a:rect l="l" t="t" r="r" b="b"/>
              <a:pathLst>
                <a:path w="6536055" h="496570">
                  <a:moveTo>
                    <a:pt x="6452744" y="0"/>
                  </a:moveTo>
                  <a:lnTo>
                    <a:pt x="82742" y="0"/>
                  </a:lnTo>
                  <a:lnTo>
                    <a:pt x="50540" y="6503"/>
                  </a:lnTo>
                  <a:lnTo>
                    <a:pt x="24239" y="24239"/>
                  </a:lnTo>
                  <a:lnTo>
                    <a:pt x="6503" y="50540"/>
                  </a:lnTo>
                  <a:lnTo>
                    <a:pt x="0" y="82742"/>
                  </a:lnTo>
                  <a:lnTo>
                    <a:pt x="0" y="413713"/>
                  </a:lnTo>
                  <a:lnTo>
                    <a:pt x="6503" y="445915"/>
                  </a:lnTo>
                  <a:lnTo>
                    <a:pt x="24239" y="472216"/>
                  </a:lnTo>
                  <a:lnTo>
                    <a:pt x="50540" y="489951"/>
                  </a:lnTo>
                  <a:lnTo>
                    <a:pt x="82742" y="496455"/>
                  </a:lnTo>
                  <a:lnTo>
                    <a:pt x="6452744" y="496455"/>
                  </a:lnTo>
                  <a:lnTo>
                    <a:pt x="6484946" y="489951"/>
                  </a:lnTo>
                  <a:lnTo>
                    <a:pt x="6511248" y="472216"/>
                  </a:lnTo>
                  <a:lnTo>
                    <a:pt x="6528983" y="445915"/>
                  </a:lnTo>
                  <a:lnTo>
                    <a:pt x="6535487" y="413713"/>
                  </a:lnTo>
                  <a:lnTo>
                    <a:pt x="6535487" y="82742"/>
                  </a:lnTo>
                  <a:lnTo>
                    <a:pt x="6528983" y="50540"/>
                  </a:lnTo>
                  <a:lnTo>
                    <a:pt x="6511248" y="24239"/>
                  </a:lnTo>
                  <a:lnTo>
                    <a:pt x="6484946" y="6503"/>
                  </a:lnTo>
                  <a:lnTo>
                    <a:pt x="6452744" y="0"/>
                  </a:lnTo>
                  <a:close/>
                </a:path>
              </a:pathLst>
            </a:custGeom>
            <a:solidFill>
              <a:srgbClr val="F585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002959" y="10208670"/>
              <a:ext cx="6536055" cy="496570"/>
            </a:xfrm>
            <a:custGeom>
              <a:avLst/>
              <a:gdLst/>
              <a:ahLst/>
              <a:cxnLst/>
              <a:rect l="l" t="t" r="r" b="b"/>
              <a:pathLst>
                <a:path w="6536055" h="496570">
                  <a:moveTo>
                    <a:pt x="0" y="82742"/>
                  </a:moveTo>
                  <a:lnTo>
                    <a:pt x="6503" y="50540"/>
                  </a:lnTo>
                  <a:lnTo>
                    <a:pt x="24239" y="24239"/>
                  </a:lnTo>
                  <a:lnTo>
                    <a:pt x="50540" y="6503"/>
                  </a:lnTo>
                  <a:lnTo>
                    <a:pt x="82742" y="0"/>
                  </a:lnTo>
                  <a:lnTo>
                    <a:pt x="6452744" y="0"/>
                  </a:lnTo>
                  <a:lnTo>
                    <a:pt x="6484946" y="6503"/>
                  </a:lnTo>
                  <a:lnTo>
                    <a:pt x="6511248" y="24239"/>
                  </a:lnTo>
                  <a:lnTo>
                    <a:pt x="6528983" y="50540"/>
                  </a:lnTo>
                  <a:lnTo>
                    <a:pt x="6535487" y="82742"/>
                  </a:lnTo>
                  <a:lnTo>
                    <a:pt x="6535487" y="413713"/>
                  </a:lnTo>
                  <a:lnTo>
                    <a:pt x="6528983" y="445915"/>
                  </a:lnTo>
                  <a:lnTo>
                    <a:pt x="6511248" y="472216"/>
                  </a:lnTo>
                  <a:lnTo>
                    <a:pt x="6484946" y="489951"/>
                  </a:lnTo>
                  <a:lnTo>
                    <a:pt x="6452744" y="496455"/>
                  </a:lnTo>
                  <a:lnTo>
                    <a:pt x="82742" y="496455"/>
                  </a:lnTo>
                  <a:lnTo>
                    <a:pt x="50540" y="489951"/>
                  </a:lnTo>
                  <a:lnTo>
                    <a:pt x="24239" y="472216"/>
                  </a:lnTo>
                  <a:lnTo>
                    <a:pt x="6503" y="445915"/>
                  </a:lnTo>
                  <a:lnTo>
                    <a:pt x="0" y="413713"/>
                  </a:lnTo>
                  <a:lnTo>
                    <a:pt x="0" y="82742"/>
                  </a:lnTo>
                  <a:close/>
                </a:path>
              </a:pathLst>
            </a:custGeom>
            <a:ln w="5910">
              <a:solidFill>
                <a:srgbClr val="F5853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2178732" y="10084229"/>
            <a:ext cx="5481320" cy="573874"/>
          </a:xfrm>
          <a:prstGeom prst="rect">
            <a:avLst/>
          </a:prstGeom>
        </p:spPr>
        <p:txBody>
          <a:bodyPr vert="horz" wrap="square" lIns="0" tIns="217804" rIns="0" bIns="0" rtlCol="0">
            <a:spAutoFit/>
          </a:bodyPr>
          <a:lstStyle/>
          <a:p>
            <a:pPr marL="1004569">
              <a:lnSpc>
                <a:spcPct val="100000"/>
              </a:lnSpc>
              <a:spcBef>
                <a:spcPts val="1714"/>
              </a:spcBef>
            </a:pPr>
            <a:r>
              <a:rPr sz="2300" spc="10" dirty="0" smtClean="0">
                <a:solidFill>
                  <a:srgbClr val="FFFFFF"/>
                </a:solidFill>
                <a:latin typeface="Arial Black"/>
                <a:cs typeface="Arial Black"/>
              </a:rPr>
              <a:t>METODOLOGIA</a:t>
            </a:r>
            <a:endParaRPr sz="2300" dirty="0">
              <a:latin typeface="Arial Black"/>
              <a:cs typeface="Arial Black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3164990" y="13852328"/>
            <a:ext cx="2223135" cy="3803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00" spc="20" dirty="0">
                <a:solidFill>
                  <a:srgbClr val="FFFFFF"/>
                </a:solidFill>
                <a:latin typeface="Arial Black"/>
                <a:cs typeface="Arial Black"/>
              </a:rPr>
              <a:t>RESU</a:t>
            </a:r>
            <a:r>
              <a:rPr sz="2300" spc="-105" dirty="0">
                <a:solidFill>
                  <a:srgbClr val="FFFFFF"/>
                </a:solidFill>
                <a:latin typeface="Arial Black"/>
                <a:cs typeface="Arial Black"/>
              </a:rPr>
              <a:t>L</a:t>
            </a:r>
            <a:r>
              <a:rPr sz="2300" spc="-140" dirty="0">
                <a:solidFill>
                  <a:srgbClr val="FFFFFF"/>
                </a:solidFill>
                <a:latin typeface="Arial Black"/>
                <a:cs typeface="Arial Black"/>
              </a:rPr>
              <a:t>T</a:t>
            </a:r>
            <a:r>
              <a:rPr sz="2300" spc="20" dirty="0">
                <a:solidFill>
                  <a:srgbClr val="FFFFFF"/>
                </a:solidFill>
                <a:latin typeface="Arial Black"/>
                <a:cs typeface="Arial Black"/>
              </a:rPr>
              <a:t>A</a:t>
            </a:r>
            <a:r>
              <a:rPr sz="2300" spc="10" dirty="0">
                <a:solidFill>
                  <a:srgbClr val="FFFFFF"/>
                </a:solidFill>
                <a:latin typeface="Arial Black"/>
                <a:cs typeface="Arial Black"/>
              </a:rPr>
              <a:t>D</a:t>
            </a:r>
            <a:r>
              <a:rPr sz="2300" spc="20" dirty="0">
                <a:solidFill>
                  <a:srgbClr val="FFFFFF"/>
                </a:solidFill>
                <a:latin typeface="Arial Black"/>
                <a:cs typeface="Arial Black"/>
              </a:rPr>
              <a:t>OS</a:t>
            </a:r>
            <a:endParaRPr sz="2300" dirty="0">
              <a:latin typeface="Arial Black"/>
              <a:cs typeface="Arial Black"/>
            </a:endParaRPr>
          </a:p>
        </p:txBody>
      </p:sp>
      <p:grpSp>
        <p:nvGrpSpPr>
          <p:cNvPr id="113" name="object 113"/>
          <p:cNvGrpSpPr/>
          <p:nvPr/>
        </p:nvGrpSpPr>
        <p:grpSpPr>
          <a:xfrm>
            <a:off x="8233181" y="14509563"/>
            <a:ext cx="6543040" cy="501650"/>
            <a:chOff x="8134564" y="12003375"/>
            <a:chExt cx="6543040" cy="501650"/>
          </a:xfrm>
        </p:grpSpPr>
        <p:sp>
          <p:nvSpPr>
            <p:cNvPr id="114" name="object 114"/>
            <p:cNvSpPr/>
            <p:nvPr/>
          </p:nvSpPr>
          <p:spPr>
            <a:xfrm>
              <a:off x="8137739" y="12006550"/>
              <a:ext cx="6536690" cy="495300"/>
            </a:xfrm>
            <a:custGeom>
              <a:avLst/>
              <a:gdLst/>
              <a:ahLst/>
              <a:cxnLst/>
              <a:rect l="l" t="t" r="r" b="b"/>
              <a:pathLst>
                <a:path w="6536690" h="495300">
                  <a:moveTo>
                    <a:pt x="6454103" y="0"/>
                  </a:moveTo>
                  <a:lnTo>
                    <a:pt x="82565" y="0"/>
                  </a:lnTo>
                  <a:lnTo>
                    <a:pt x="50415" y="6484"/>
                  </a:lnTo>
                  <a:lnTo>
                    <a:pt x="24172" y="24172"/>
                  </a:lnTo>
                  <a:lnTo>
                    <a:pt x="6484" y="50415"/>
                  </a:lnTo>
                  <a:lnTo>
                    <a:pt x="0" y="82565"/>
                  </a:lnTo>
                  <a:lnTo>
                    <a:pt x="0" y="412708"/>
                  </a:lnTo>
                  <a:lnTo>
                    <a:pt x="6484" y="444858"/>
                  </a:lnTo>
                  <a:lnTo>
                    <a:pt x="24172" y="471101"/>
                  </a:lnTo>
                  <a:lnTo>
                    <a:pt x="50415" y="488789"/>
                  </a:lnTo>
                  <a:lnTo>
                    <a:pt x="82565" y="495273"/>
                  </a:lnTo>
                  <a:lnTo>
                    <a:pt x="6454103" y="495273"/>
                  </a:lnTo>
                  <a:lnTo>
                    <a:pt x="6486253" y="488789"/>
                  </a:lnTo>
                  <a:lnTo>
                    <a:pt x="6512496" y="471101"/>
                  </a:lnTo>
                  <a:lnTo>
                    <a:pt x="6530184" y="444858"/>
                  </a:lnTo>
                  <a:lnTo>
                    <a:pt x="6536669" y="412708"/>
                  </a:lnTo>
                  <a:lnTo>
                    <a:pt x="6536669" y="82565"/>
                  </a:lnTo>
                  <a:lnTo>
                    <a:pt x="6530184" y="50415"/>
                  </a:lnTo>
                  <a:lnTo>
                    <a:pt x="6512496" y="24172"/>
                  </a:lnTo>
                  <a:lnTo>
                    <a:pt x="6486253" y="6484"/>
                  </a:lnTo>
                  <a:lnTo>
                    <a:pt x="6454103" y="0"/>
                  </a:lnTo>
                  <a:close/>
                </a:path>
              </a:pathLst>
            </a:custGeom>
            <a:solidFill>
              <a:srgbClr val="F585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8137739" y="12006550"/>
              <a:ext cx="6536690" cy="495300"/>
            </a:xfrm>
            <a:custGeom>
              <a:avLst/>
              <a:gdLst/>
              <a:ahLst/>
              <a:cxnLst/>
              <a:rect l="l" t="t" r="r" b="b"/>
              <a:pathLst>
                <a:path w="6536690" h="495300">
                  <a:moveTo>
                    <a:pt x="0" y="82565"/>
                  </a:moveTo>
                  <a:lnTo>
                    <a:pt x="6484" y="50415"/>
                  </a:lnTo>
                  <a:lnTo>
                    <a:pt x="24172" y="24172"/>
                  </a:lnTo>
                  <a:lnTo>
                    <a:pt x="50415" y="6484"/>
                  </a:lnTo>
                  <a:lnTo>
                    <a:pt x="82565" y="0"/>
                  </a:lnTo>
                  <a:lnTo>
                    <a:pt x="6454103" y="0"/>
                  </a:lnTo>
                  <a:lnTo>
                    <a:pt x="6486253" y="6484"/>
                  </a:lnTo>
                  <a:lnTo>
                    <a:pt x="6512496" y="24172"/>
                  </a:lnTo>
                  <a:lnTo>
                    <a:pt x="6530184" y="50415"/>
                  </a:lnTo>
                  <a:lnTo>
                    <a:pt x="6536669" y="82565"/>
                  </a:lnTo>
                  <a:lnTo>
                    <a:pt x="6536669" y="412708"/>
                  </a:lnTo>
                  <a:lnTo>
                    <a:pt x="6530184" y="444858"/>
                  </a:lnTo>
                  <a:lnTo>
                    <a:pt x="6512496" y="471101"/>
                  </a:lnTo>
                  <a:lnTo>
                    <a:pt x="6486253" y="488789"/>
                  </a:lnTo>
                  <a:lnTo>
                    <a:pt x="6454103" y="495273"/>
                  </a:lnTo>
                  <a:lnTo>
                    <a:pt x="82565" y="495273"/>
                  </a:lnTo>
                  <a:lnTo>
                    <a:pt x="50415" y="488789"/>
                  </a:lnTo>
                  <a:lnTo>
                    <a:pt x="24172" y="471101"/>
                  </a:lnTo>
                  <a:lnTo>
                    <a:pt x="6484" y="444858"/>
                  </a:lnTo>
                  <a:lnTo>
                    <a:pt x="0" y="412708"/>
                  </a:lnTo>
                  <a:lnTo>
                    <a:pt x="0" y="82565"/>
                  </a:lnTo>
                  <a:close/>
                </a:path>
              </a:pathLst>
            </a:custGeom>
            <a:ln w="5910">
              <a:solidFill>
                <a:srgbClr val="F5853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6" name="object 116"/>
          <p:cNvSpPr txBox="1"/>
          <p:nvPr/>
        </p:nvSpPr>
        <p:spPr>
          <a:xfrm>
            <a:off x="1031748" y="8967360"/>
            <a:ext cx="6477000" cy="11222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600"/>
              </a:lnSpc>
              <a:spcBef>
                <a:spcPts val="95"/>
              </a:spcBef>
            </a:pPr>
            <a:r>
              <a:rPr lang="pt-PT" dirty="0"/>
              <a:t>O</a:t>
            </a:r>
            <a:r>
              <a:rPr lang="pt-PT" dirty="0" smtClean="0"/>
              <a:t> </a:t>
            </a:r>
            <a:r>
              <a:rPr lang="pt-PT" dirty="0"/>
              <a:t>objetivo deste estudo foi caracterizar o perfil epidemiológico e incidência temporal das notificações de tentativas de suicídio por intoxicação exógena em Cachoeiro de Itapemirim, Colatina, Linhares e Vitória – principais microrregiões do ES, de 2007 a 2019.</a:t>
            </a:r>
            <a:endParaRPr sz="1850" dirty="0">
              <a:latin typeface="Calibri"/>
              <a:cs typeface="Calibri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8236510" y="14376819"/>
            <a:ext cx="6477635" cy="570028"/>
          </a:xfrm>
          <a:prstGeom prst="rect">
            <a:avLst/>
          </a:prstGeom>
        </p:spPr>
        <p:txBody>
          <a:bodyPr vert="horz" wrap="square" lIns="0" tIns="21399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685"/>
              </a:spcBef>
            </a:pPr>
            <a:r>
              <a:rPr sz="2300" spc="10" dirty="0" smtClean="0">
                <a:solidFill>
                  <a:srgbClr val="FFFFFF"/>
                </a:solidFill>
                <a:latin typeface="Arial Black"/>
                <a:cs typeface="Arial Black"/>
              </a:rPr>
              <a:t>CONCLUSÃO</a:t>
            </a:r>
            <a:endParaRPr sz="2300" dirty="0">
              <a:latin typeface="Arial Black"/>
              <a:cs typeface="Arial Black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8252065" y="15189712"/>
            <a:ext cx="6477000" cy="11222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600"/>
              </a:lnSpc>
              <a:spcBef>
                <a:spcPts val="95"/>
              </a:spcBef>
            </a:pPr>
            <a:r>
              <a:rPr lang="pt-PT" dirty="0" smtClean="0"/>
              <a:t>Esses </a:t>
            </a:r>
            <a:r>
              <a:rPr lang="pt-PT" dirty="0"/>
              <a:t>resultados evidenciam que as notificações de tentativa de suicídio por intoxicação exógena cresceram com o passar dos anos e há uma necessidade de fortalecimento das políticas públicas para atuar na prevenção e combate às intoxicações exógenas no </a:t>
            </a:r>
            <a:r>
              <a:rPr lang="pt-PT" dirty="0" smtClean="0"/>
              <a:t>ES.</a:t>
            </a:r>
            <a:endParaRPr sz="1850" dirty="0">
              <a:latin typeface="Calibri"/>
              <a:cs typeface="Calibri"/>
            </a:endParaRPr>
          </a:p>
        </p:txBody>
      </p:sp>
      <p:grpSp>
        <p:nvGrpSpPr>
          <p:cNvPr id="119" name="object 119"/>
          <p:cNvGrpSpPr/>
          <p:nvPr/>
        </p:nvGrpSpPr>
        <p:grpSpPr>
          <a:xfrm>
            <a:off x="8233611" y="17765119"/>
            <a:ext cx="6543040" cy="501650"/>
            <a:chOff x="8134784" y="14523699"/>
            <a:chExt cx="6543040" cy="501650"/>
          </a:xfrm>
        </p:grpSpPr>
        <p:sp>
          <p:nvSpPr>
            <p:cNvPr id="120" name="object 120"/>
            <p:cNvSpPr/>
            <p:nvPr/>
          </p:nvSpPr>
          <p:spPr>
            <a:xfrm>
              <a:off x="8137739" y="14526654"/>
              <a:ext cx="6536690" cy="495300"/>
            </a:xfrm>
            <a:custGeom>
              <a:avLst/>
              <a:gdLst/>
              <a:ahLst/>
              <a:cxnLst/>
              <a:rect l="l" t="t" r="r" b="b"/>
              <a:pathLst>
                <a:path w="6536690" h="495300">
                  <a:moveTo>
                    <a:pt x="6454103" y="0"/>
                  </a:moveTo>
                  <a:lnTo>
                    <a:pt x="82565" y="0"/>
                  </a:lnTo>
                  <a:lnTo>
                    <a:pt x="50415" y="6484"/>
                  </a:lnTo>
                  <a:lnTo>
                    <a:pt x="24172" y="24172"/>
                  </a:lnTo>
                  <a:lnTo>
                    <a:pt x="6484" y="50415"/>
                  </a:lnTo>
                  <a:lnTo>
                    <a:pt x="0" y="82565"/>
                  </a:lnTo>
                  <a:lnTo>
                    <a:pt x="0" y="412708"/>
                  </a:lnTo>
                  <a:lnTo>
                    <a:pt x="6484" y="444858"/>
                  </a:lnTo>
                  <a:lnTo>
                    <a:pt x="24172" y="471101"/>
                  </a:lnTo>
                  <a:lnTo>
                    <a:pt x="50415" y="488789"/>
                  </a:lnTo>
                  <a:lnTo>
                    <a:pt x="82565" y="495273"/>
                  </a:lnTo>
                  <a:lnTo>
                    <a:pt x="6454103" y="495273"/>
                  </a:lnTo>
                  <a:lnTo>
                    <a:pt x="6486253" y="488789"/>
                  </a:lnTo>
                  <a:lnTo>
                    <a:pt x="6512496" y="471101"/>
                  </a:lnTo>
                  <a:lnTo>
                    <a:pt x="6530184" y="444858"/>
                  </a:lnTo>
                  <a:lnTo>
                    <a:pt x="6536669" y="412708"/>
                  </a:lnTo>
                  <a:lnTo>
                    <a:pt x="6536669" y="82565"/>
                  </a:lnTo>
                  <a:lnTo>
                    <a:pt x="6530184" y="50415"/>
                  </a:lnTo>
                  <a:lnTo>
                    <a:pt x="6512496" y="24172"/>
                  </a:lnTo>
                  <a:lnTo>
                    <a:pt x="6486253" y="6484"/>
                  </a:lnTo>
                  <a:lnTo>
                    <a:pt x="6454103" y="0"/>
                  </a:lnTo>
                  <a:close/>
                </a:path>
              </a:pathLst>
            </a:custGeom>
            <a:solidFill>
              <a:srgbClr val="F585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8137739" y="14526654"/>
              <a:ext cx="6536690" cy="495300"/>
            </a:xfrm>
            <a:custGeom>
              <a:avLst/>
              <a:gdLst/>
              <a:ahLst/>
              <a:cxnLst/>
              <a:rect l="l" t="t" r="r" b="b"/>
              <a:pathLst>
                <a:path w="6536690" h="495300">
                  <a:moveTo>
                    <a:pt x="0" y="82565"/>
                  </a:moveTo>
                  <a:lnTo>
                    <a:pt x="6484" y="50415"/>
                  </a:lnTo>
                  <a:lnTo>
                    <a:pt x="24172" y="24172"/>
                  </a:lnTo>
                  <a:lnTo>
                    <a:pt x="50415" y="6484"/>
                  </a:lnTo>
                  <a:lnTo>
                    <a:pt x="82565" y="0"/>
                  </a:lnTo>
                  <a:lnTo>
                    <a:pt x="6454103" y="0"/>
                  </a:lnTo>
                  <a:lnTo>
                    <a:pt x="6486253" y="6484"/>
                  </a:lnTo>
                  <a:lnTo>
                    <a:pt x="6512496" y="24172"/>
                  </a:lnTo>
                  <a:lnTo>
                    <a:pt x="6530184" y="50415"/>
                  </a:lnTo>
                  <a:lnTo>
                    <a:pt x="6536669" y="82565"/>
                  </a:lnTo>
                  <a:lnTo>
                    <a:pt x="6536669" y="412708"/>
                  </a:lnTo>
                  <a:lnTo>
                    <a:pt x="6530184" y="444858"/>
                  </a:lnTo>
                  <a:lnTo>
                    <a:pt x="6512496" y="471101"/>
                  </a:lnTo>
                  <a:lnTo>
                    <a:pt x="6486253" y="488789"/>
                  </a:lnTo>
                  <a:lnTo>
                    <a:pt x="6454103" y="495273"/>
                  </a:lnTo>
                  <a:lnTo>
                    <a:pt x="82565" y="495273"/>
                  </a:lnTo>
                  <a:lnTo>
                    <a:pt x="50415" y="488789"/>
                  </a:lnTo>
                  <a:lnTo>
                    <a:pt x="24172" y="471101"/>
                  </a:lnTo>
                  <a:lnTo>
                    <a:pt x="6484" y="444858"/>
                  </a:lnTo>
                  <a:lnTo>
                    <a:pt x="0" y="412708"/>
                  </a:lnTo>
                  <a:lnTo>
                    <a:pt x="0" y="82565"/>
                  </a:lnTo>
                  <a:close/>
                </a:path>
              </a:pathLst>
            </a:custGeom>
            <a:ln w="5910">
              <a:solidFill>
                <a:srgbClr val="F5853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2" name="object 122"/>
          <p:cNvSpPr txBox="1"/>
          <p:nvPr/>
        </p:nvSpPr>
        <p:spPr>
          <a:xfrm>
            <a:off x="8416561" y="17830737"/>
            <a:ext cx="6478270" cy="369973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612140">
              <a:lnSpc>
                <a:spcPct val="100000"/>
              </a:lnSpc>
              <a:spcBef>
                <a:spcPts val="125"/>
              </a:spcBef>
            </a:pPr>
            <a:r>
              <a:rPr sz="2300" spc="15" dirty="0">
                <a:solidFill>
                  <a:srgbClr val="FFFFFF"/>
                </a:solidFill>
                <a:latin typeface="Arial Black"/>
                <a:cs typeface="Arial Black"/>
              </a:rPr>
              <a:t>REFERÊNCIAS</a:t>
            </a:r>
            <a:r>
              <a:rPr sz="2300" spc="-2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300" spc="15" dirty="0" smtClean="0">
                <a:solidFill>
                  <a:srgbClr val="FFFFFF"/>
                </a:solidFill>
                <a:latin typeface="Arial Black"/>
                <a:cs typeface="Arial Black"/>
              </a:rPr>
              <a:t>BIBLIOGRÁFICAS</a:t>
            </a:r>
            <a:endParaRPr sz="2300" dirty="0">
              <a:latin typeface="Arial Black"/>
              <a:cs typeface="Arial Black"/>
            </a:endParaRPr>
          </a:p>
        </p:txBody>
      </p:sp>
      <p:sp>
        <p:nvSpPr>
          <p:cNvPr id="127" name="CaixaDeTexto 126"/>
          <p:cNvSpPr txBox="1"/>
          <p:nvPr/>
        </p:nvSpPr>
        <p:spPr>
          <a:xfrm>
            <a:off x="2981183" y="5747925"/>
            <a:ext cx="26063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INTRODUÇÃO </a:t>
            </a:r>
            <a:endParaRPr lang="pt-BR" sz="2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28" name="CaixaDeTexto 127"/>
          <p:cNvSpPr txBox="1"/>
          <p:nvPr/>
        </p:nvSpPr>
        <p:spPr>
          <a:xfrm>
            <a:off x="3301462" y="8354645"/>
            <a:ext cx="19358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OBJETIVO</a:t>
            </a:r>
            <a:endParaRPr lang="pt-BR" sz="2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29" name="CaixaDeTexto 128"/>
          <p:cNvSpPr txBox="1"/>
          <p:nvPr/>
        </p:nvSpPr>
        <p:spPr>
          <a:xfrm>
            <a:off x="1031748" y="6165850"/>
            <a:ext cx="6477000" cy="20851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1850" dirty="0"/>
              <a:t>A intoxicação exógena, também conhecida como envenenamento, está associada a tentativas de suicídio, o que representa uma preocupação séria de saúde mental e um desafio para os sistemas de saúde </a:t>
            </a:r>
            <a:r>
              <a:rPr lang="pt-PT" sz="1850" dirty="0" smtClean="0"/>
              <a:t>pública (</a:t>
            </a:r>
            <a:r>
              <a:rPr lang="pt-BR" dirty="0"/>
              <a:t>DIÓGENES </a:t>
            </a:r>
            <a:r>
              <a:rPr lang="pt-BR" i="1" dirty="0"/>
              <a:t>et </a:t>
            </a:r>
            <a:r>
              <a:rPr lang="pt-BR" i="1" dirty="0" smtClean="0"/>
              <a:t>al; </a:t>
            </a:r>
            <a:r>
              <a:rPr lang="pt-BR" dirty="0" smtClean="0">
                <a:cs typeface="Arial" panose="020B0604020202020204" pitchFamily="34" charset="0"/>
              </a:rPr>
              <a:t>COSLOP</a:t>
            </a:r>
            <a:r>
              <a:rPr lang="pt-BR" i="1" dirty="0" smtClean="0"/>
              <a:t>,</a:t>
            </a:r>
            <a:r>
              <a:rPr lang="pt-BR" dirty="0" smtClean="0"/>
              <a:t> </a:t>
            </a:r>
            <a:r>
              <a:rPr lang="pt-BR" dirty="0"/>
              <a:t>2022</a:t>
            </a:r>
            <a:r>
              <a:rPr lang="pt-PT" sz="1850" dirty="0" smtClean="0"/>
              <a:t>). </a:t>
            </a:r>
            <a:r>
              <a:rPr lang="pt-PT" sz="1850" dirty="0"/>
              <a:t>Embora haja dados sobre intoxicação exógena a nível nacional, a realidade regional no Espírito Santo (ES) é desconhecida. </a:t>
            </a:r>
            <a:endParaRPr lang="pt-BR" sz="1850" dirty="0"/>
          </a:p>
        </p:txBody>
      </p:sp>
      <p:grpSp>
        <p:nvGrpSpPr>
          <p:cNvPr id="156" name="object 27"/>
          <p:cNvGrpSpPr/>
          <p:nvPr/>
        </p:nvGrpSpPr>
        <p:grpSpPr>
          <a:xfrm>
            <a:off x="1026898" y="13910850"/>
            <a:ext cx="6542405" cy="502920"/>
            <a:chOff x="999784" y="10205495"/>
            <a:chExt cx="6542405" cy="502920"/>
          </a:xfrm>
        </p:grpSpPr>
        <p:sp>
          <p:nvSpPr>
            <p:cNvPr id="157" name="object 28"/>
            <p:cNvSpPr/>
            <p:nvPr/>
          </p:nvSpPr>
          <p:spPr>
            <a:xfrm>
              <a:off x="1002959" y="10208670"/>
              <a:ext cx="6536055" cy="496570"/>
            </a:xfrm>
            <a:custGeom>
              <a:avLst/>
              <a:gdLst/>
              <a:ahLst/>
              <a:cxnLst/>
              <a:rect l="l" t="t" r="r" b="b"/>
              <a:pathLst>
                <a:path w="6536055" h="496570">
                  <a:moveTo>
                    <a:pt x="6452744" y="0"/>
                  </a:moveTo>
                  <a:lnTo>
                    <a:pt x="82742" y="0"/>
                  </a:lnTo>
                  <a:lnTo>
                    <a:pt x="50540" y="6503"/>
                  </a:lnTo>
                  <a:lnTo>
                    <a:pt x="24239" y="24239"/>
                  </a:lnTo>
                  <a:lnTo>
                    <a:pt x="6503" y="50540"/>
                  </a:lnTo>
                  <a:lnTo>
                    <a:pt x="0" y="82742"/>
                  </a:lnTo>
                  <a:lnTo>
                    <a:pt x="0" y="413713"/>
                  </a:lnTo>
                  <a:lnTo>
                    <a:pt x="6503" y="445915"/>
                  </a:lnTo>
                  <a:lnTo>
                    <a:pt x="24239" y="472216"/>
                  </a:lnTo>
                  <a:lnTo>
                    <a:pt x="50540" y="489951"/>
                  </a:lnTo>
                  <a:lnTo>
                    <a:pt x="82742" y="496455"/>
                  </a:lnTo>
                  <a:lnTo>
                    <a:pt x="6452744" y="496455"/>
                  </a:lnTo>
                  <a:lnTo>
                    <a:pt x="6484946" y="489951"/>
                  </a:lnTo>
                  <a:lnTo>
                    <a:pt x="6511248" y="472216"/>
                  </a:lnTo>
                  <a:lnTo>
                    <a:pt x="6528983" y="445915"/>
                  </a:lnTo>
                  <a:lnTo>
                    <a:pt x="6535487" y="413713"/>
                  </a:lnTo>
                  <a:lnTo>
                    <a:pt x="6535487" y="82742"/>
                  </a:lnTo>
                  <a:lnTo>
                    <a:pt x="6528983" y="50540"/>
                  </a:lnTo>
                  <a:lnTo>
                    <a:pt x="6511248" y="24239"/>
                  </a:lnTo>
                  <a:lnTo>
                    <a:pt x="6484946" y="6503"/>
                  </a:lnTo>
                  <a:lnTo>
                    <a:pt x="6452744" y="0"/>
                  </a:lnTo>
                  <a:close/>
                </a:path>
              </a:pathLst>
            </a:custGeom>
            <a:solidFill>
              <a:srgbClr val="F585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29"/>
            <p:cNvSpPr/>
            <p:nvPr/>
          </p:nvSpPr>
          <p:spPr>
            <a:xfrm>
              <a:off x="1002959" y="10208670"/>
              <a:ext cx="6536055" cy="496570"/>
            </a:xfrm>
            <a:custGeom>
              <a:avLst/>
              <a:gdLst/>
              <a:ahLst/>
              <a:cxnLst/>
              <a:rect l="l" t="t" r="r" b="b"/>
              <a:pathLst>
                <a:path w="6536055" h="496570">
                  <a:moveTo>
                    <a:pt x="0" y="82742"/>
                  </a:moveTo>
                  <a:lnTo>
                    <a:pt x="6503" y="50540"/>
                  </a:lnTo>
                  <a:lnTo>
                    <a:pt x="24239" y="24239"/>
                  </a:lnTo>
                  <a:lnTo>
                    <a:pt x="50540" y="6503"/>
                  </a:lnTo>
                  <a:lnTo>
                    <a:pt x="82742" y="0"/>
                  </a:lnTo>
                  <a:lnTo>
                    <a:pt x="6452744" y="0"/>
                  </a:lnTo>
                  <a:lnTo>
                    <a:pt x="6484946" y="6503"/>
                  </a:lnTo>
                  <a:lnTo>
                    <a:pt x="6511248" y="24239"/>
                  </a:lnTo>
                  <a:lnTo>
                    <a:pt x="6528983" y="50540"/>
                  </a:lnTo>
                  <a:lnTo>
                    <a:pt x="6535487" y="82742"/>
                  </a:lnTo>
                  <a:lnTo>
                    <a:pt x="6535487" y="413713"/>
                  </a:lnTo>
                  <a:lnTo>
                    <a:pt x="6528983" y="445915"/>
                  </a:lnTo>
                  <a:lnTo>
                    <a:pt x="6511248" y="472216"/>
                  </a:lnTo>
                  <a:lnTo>
                    <a:pt x="6484946" y="489951"/>
                  </a:lnTo>
                  <a:lnTo>
                    <a:pt x="6452744" y="496455"/>
                  </a:lnTo>
                  <a:lnTo>
                    <a:pt x="82742" y="496455"/>
                  </a:lnTo>
                  <a:lnTo>
                    <a:pt x="50540" y="489951"/>
                  </a:lnTo>
                  <a:lnTo>
                    <a:pt x="24239" y="472216"/>
                  </a:lnTo>
                  <a:lnTo>
                    <a:pt x="6503" y="445915"/>
                  </a:lnTo>
                  <a:lnTo>
                    <a:pt x="0" y="413713"/>
                  </a:lnTo>
                  <a:lnTo>
                    <a:pt x="0" y="82742"/>
                  </a:lnTo>
                  <a:close/>
                </a:path>
              </a:pathLst>
            </a:custGeom>
            <a:ln w="5910">
              <a:solidFill>
                <a:srgbClr val="F5853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9" name="object 30"/>
          <p:cNvSpPr txBox="1"/>
          <p:nvPr/>
        </p:nvSpPr>
        <p:spPr>
          <a:xfrm>
            <a:off x="2158221" y="13806831"/>
            <a:ext cx="5481320" cy="573874"/>
          </a:xfrm>
          <a:prstGeom prst="rect">
            <a:avLst/>
          </a:prstGeom>
        </p:spPr>
        <p:txBody>
          <a:bodyPr vert="horz" wrap="square" lIns="0" tIns="217804" rIns="0" bIns="0" rtlCol="0">
            <a:spAutoFit/>
          </a:bodyPr>
          <a:lstStyle/>
          <a:p>
            <a:pPr marL="1004569">
              <a:lnSpc>
                <a:spcPct val="100000"/>
              </a:lnSpc>
              <a:spcBef>
                <a:spcPts val="1714"/>
              </a:spcBef>
            </a:pPr>
            <a:r>
              <a:rPr lang="pt-BR" sz="2300" spc="10" dirty="0" smtClean="0">
                <a:solidFill>
                  <a:srgbClr val="FFFFFF"/>
                </a:solidFill>
                <a:latin typeface="Arial Black"/>
                <a:cs typeface="Arial Black"/>
              </a:rPr>
              <a:t>RESULTADOS</a:t>
            </a:r>
            <a:endParaRPr sz="2300" dirty="0">
              <a:latin typeface="Arial Black"/>
              <a:cs typeface="Arial Black"/>
            </a:endParaRPr>
          </a:p>
        </p:txBody>
      </p:sp>
      <p:pic>
        <p:nvPicPr>
          <p:cNvPr id="172" name="Imagem 17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742936" y="10794454"/>
            <a:ext cx="4626092" cy="2945173"/>
          </a:xfrm>
          <a:prstGeom prst="rect">
            <a:avLst/>
          </a:prstGeom>
        </p:spPr>
      </p:pic>
      <p:sp>
        <p:nvSpPr>
          <p:cNvPr id="174" name="CaixaDeTexto 173"/>
          <p:cNvSpPr txBox="1"/>
          <p:nvPr/>
        </p:nvSpPr>
        <p:spPr>
          <a:xfrm>
            <a:off x="8191839" y="18401546"/>
            <a:ext cx="669626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 COSLOP, </a:t>
            </a:r>
            <a:r>
              <a:rPr lang="pt-BR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Shaiane</a:t>
            </a:r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; QUINTE, Gabriela </a:t>
            </a:r>
            <a:r>
              <a:rPr lang="pt-BR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Callo</a:t>
            </a:r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; </a:t>
            </a:r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ANTUNES, Michele </a:t>
            </a:r>
            <a:r>
              <a:rPr lang="pt-BR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Nacif</a:t>
            </a:r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 Tentativas de suicídio por intoxicação exógena no estado Espírito Santo, Brasil. </a:t>
            </a:r>
            <a:r>
              <a:rPr lang="pt-B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Revista Brasileira de Pesquisa em Saúde/</a:t>
            </a:r>
            <a:r>
              <a:rPr lang="pt-BR" sz="1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Brazilian</a:t>
            </a:r>
            <a:r>
              <a:rPr lang="pt-B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Journal </a:t>
            </a:r>
            <a:r>
              <a:rPr lang="pt-BR" sz="1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Health </a:t>
            </a:r>
            <a:r>
              <a:rPr lang="pt-BR" sz="1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, [</a:t>
            </a:r>
            <a:r>
              <a:rPr lang="pt-BR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s. l.</a:t>
            </a:r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], v. 21, n. 1, p. 46–54, 2019 Acesso em: 13 jul. 2023.</a:t>
            </a:r>
            <a:endParaRPr lang="pt-BR" sz="1000" b="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DIÓGENES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Isla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Vieira </a:t>
            </a:r>
            <a:r>
              <a:rPr lang="pt-BR" sz="1000" i="1" dirty="0">
                <a:latin typeface="Arial" panose="020B0604020202020204" pitchFamily="34" charset="0"/>
                <a:cs typeface="Arial" panose="020B0604020202020204" pitchFamily="34" charset="0"/>
              </a:rPr>
              <a:t>et al.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Profile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reported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cases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exogenous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intoxication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in 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municipality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in Ceará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2017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2021. </a:t>
            </a:r>
            <a:r>
              <a:rPr lang="pt-BR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lang="pt-BR" sz="1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Society</a:t>
            </a:r>
            <a:r>
              <a:rPr lang="pt-BR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BR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Development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[</a:t>
            </a:r>
            <a:r>
              <a:rPr lang="pt-BR" sz="1000" i="1" dirty="0">
                <a:latin typeface="Arial" panose="020B0604020202020204" pitchFamily="34" charset="0"/>
                <a:cs typeface="Arial" panose="020B0604020202020204" pitchFamily="34" charset="0"/>
              </a:rPr>
              <a:t>s. l.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], v. 11, n. 12, p. e206111234477–e206111234477, 2022. </a:t>
            </a:r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Acesso 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em: 13 jul. 2023</a:t>
            </a:r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1000" b="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34" name="Picture 10" descr="https://lh4.googleusercontent.com/iamKDq7R8y7yxPmnvGtw7ruwYt-ubP1PLtgDi4_LMb515Ddk6pIds8Ql9-4g-rQuZ-XQzxlvuFh81P1AotGpXLwbPmH3AaG9MN4YAF2tKKGZ6aMJqnkK3uSrXJCgtSV-RzeET3Qz1WOZKE54M4FzYQ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2021" y="7963187"/>
            <a:ext cx="3439631" cy="1631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lh6.googleusercontent.com/7n8obV2OUZHhOpJ_ecZqoxJOoAZDFRoHr4h6TIfXxQl_XlJIeLXJUXObnpGyUjsP_KgtweIF1hy7dwBj9lvgbQTfHBw33rL91QxtIURMmKbQ3Je0y4RoXJaTcAYiPL7-s0fXODW8RjNSgZFrk987cw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3360" y="11011815"/>
            <a:ext cx="3410116" cy="1761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https://lh4.googleusercontent.com/FAxGGC6yrg2pDHhwWI4CZEHrtVqC9vv8OQjTWOGMslCCTv4yUhQQqoCTET0t9bVXcgQ7pzrnVV4Y1AJvetXtP4uWh_HAo7QszN8R8YruF8bCGNVQNX3S3k0ygOmZjGMbufy8mfa4fxKyNOI8C0nHh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2065" y="7968834"/>
            <a:ext cx="3221107" cy="1542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s://lh3.googleusercontent.com/EHkRhPsx7ForvxiWsY2-QsFb8VD4rX6DKERcIxBeL3Kx4FCza7c2GivDpnX8F-d5BSuuFocb1mPsecPUFcc0hckMYAxXTHiR9Fd2aH0UfLpBQ7g8v76ehrO47T1RbeNmJ6nWnJ2cDNTlKN842dZMLw"/>
          <p:cNvPicPr>
            <a:picLocks noChangeAspect="1" noChangeArrowheads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2" t="15833"/>
          <a:stretch/>
        </p:blipFill>
        <p:spPr bwMode="auto">
          <a:xfrm>
            <a:off x="11756750" y="5439837"/>
            <a:ext cx="2955087" cy="1850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5" name="CaixaDeTexto 174"/>
          <p:cNvSpPr txBox="1"/>
          <p:nvPr/>
        </p:nvSpPr>
        <p:spPr>
          <a:xfrm>
            <a:off x="1079981" y="18738850"/>
            <a:ext cx="64023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Análise temporal da incidência de notificações de tentativa de </a:t>
            </a:r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suicídio 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por intoxicações exógenas de 2007 a 2019 , nas cidade de Cachoeiro de Itapemirim (3A), Colatina (3B), Linhares (3C), e Vitória (3D) *Indica que a alteração percentual anual (APC) é significativamente diferente de zero no nível alfa = 0,05.</a:t>
            </a:r>
          </a:p>
        </p:txBody>
      </p:sp>
      <p:pic>
        <p:nvPicPr>
          <p:cNvPr id="1051" name="Picture 27" descr="https://lh5.googleusercontent.com/1FkOaqXaIglm8p9fLuWM6PtNfFsLspIwGwYi0O2s04G5FNnlbXhzO6HwZ94eQ8i7DAvsLKi6nVv8Hb-GuOKTfiMFfpH2kzbSqA34Nj8ydtZKoylkMwvWx41QlzgWSSBFYDMKblwQtMsRNSDK5MdQIQ"/>
          <p:cNvPicPr>
            <a:picLocks noChangeAspect="1" noChangeArrowheads="1"/>
          </p:cNvPicPr>
          <p:nvPr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9" t="2737" r="2145" b="17071"/>
          <a:stretch/>
        </p:blipFill>
        <p:spPr bwMode="auto">
          <a:xfrm>
            <a:off x="8283110" y="5624856"/>
            <a:ext cx="3278911" cy="1674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6" name="CaixaDeTexto 175"/>
          <p:cNvSpPr txBox="1"/>
          <p:nvPr/>
        </p:nvSpPr>
        <p:spPr>
          <a:xfrm flipV="1">
            <a:off x="8300518" y="9505929"/>
            <a:ext cx="3124200" cy="4571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179" name="CaixaDeTexto 178"/>
          <p:cNvSpPr txBox="1"/>
          <p:nvPr/>
        </p:nvSpPr>
        <p:spPr>
          <a:xfrm>
            <a:off x="11562021" y="12993113"/>
            <a:ext cx="850986" cy="13159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200" name="CaixaDeTexto 199"/>
          <p:cNvSpPr txBox="1"/>
          <p:nvPr/>
        </p:nvSpPr>
        <p:spPr>
          <a:xfrm rot="16200000">
            <a:off x="11234766" y="12622740"/>
            <a:ext cx="610406" cy="6967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pic>
        <p:nvPicPr>
          <p:cNvPr id="180" name="Imagem 179"/>
          <p:cNvPicPr>
            <a:picLocks noChangeAspect="1"/>
          </p:cNvPicPr>
          <p:nvPr/>
        </p:nvPicPr>
        <p:blipFill rotWithShape="1">
          <a:blip r:embed="rId17"/>
          <a:srcRect l="604" r="-1"/>
          <a:stretch/>
        </p:blipFill>
        <p:spPr>
          <a:xfrm>
            <a:off x="8222006" y="11005814"/>
            <a:ext cx="3251165" cy="1767492"/>
          </a:xfrm>
          <a:prstGeom prst="rect">
            <a:avLst/>
          </a:prstGeom>
        </p:spPr>
      </p:pic>
      <p:sp>
        <p:nvSpPr>
          <p:cNvPr id="202" name="CaixaDeTexto 201"/>
          <p:cNvSpPr txBox="1"/>
          <p:nvPr/>
        </p:nvSpPr>
        <p:spPr>
          <a:xfrm>
            <a:off x="8156961" y="14048772"/>
            <a:ext cx="69974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>
                <a:solidFill>
                  <a:srgbClr val="000000"/>
                </a:solidFill>
                <a:latin typeface="Arial" panose="020B0604020202020204" pitchFamily="34" charset="0"/>
              </a:rPr>
              <a:t>Tabela 1: </a:t>
            </a:r>
            <a:r>
              <a:rPr lang="pt-BR" sz="1000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Faixa etária e raça das tentativas de suicídio por intoxicações exógenas em Colatina, Cachoeiro de Itapemirim, Linhares e Vitória/ES, de 2007 a 2019 (DATASUS, 2022).</a:t>
            </a:r>
            <a:endParaRPr lang="pt-BR" sz="1000" dirty="0"/>
          </a:p>
        </p:txBody>
      </p:sp>
      <p:sp>
        <p:nvSpPr>
          <p:cNvPr id="2" name="Retângulo 1"/>
          <p:cNvSpPr/>
          <p:nvPr/>
        </p:nvSpPr>
        <p:spPr>
          <a:xfrm>
            <a:off x="8248862" y="7276023"/>
            <a:ext cx="310735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000" dirty="0">
                <a:solidFill>
                  <a:srgbClr val="000000"/>
                </a:solidFill>
                <a:latin typeface="Arial" panose="020B0604020202020204" pitchFamily="34" charset="0"/>
              </a:rPr>
              <a:t>Figura 2</a:t>
            </a:r>
            <a:r>
              <a:rPr lang="pt-BR" sz="1000" dirty="0" smtClean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  <a:r>
              <a:rPr lang="pt-BR" sz="1000" dirty="0">
                <a:solidFill>
                  <a:srgbClr val="000000"/>
                </a:solidFill>
                <a:latin typeface="Arial" panose="020B0604020202020204" pitchFamily="34" charset="0"/>
              </a:rPr>
              <a:t>Número de notificações de tentativa de suicídio por intoxicação exógena nas cidades estudadas de 2007 a 2019 (DATASUS, 2022).</a:t>
            </a:r>
            <a:endParaRPr lang="pt-BR" sz="1000" dirty="0"/>
          </a:p>
        </p:txBody>
      </p:sp>
      <p:sp>
        <p:nvSpPr>
          <p:cNvPr id="3" name="Retângulo 2"/>
          <p:cNvSpPr/>
          <p:nvPr/>
        </p:nvSpPr>
        <p:spPr>
          <a:xfrm>
            <a:off x="11487064" y="7286764"/>
            <a:ext cx="334308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000" dirty="0">
                <a:solidFill>
                  <a:srgbClr val="000000"/>
                </a:solidFill>
                <a:latin typeface="Arial" panose="020B0604020202020204" pitchFamily="34" charset="0"/>
              </a:rPr>
              <a:t>Figura </a:t>
            </a:r>
            <a:r>
              <a:rPr lang="pt-BR" sz="1000" dirty="0" smtClean="0">
                <a:solidFill>
                  <a:srgbClr val="000000"/>
                </a:solidFill>
                <a:latin typeface="Arial" panose="020B0604020202020204" pitchFamily="34" charset="0"/>
              </a:rPr>
              <a:t>3: </a:t>
            </a:r>
            <a:r>
              <a:rPr lang="pt-BR" sz="1000" dirty="0">
                <a:solidFill>
                  <a:srgbClr val="000000"/>
                </a:solidFill>
                <a:latin typeface="Arial" panose="020B0604020202020204" pitchFamily="34" charset="0"/>
              </a:rPr>
              <a:t>Número de notificações de intoxicação exógena por medicamento, metal, cosmético, drogas de abuso e produto químico  de acordo com cada cidade estudada de 2007 a 2019 (DATASUS, 2022).</a:t>
            </a:r>
            <a:endParaRPr lang="pt-BR" sz="1000" dirty="0"/>
          </a:p>
        </p:txBody>
      </p:sp>
      <p:grpSp>
        <p:nvGrpSpPr>
          <p:cNvPr id="54" name="object 119"/>
          <p:cNvGrpSpPr/>
          <p:nvPr/>
        </p:nvGrpSpPr>
        <p:grpSpPr>
          <a:xfrm>
            <a:off x="8234442" y="16553849"/>
            <a:ext cx="6543040" cy="501650"/>
            <a:chOff x="8134784" y="14523699"/>
            <a:chExt cx="6543040" cy="501650"/>
          </a:xfrm>
        </p:grpSpPr>
        <p:sp>
          <p:nvSpPr>
            <p:cNvPr id="55" name="object 120"/>
            <p:cNvSpPr/>
            <p:nvPr/>
          </p:nvSpPr>
          <p:spPr>
            <a:xfrm>
              <a:off x="8137739" y="14526654"/>
              <a:ext cx="6536690" cy="495300"/>
            </a:xfrm>
            <a:custGeom>
              <a:avLst/>
              <a:gdLst/>
              <a:ahLst/>
              <a:cxnLst/>
              <a:rect l="l" t="t" r="r" b="b"/>
              <a:pathLst>
                <a:path w="6536690" h="495300">
                  <a:moveTo>
                    <a:pt x="6454103" y="0"/>
                  </a:moveTo>
                  <a:lnTo>
                    <a:pt x="82565" y="0"/>
                  </a:lnTo>
                  <a:lnTo>
                    <a:pt x="50415" y="6484"/>
                  </a:lnTo>
                  <a:lnTo>
                    <a:pt x="24172" y="24172"/>
                  </a:lnTo>
                  <a:lnTo>
                    <a:pt x="6484" y="50415"/>
                  </a:lnTo>
                  <a:lnTo>
                    <a:pt x="0" y="82565"/>
                  </a:lnTo>
                  <a:lnTo>
                    <a:pt x="0" y="412708"/>
                  </a:lnTo>
                  <a:lnTo>
                    <a:pt x="6484" y="444858"/>
                  </a:lnTo>
                  <a:lnTo>
                    <a:pt x="24172" y="471101"/>
                  </a:lnTo>
                  <a:lnTo>
                    <a:pt x="50415" y="488789"/>
                  </a:lnTo>
                  <a:lnTo>
                    <a:pt x="82565" y="495273"/>
                  </a:lnTo>
                  <a:lnTo>
                    <a:pt x="6454103" y="495273"/>
                  </a:lnTo>
                  <a:lnTo>
                    <a:pt x="6486253" y="488789"/>
                  </a:lnTo>
                  <a:lnTo>
                    <a:pt x="6512496" y="471101"/>
                  </a:lnTo>
                  <a:lnTo>
                    <a:pt x="6530184" y="444858"/>
                  </a:lnTo>
                  <a:lnTo>
                    <a:pt x="6536669" y="412708"/>
                  </a:lnTo>
                  <a:lnTo>
                    <a:pt x="6536669" y="82565"/>
                  </a:lnTo>
                  <a:lnTo>
                    <a:pt x="6530184" y="50415"/>
                  </a:lnTo>
                  <a:lnTo>
                    <a:pt x="6512496" y="24172"/>
                  </a:lnTo>
                  <a:lnTo>
                    <a:pt x="6486253" y="6484"/>
                  </a:lnTo>
                  <a:lnTo>
                    <a:pt x="6454103" y="0"/>
                  </a:lnTo>
                  <a:close/>
                </a:path>
              </a:pathLst>
            </a:custGeom>
            <a:solidFill>
              <a:srgbClr val="F585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121"/>
            <p:cNvSpPr/>
            <p:nvPr/>
          </p:nvSpPr>
          <p:spPr>
            <a:xfrm>
              <a:off x="8137739" y="14526654"/>
              <a:ext cx="6536690" cy="495300"/>
            </a:xfrm>
            <a:custGeom>
              <a:avLst/>
              <a:gdLst/>
              <a:ahLst/>
              <a:cxnLst/>
              <a:rect l="l" t="t" r="r" b="b"/>
              <a:pathLst>
                <a:path w="6536690" h="495300">
                  <a:moveTo>
                    <a:pt x="0" y="82565"/>
                  </a:moveTo>
                  <a:lnTo>
                    <a:pt x="6484" y="50415"/>
                  </a:lnTo>
                  <a:lnTo>
                    <a:pt x="24172" y="24172"/>
                  </a:lnTo>
                  <a:lnTo>
                    <a:pt x="50415" y="6484"/>
                  </a:lnTo>
                  <a:lnTo>
                    <a:pt x="82565" y="0"/>
                  </a:lnTo>
                  <a:lnTo>
                    <a:pt x="6454103" y="0"/>
                  </a:lnTo>
                  <a:lnTo>
                    <a:pt x="6486253" y="6484"/>
                  </a:lnTo>
                  <a:lnTo>
                    <a:pt x="6512496" y="24172"/>
                  </a:lnTo>
                  <a:lnTo>
                    <a:pt x="6530184" y="50415"/>
                  </a:lnTo>
                  <a:lnTo>
                    <a:pt x="6536669" y="82565"/>
                  </a:lnTo>
                  <a:lnTo>
                    <a:pt x="6536669" y="412708"/>
                  </a:lnTo>
                  <a:lnTo>
                    <a:pt x="6530184" y="444858"/>
                  </a:lnTo>
                  <a:lnTo>
                    <a:pt x="6512496" y="471101"/>
                  </a:lnTo>
                  <a:lnTo>
                    <a:pt x="6486253" y="488789"/>
                  </a:lnTo>
                  <a:lnTo>
                    <a:pt x="6454103" y="495273"/>
                  </a:lnTo>
                  <a:lnTo>
                    <a:pt x="82565" y="495273"/>
                  </a:lnTo>
                  <a:lnTo>
                    <a:pt x="50415" y="488789"/>
                  </a:lnTo>
                  <a:lnTo>
                    <a:pt x="24172" y="471101"/>
                  </a:lnTo>
                  <a:lnTo>
                    <a:pt x="6484" y="444858"/>
                  </a:lnTo>
                  <a:lnTo>
                    <a:pt x="0" y="412708"/>
                  </a:lnTo>
                  <a:lnTo>
                    <a:pt x="0" y="82565"/>
                  </a:lnTo>
                  <a:close/>
                </a:path>
              </a:pathLst>
            </a:custGeom>
            <a:ln w="5910">
              <a:solidFill>
                <a:srgbClr val="F5853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7" name="object 122"/>
          <p:cNvSpPr txBox="1"/>
          <p:nvPr/>
        </p:nvSpPr>
        <p:spPr>
          <a:xfrm>
            <a:off x="8365261" y="16634541"/>
            <a:ext cx="6478270" cy="369973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612140" algn="ctr">
              <a:lnSpc>
                <a:spcPct val="100000"/>
              </a:lnSpc>
              <a:spcBef>
                <a:spcPts val="125"/>
              </a:spcBef>
            </a:pPr>
            <a:r>
              <a:rPr lang="pt-BR" sz="2300" spc="15" dirty="0" smtClean="0">
                <a:solidFill>
                  <a:srgbClr val="FFFFFF"/>
                </a:solidFill>
                <a:latin typeface="Arial Black"/>
                <a:cs typeface="Arial Black"/>
              </a:rPr>
              <a:t>AGRADECIMENTOS </a:t>
            </a:r>
            <a:endParaRPr sz="2300" dirty="0">
              <a:latin typeface="Arial Black"/>
              <a:cs typeface="Arial Black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8191839" y="17129720"/>
            <a:ext cx="62116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dirty="0" smtClean="0"/>
              <a:t>Programa </a:t>
            </a:r>
            <a:r>
              <a:rPr lang="pt-PT" dirty="0"/>
              <a:t>de Iniciação Científica e Tecnológica, </a:t>
            </a:r>
            <a:r>
              <a:rPr lang="pt-PT" dirty="0" smtClean="0"/>
              <a:t>PIBICT/UNESC</a:t>
            </a:r>
            <a:r>
              <a:rPr lang="pt-PT" dirty="0"/>
              <a:t>.</a:t>
            </a:r>
            <a:endParaRPr lang="pt-BR" dirty="0"/>
          </a:p>
          <a:p>
            <a:pPr algn="just"/>
            <a:r>
              <a:rPr lang="pt-PT" dirty="0"/>
              <a:t> </a:t>
            </a:r>
            <a:endParaRPr lang="pt-BR" dirty="0"/>
          </a:p>
          <a:p>
            <a:pPr algn="just"/>
            <a:endParaRPr lang="pt-BR" dirty="0"/>
          </a:p>
        </p:txBody>
      </p:sp>
      <p:pic>
        <p:nvPicPr>
          <p:cNvPr id="5" name="Picture 2" descr="Perguntas Frequentes - UNESC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88536" y="17096496"/>
            <a:ext cx="642257" cy="642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442</TotalTime>
  <Words>506</Words>
  <Application>Microsoft Office PowerPoint</Application>
  <PresentationFormat>Personalizar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Arial MT</vt:lpstr>
      <vt:lpstr>Calibri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Valmir Pereira da Silva</dc:creator>
  <cp:lastModifiedBy>Usuario</cp:lastModifiedBy>
  <cp:revision>30</cp:revision>
  <dcterms:created xsi:type="dcterms:W3CDTF">2023-09-23T15:27:53Z</dcterms:created>
  <dcterms:modified xsi:type="dcterms:W3CDTF">2023-09-24T19:53:07Z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2023-09-21T00:00:00Z</vt:filetime>
  </property>
  <property fmtid="{D5CDD505-2E9C-101B-9397-08002B2CF9AE}" pid="3" name="Creator">
    <vt:lpwstr>Microsoft® PowerPoint® para Microsoft 365</vt:lpwstr>
  </property>
  <property fmtid="{D5CDD505-2E9C-101B-9397-08002B2CF9AE}" pid="4" name="LastSaved">
    <vt:filetime>2023-09-23T00:00:00Z</vt:filetime>
  </property>
</Properties>
</file>