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 d="100"/>
          <a:sy n="10" d="100"/>
        </p:scale>
        <p:origin x="242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m branc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2651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198508"/>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landa.loyola@gmail.com" TargetMode="External"/><Relationship Id="rId2" Type="http://schemas.openxmlformats.org/officeDocument/2006/relationships/hyperlink" Target="mailto:beatrizcristiany@hotmail.com"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69608" y="7007904"/>
            <a:ext cx="31089600" cy="7509748"/>
          </a:xfrm>
          <a:prstGeom prst="rect">
            <a:avLst/>
          </a:prstGeom>
          <a:noFill/>
        </p:spPr>
        <p:txBody>
          <a:bodyPr wrap="square" rtlCol="0">
            <a:spAutoFit/>
          </a:bodyPr>
          <a:lstStyle/>
          <a:p>
            <a:pPr algn="ctr"/>
            <a:r>
              <a:rPr lang="pt-BR" sz="8500" b="1" dirty="0"/>
              <a:t>INVENTÁRIO PARASITOLÓGICO EM BOVINOS DE PRODUÇÃO LEITEIRA</a:t>
            </a:r>
            <a:endParaRPr lang="pt-BR" sz="8500" dirty="0"/>
          </a:p>
          <a:p>
            <a:pPr algn="ctr"/>
            <a:r>
              <a:rPr lang="pt-BR" sz="5400" dirty="0"/>
              <a:t>Beatriz </a:t>
            </a:r>
            <a:r>
              <a:rPr lang="pt-BR" sz="5400" dirty="0" err="1"/>
              <a:t>Cristiany</a:t>
            </a:r>
            <a:r>
              <a:rPr lang="pt-BR" sz="5400" dirty="0"/>
              <a:t> de Souza¹, </a:t>
            </a:r>
            <a:r>
              <a:rPr lang="pt-BR" sz="5400" dirty="0" err="1"/>
              <a:t>Natalya</a:t>
            </a:r>
            <a:r>
              <a:rPr lang="pt-BR" sz="5400" dirty="0"/>
              <a:t> </a:t>
            </a:r>
            <a:r>
              <a:rPr lang="pt-BR" sz="5400" dirty="0" err="1"/>
              <a:t>Borghi</a:t>
            </a:r>
            <a:r>
              <a:rPr lang="pt-BR" sz="5400" dirty="0"/>
              <a:t> Bailke¹, Yolanda Christina de Sousa Loyola².</a:t>
            </a:r>
          </a:p>
          <a:p>
            <a:pPr algn="ctr"/>
            <a:r>
              <a:rPr lang="pt-BR" sz="5400" dirty="0"/>
              <a:t>¹Graduandas em Medicina Veterinária – Centro Universitário do Espírito Santo (UNESC); ²Doutora, Docente do curso de Medicina Veterinária – Centro Universitário do Espírito Santo (UNESC) / </a:t>
            </a:r>
            <a:r>
              <a:rPr lang="pt-BR" sz="5400" u="sng" dirty="0">
                <a:hlinkClick r:id="rId2"/>
              </a:rPr>
              <a:t>beatrizcristiany@hotmail.com</a:t>
            </a:r>
            <a:r>
              <a:rPr lang="pt-BR" sz="5400" dirty="0"/>
              <a:t>, </a:t>
            </a:r>
            <a:r>
              <a:rPr lang="pt-BR" sz="5400" u="sng" dirty="0">
                <a:hlinkClick r:id="rId3"/>
              </a:rPr>
              <a:t>yolanda.loyola@gmail.com</a:t>
            </a:r>
            <a:r>
              <a:rPr lang="pt-BR" sz="5400" dirty="0"/>
              <a:t>.</a:t>
            </a:r>
          </a:p>
          <a:p>
            <a:endParaRPr lang="pt-BR" sz="9600" dirty="0"/>
          </a:p>
        </p:txBody>
      </p:sp>
      <p:sp>
        <p:nvSpPr>
          <p:cNvPr id="5" name="CaixaDeTexto 4"/>
          <p:cNvSpPr txBox="1"/>
          <p:nvPr/>
        </p:nvSpPr>
        <p:spPr>
          <a:xfrm>
            <a:off x="1904048" y="13200460"/>
            <a:ext cx="28620720" cy="29177218"/>
          </a:xfrm>
          <a:prstGeom prst="rect">
            <a:avLst/>
          </a:prstGeom>
          <a:noFill/>
        </p:spPr>
        <p:txBody>
          <a:bodyPr wrap="square" numCol="2" spcCol="720000" rtlCol="0">
            <a:spAutoFit/>
          </a:bodyPr>
          <a:lstStyle/>
          <a:p>
            <a:pPr algn="just"/>
            <a:r>
              <a:rPr lang="pt-BR" sz="5400" dirty="0"/>
              <a:t>É de conhecimento geral a necessidade de acompanhamento da saúde dos animais de produção, visando a manutenção da sanidade animal, resultando na prevenção e controle da transmissão de doenças principalmente de caráter parasitário. Os efeitos negativos que os parasitas podem causar no organismo animal podem se manifestar de várias formas variando entre estado fisiológico, nutricional e intensidade de infecção. Tais efeitos deletérios podem ser visualizados de forma direta ou indireta através dos índices de reprodução e da diminuição da taxa de </a:t>
            </a:r>
            <a:r>
              <a:rPr lang="pt-BR" sz="5400"/>
              <a:t>produção desses </a:t>
            </a:r>
            <a:r>
              <a:rPr lang="pt-BR" sz="5400" dirty="0"/>
              <a:t>animais. O objetivo deste estudo foi identificar os principais parasitas encontrados em bovinos de produção leiteira na Fazenda - Curral do Centro Universitário do Espírito Santo - UNESC. Foram selecionados cinquenta (50) animais para análise hematológica através de coleta de ponta de orelha. Após a análise dos esfregaços sanguíneos foram constatados </a:t>
            </a:r>
            <a:r>
              <a:rPr lang="pt-BR" sz="5400" i="1" dirty="0" err="1"/>
              <a:t>Anaplasma</a:t>
            </a:r>
            <a:r>
              <a:rPr lang="pt-BR" sz="5400" dirty="0"/>
              <a:t> spp. em 17 animais, sendo 10% novilhas e 24% vacas adultas, sem a presença de bezerros positivos. </a:t>
            </a:r>
          </a:p>
          <a:p>
            <a:pPr algn="just"/>
            <a:r>
              <a:rPr lang="pt-BR" sz="5400" dirty="0"/>
              <a:t>Após finalizado o exame hematológico, foram realizados os exames de fezes, pelos métodos OPG e de sedimentação. Foram coletadas 24 amostras sendo visualizados coccídeos dos gêneros </a:t>
            </a:r>
            <a:r>
              <a:rPr lang="pt-BR" sz="5400" i="1" dirty="0" err="1"/>
              <a:t>Eimeria</a:t>
            </a:r>
            <a:r>
              <a:rPr lang="pt-BR" sz="5400" dirty="0"/>
              <a:t> e </a:t>
            </a:r>
            <a:r>
              <a:rPr lang="pt-BR" sz="5400" i="1" dirty="0" err="1"/>
              <a:t>Isospora</a:t>
            </a:r>
            <a:r>
              <a:rPr lang="pt-BR" sz="5400" i="1" dirty="0"/>
              <a:t>,</a:t>
            </a:r>
            <a:r>
              <a:rPr lang="pt-BR" sz="5400" dirty="0"/>
              <a:t> e helmintos do gênero </a:t>
            </a:r>
            <a:r>
              <a:rPr lang="pt-BR" sz="5400" i="1" dirty="0" err="1"/>
              <a:t>Haemonchus</a:t>
            </a:r>
            <a:r>
              <a:rPr lang="pt-BR" sz="5400" dirty="0"/>
              <a:t> em baixa quantidade, certificando a ausência de </a:t>
            </a:r>
            <a:r>
              <a:rPr lang="pt-BR" sz="5400" dirty="0" err="1"/>
              <a:t>parasitemia</a:t>
            </a:r>
            <a:r>
              <a:rPr lang="pt-BR" sz="5400" dirty="0"/>
              <a:t>. Entretanto o número de ovos foi baixa devida a </a:t>
            </a:r>
            <a:r>
              <a:rPr lang="pt-BR" sz="5400" dirty="0" err="1"/>
              <a:t>vermifugação</a:t>
            </a:r>
            <a:r>
              <a:rPr lang="pt-BR" sz="5400" dirty="0"/>
              <a:t> dos animais ser realizada uma semana anterior à coleta. A monitoração da saúde dos animais através de exames hematológicos e parasitológicos são essenciais, mesmo se os animais estiverem assintomáticos como os utilizados na pesquisa. É necessário o diagnóstico laboratorial da doença parasitária para delimitar a </a:t>
            </a:r>
            <a:r>
              <a:rPr lang="pt-BR" sz="5400" dirty="0" err="1"/>
              <a:t>vermifugação</a:t>
            </a:r>
            <a:r>
              <a:rPr lang="pt-BR" sz="5400" dirty="0"/>
              <a:t>, o tratamento eficaz quando necessário e principalmente prevenção destas enfermidades que levam a diminuição econômica  das propriedades rurais.</a:t>
            </a:r>
          </a:p>
          <a:p>
            <a:endParaRPr lang="pt-BR" sz="5400" dirty="0"/>
          </a:p>
          <a:p>
            <a:endParaRPr lang="pt-BR" sz="5400" dirty="0"/>
          </a:p>
          <a:p>
            <a:endParaRPr lang="pt-BR" sz="5400" dirty="0"/>
          </a:p>
          <a:p>
            <a:endParaRPr lang="pt-BR" sz="5400" dirty="0"/>
          </a:p>
          <a:p>
            <a:endParaRPr lang="pt-BR" sz="5400" dirty="0"/>
          </a:p>
          <a:p>
            <a:endParaRPr lang="pt-BR" sz="5400" dirty="0"/>
          </a:p>
          <a:p>
            <a:endParaRPr lang="pt-BR" sz="5400" dirty="0"/>
          </a:p>
          <a:p>
            <a:endParaRPr lang="pt-BR" sz="5400" dirty="0"/>
          </a:p>
          <a:p>
            <a:endParaRPr lang="pt-BR" sz="5400" dirty="0"/>
          </a:p>
          <a:p>
            <a:pPr algn="ctr"/>
            <a:endParaRPr lang="pt-BR" sz="5400" dirty="0"/>
          </a:p>
          <a:p>
            <a:pPr algn="ctr"/>
            <a:endParaRPr lang="pt-BR" sz="5400" dirty="0"/>
          </a:p>
          <a:p>
            <a:pPr algn="ctr"/>
            <a:endParaRPr lang="pt-BR" sz="5400" dirty="0"/>
          </a:p>
          <a:p>
            <a:pPr algn="ctr"/>
            <a:r>
              <a:rPr lang="pt-BR" sz="5400" dirty="0"/>
              <a:t>Foto: Presença de </a:t>
            </a:r>
            <a:r>
              <a:rPr lang="pt-BR" sz="5400" dirty="0" err="1"/>
              <a:t>Anaplasma</a:t>
            </a:r>
            <a:r>
              <a:rPr lang="pt-BR" sz="5400" dirty="0"/>
              <a:t> spp. </a:t>
            </a:r>
          </a:p>
          <a:p>
            <a:endParaRPr lang="pt-BR" sz="5400" b="1" dirty="0"/>
          </a:p>
          <a:p>
            <a:r>
              <a:rPr lang="pt-BR" sz="5400" b="1" dirty="0"/>
              <a:t>Palavras-chave: </a:t>
            </a:r>
            <a:r>
              <a:rPr lang="pt-BR" sz="5400" dirty="0"/>
              <a:t>parasitas, carrapatos, helmintos.</a:t>
            </a:r>
            <a:endParaRPr lang="pt-BR" sz="4400" dirty="0"/>
          </a:p>
          <a:p>
            <a:endParaRPr lang="pt-BR" sz="5400" dirty="0"/>
          </a:p>
          <a:p>
            <a:pPr algn="ctr"/>
            <a:r>
              <a:rPr lang="pt-BR" sz="5400" dirty="0"/>
              <a:t>REFERÊNCIAS</a:t>
            </a:r>
          </a:p>
          <a:p>
            <a:r>
              <a:rPr lang="pt-BR" sz="5400" dirty="0"/>
              <a:t>MARTINS, Isabella Vilhena Freire. </a:t>
            </a:r>
            <a:r>
              <a:rPr lang="pt-BR" sz="5400" b="1" dirty="0"/>
              <a:t>Parasitologia veterinária. 2ª edição</a:t>
            </a:r>
            <a:r>
              <a:rPr lang="pt-BR" sz="5400" dirty="0"/>
              <a:t>. Vitória, ES: EDUFES, 2019.</a:t>
            </a:r>
          </a:p>
          <a:p>
            <a:r>
              <a:rPr lang="pt-BR" sz="5400" dirty="0"/>
              <a:t>TAYLOR. M. A, ET AL. </a:t>
            </a:r>
            <a:r>
              <a:rPr lang="pt-BR" sz="5400" b="1" dirty="0"/>
              <a:t>Parasitologia Veterinária, 4ª edição</a:t>
            </a:r>
            <a:r>
              <a:rPr lang="pt-BR" sz="5400" dirty="0"/>
              <a:t>. Grupo GEN, 2017.</a:t>
            </a:r>
          </a:p>
          <a:p>
            <a:r>
              <a:rPr lang="pt-BR" sz="5400" dirty="0"/>
              <a:t>BRITO, L. G. et al.</a:t>
            </a:r>
            <a:r>
              <a:rPr lang="pt-BR" sz="5400" b="1" dirty="0"/>
              <a:t> </a:t>
            </a:r>
            <a:r>
              <a:rPr lang="pt-BR" sz="5400" b="1" dirty="0" err="1"/>
              <a:t>Babesia</a:t>
            </a:r>
            <a:r>
              <a:rPr lang="pt-BR" sz="5400" b="1" dirty="0"/>
              <a:t> </a:t>
            </a:r>
            <a:r>
              <a:rPr lang="pt-BR" sz="5400" b="1" dirty="0" err="1"/>
              <a:t>bovis</a:t>
            </a:r>
            <a:r>
              <a:rPr lang="pt-BR" sz="5400" b="1" dirty="0"/>
              <a:t> </a:t>
            </a:r>
            <a:r>
              <a:rPr lang="pt-BR" sz="5400" b="1" dirty="0" err="1"/>
              <a:t>infection</a:t>
            </a:r>
            <a:r>
              <a:rPr lang="pt-BR" sz="5400" b="1" dirty="0"/>
              <a:t> in </a:t>
            </a:r>
            <a:r>
              <a:rPr lang="pt-BR" sz="5400" b="1" dirty="0" err="1"/>
              <a:t>cattle</a:t>
            </a:r>
            <a:r>
              <a:rPr lang="pt-BR" sz="5400" b="1" dirty="0"/>
              <a:t> in </a:t>
            </a:r>
            <a:r>
              <a:rPr lang="pt-BR" sz="5400" b="1" dirty="0" err="1"/>
              <a:t>the</a:t>
            </a:r>
            <a:r>
              <a:rPr lang="pt-BR" sz="5400" b="1" dirty="0"/>
              <a:t> </a:t>
            </a:r>
            <a:r>
              <a:rPr lang="pt-BR" sz="5400" b="1" dirty="0" err="1"/>
              <a:t>southwestern</a:t>
            </a:r>
            <a:r>
              <a:rPr lang="pt-BR" sz="5400" b="1" dirty="0"/>
              <a:t> </a:t>
            </a:r>
            <a:r>
              <a:rPr lang="pt-BR" sz="5400" b="1" dirty="0" err="1"/>
              <a:t>Brazilian</a:t>
            </a:r>
            <a:r>
              <a:rPr lang="pt-BR" sz="5400" b="1" dirty="0"/>
              <a:t> </a:t>
            </a:r>
            <a:r>
              <a:rPr lang="pt-BR" sz="5400" b="1" dirty="0" err="1"/>
              <a:t>Amazon</a:t>
            </a:r>
            <a:r>
              <a:rPr lang="pt-BR" sz="5400" b="1" dirty="0"/>
              <a:t>. </a:t>
            </a:r>
            <a:r>
              <a:rPr lang="pt-BR" sz="5400" dirty="0" err="1"/>
              <a:t>Ticks</a:t>
            </a:r>
            <a:r>
              <a:rPr lang="pt-BR" sz="5400" dirty="0"/>
              <a:t> </a:t>
            </a:r>
            <a:r>
              <a:rPr lang="pt-BR" sz="5400" dirty="0" err="1"/>
              <a:t>and</a:t>
            </a:r>
            <a:r>
              <a:rPr lang="pt-BR" sz="5400" dirty="0"/>
              <a:t> </a:t>
            </a:r>
            <a:r>
              <a:rPr lang="pt-BR" sz="5400" dirty="0" err="1"/>
              <a:t>Tick</a:t>
            </a:r>
            <a:r>
              <a:rPr lang="pt-BR" sz="5400" dirty="0"/>
              <a:t>-borne </a:t>
            </a:r>
            <a:r>
              <a:rPr lang="pt-BR" sz="5400" dirty="0" err="1"/>
              <a:t>Diseases</a:t>
            </a:r>
            <a:r>
              <a:rPr lang="pt-BR" sz="5400" dirty="0"/>
              <a:t>, v. 4, n. 1–2, p. 78–82, 2013.</a:t>
            </a:r>
          </a:p>
          <a:p>
            <a:endParaRPr lang="pt-BR" sz="4400" dirty="0"/>
          </a:p>
          <a:p>
            <a:endParaRPr lang="pt-BR" sz="5400" dirty="0"/>
          </a:p>
          <a:p>
            <a:endParaRPr lang="pt-BR" dirty="0"/>
          </a:p>
        </p:txBody>
      </p:sp>
      <p:pic>
        <p:nvPicPr>
          <p:cNvPr id="6" name="Imagem 5" descr="Imagem em preto e branco&#10;&#10;Descrição gerada automaticamente com confiança média"/>
          <p:cNvPicPr/>
          <p:nvPr/>
        </p:nvPicPr>
        <p:blipFill rotWithShape="1">
          <a:blip r:embed="rId4" cstate="print">
            <a:extLst>
              <a:ext uri="{28A0092B-C50C-407E-A947-70E740481C1C}">
                <a14:useLocalDpi xmlns:a14="http://schemas.microsoft.com/office/drawing/2010/main" val="0"/>
              </a:ext>
            </a:extLst>
          </a:blip>
          <a:srcRect l="17625" t="21696" r="17090" b="36229"/>
          <a:stretch/>
        </p:blipFill>
        <p:spPr bwMode="auto">
          <a:xfrm>
            <a:off x="17830800" y="19534409"/>
            <a:ext cx="11612880" cy="891325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724606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1620</TotalTime>
  <Words>457</Words>
  <Application>Microsoft Office PowerPoint</Application>
  <PresentationFormat>Personalizar</PresentationFormat>
  <Paragraphs>26</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Valmir Pereira da Silva</dc:creator>
  <cp:lastModifiedBy>Natalya Bailke</cp:lastModifiedBy>
  <cp:revision>14</cp:revision>
  <dcterms:created xsi:type="dcterms:W3CDTF">2022-08-16T13:13:11Z</dcterms:created>
  <dcterms:modified xsi:type="dcterms:W3CDTF">2023-09-21T10:19:50Z</dcterms:modified>
</cp:coreProperties>
</file>