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p:scale>
          <a:sx n="32" d="100"/>
          <a:sy n="32" d="100"/>
        </p:scale>
        <p:origin x="462" y="24"/>
      </p:cViewPr>
      <p:guideLst>
        <p:guide orient="horz" pos="13606"/>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m branc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2651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2198508"/>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424543" y="6632542"/>
            <a:ext cx="31550202" cy="4862870"/>
          </a:xfrm>
          <a:prstGeom prst="rect">
            <a:avLst/>
          </a:prstGeom>
          <a:noFill/>
        </p:spPr>
        <p:txBody>
          <a:bodyPr wrap="square" rtlCol="0">
            <a:spAutoFit/>
          </a:bodyPr>
          <a:lstStyle/>
          <a:p>
            <a:pPr algn="ctr"/>
            <a:r>
              <a:rPr lang="pt-BR" sz="6600" b="1" dirty="0" smtClean="0">
                <a:solidFill>
                  <a:schemeClr val="accent5">
                    <a:lumMod val="50000"/>
                  </a:schemeClr>
                </a:solidFill>
                <a:latin typeface="Arial" pitchFamily="34" charset="0"/>
                <a:cs typeface="Arial" pitchFamily="34" charset="0"/>
              </a:rPr>
              <a:t>CONQUISTANDO JUSTIÇA E LIBERTAÇÃO: O PODER DIGITAL NA DEFESA DAS MULHERES CAPIXABAS VÍTIMAS DE ESTELIONATO SENTIMENTAL</a:t>
            </a:r>
          </a:p>
          <a:p>
            <a:pPr algn="ctr"/>
            <a:r>
              <a:rPr lang="pt-BR" sz="6000" dirty="0" smtClean="0">
                <a:latin typeface="Arial" pitchFamily="34" charset="0"/>
                <a:cs typeface="Arial" pitchFamily="34" charset="0"/>
              </a:rPr>
              <a:t>Safira Jennyfer Sunderhus Ferreira</a:t>
            </a:r>
            <a:r>
              <a:rPr lang="pt-BR" sz="6000" baseline="30000" dirty="0" smtClean="0">
                <a:latin typeface="Arial" pitchFamily="34" charset="0"/>
                <a:cs typeface="Arial" pitchFamily="34" charset="0"/>
              </a:rPr>
              <a:t>1</a:t>
            </a:r>
            <a:r>
              <a:rPr lang="pt-BR" sz="6000" dirty="0" smtClean="0">
                <a:latin typeface="Arial" pitchFamily="34" charset="0"/>
                <a:cs typeface="Arial" pitchFamily="34" charset="0"/>
              </a:rPr>
              <a:t>, Waléria Demoner Rossoni</a:t>
            </a:r>
            <a:r>
              <a:rPr lang="pt-BR" sz="6000" baseline="30000" dirty="0" smtClean="0">
                <a:latin typeface="Arial" pitchFamily="34" charset="0"/>
                <a:cs typeface="Arial" pitchFamily="34" charset="0"/>
              </a:rPr>
              <a:t>2</a:t>
            </a:r>
            <a:r>
              <a:rPr lang="pt-BR" sz="6000" dirty="0" smtClean="0">
                <a:latin typeface="Arial" pitchFamily="34" charset="0"/>
                <a:cs typeface="Arial" pitchFamily="34" charset="0"/>
              </a:rPr>
              <a:t>.</a:t>
            </a:r>
          </a:p>
          <a:p>
            <a:pPr algn="ctr"/>
            <a:r>
              <a:rPr lang="pt-BR" sz="5000" baseline="30000" dirty="0" smtClean="0">
                <a:latin typeface="Arial" pitchFamily="34" charset="0"/>
                <a:cs typeface="Arial" pitchFamily="34" charset="0"/>
              </a:rPr>
              <a:t>1</a:t>
            </a:r>
            <a:r>
              <a:rPr lang="pt-BR" sz="5000" dirty="0" smtClean="0">
                <a:latin typeface="Arial" pitchFamily="34" charset="0"/>
                <a:cs typeface="Arial" pitchFamily="34" charset="0"/>
              </a:rPr>
              <a:t>Graduanda em  Direito – UNESC; </a:t>
            </a:r>
            <a:r>
              <a:rPr lang="pt-BR" sz="5000" baseline="30000" dirty="0" smtClean="0">
                <a:latin typeface="Arial" pitchFamily="34" charset="0"/>
                <a:cs typeface="Arial" pitchFamily="34" charset="0"/>
              </a:rPr>
              <a:t>2</a:t>
            </a:r>
            <a:r>
              <a:rPr lang="pt-BR" sz="5000" dirty="0" smtClean="0">
                <a:latin typeface="Arial" pitchFamily="34" charset="0"/>
                <a:cs typeface="Arial" pitchFamily="34" charset="0"/>
              </a:rPr>
              <a:t>Graduada em Direito – UNESC, mestra em Segurança Pública, professora do curso de Direito – UNESC/e-mail: sjsunderhus@gmail.com e wademoner@hotmail.com</a:t>
            </a:r>
          </a:p>
          <a:p>
            <a:endParaRPr lang="pt-BR" dirty="0"/>
          </a:p>
        </p:txBody>
      </p:sp>
      <p:sp>
        <p:nvSpPr>
          <p:cNvPr id="8" name="CaixaDeTexto 7"/>
          <p:cNvSpPr txBox="1"/>
          <p:nvPr/>
        </p:nvSpPr>
        <p:spPr>
          <a:xfrm>
            <a:off x="693683" y="12600795"/>
            <a:ext cx="15343200" cy="6247864"/>
          </a:xfrm>
          <a:prstGeom prst="rect">
            <a:avLst/>
          </a:prstGeom>
          <a:noFill/>
          <a:ln>
            <a:solidFill>
              <a:schemeClr val="bg1"/>
            </a:solidFill>
          </a:ln>
        </p:spPr>
        <p:txBody>
          <a:bodyPr wrap="square" rtlCol="0">
            <a:spAutoFit/>
          </a:bodyPr>
          <a:lstStyle/>
          <a:p>
            <a:pPr algn="just"/>
            <a:r>
              <a:rPr lang="pt-BR" sz="5000" dirty="0" smtClean="0">
                <a:latin typeface="Arial" pitchFamily="34" charset="0"/>
                <a:cs typeface="Arial" pitchFamily="34" charset="0"/>
              </a:rPr>
              <a:t>    A violência contra a mulher é um crime que ultrapassa todas as fronteiras da humanidade e representa uma inegável afronta à dignidade humana. Nos dias hodiernos, apesar das leis promulgadas para a proteção das mulheres, a violência ainda persiste, revelando a ineficácia da implementação dessas medidas. </a:t>
            </a:r>
          </a:p>
          <a:p>
            <a:endParaRPr lang="pt-BR" sz="5000" dirty="0">
              <a:latin typeface="Arial" pitchFamily="34" charset="0"/>
              <a:cs typeface="Arial" pitchFamily="34" charset="0"/>
            </a:endParaRPr>
          </a:p>
        </p:txBody>
      </p:sp>
      <p:sp>
        <p:nvSpPr>
          <p:cNvPr id="10" name="Retângulo 9"/>
          <p:cNvSpPr/>
          <p:nvPr/>
        </p:nvSpPr>
        <p:spPr>
          <a:xfrm>
            <a:off x="693684" y="11339554"/>
            <a:ext cx="15343200" cy="110358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600" b="1" dirty="0" smtClean="0">
                <a:solidFill>
                  <a:schemeClr val="bg1"/>
                </a:solidFill>
                <a:latin typeface="Arial" pitchFamily="34" charset="0"/>
                <a:cs typeface="Arial" pitchFamily="34" charset="0"/>
              </a:rPr>
              <a:t>INTRODUÇÃO</a:t>
            </a:r>
            <a:endParaRPr lang="pt-BR" sz="6000" b="1" dirty="0">
              <a:solidFill>
                <a:schemeClr val="bg1"/>
              </a:solidFill>
              <a:latin typeface="Arial" pitchFamily="34" charset="0"/>
              <a:cs typeface="Arial" pitchFamily="34" charset="0"/>
            </a:endParaRPr>
          </a:p>
        </p:txBody>
      </p:sp>
      <p:sp>
        <p:nvSpPr>
          <p:cNvPr id="11" name="Retângulo 10"/>
          <p:cNvSpPr/>
          <p:nvPr/>
        </p:nvSpPr>
        <p:spPr>
          <a:xfrm>
            <a:off x="688429" y="18145004"/>
            <a:ext cx="15343200" cy="110358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600" b="1" dirty="0" smtClean="0">
                <a:solidFill>
                  <a:schemeClr val="bg1"/>
                </a:solidFill>
                <a:latin typeface="Arial" pitchFamily="34" charset="0"/>
                <a:cs typeface="Arial" pitchFamily="34" charset="0"/>
              </a:rPr>
              <a:t>ANÁLISE DO CRIME </a:t>
            </a:r>
            <a:endParaRPr lang="pt-BR" sz="6000" b="1" dirty="0">
              <a:solidFill>
                <a:schemeClr val="bg1"/>
              </a:solidFill>
              <a:latin typeface="Arial" pitchFamily="34" charset="0"/>
              <a:cs typeface="Arial" pitchFamily="34" charset="0"/>
            </a:endParaRPr>
          </a:p>
        </p:txBody>
      </p:sp>
      <p:sp>
        <p:nvSpPr>
          <p:cNvPr id="12" name="CaixaDeTexto 11"/>
          <p:cNvSpPr txBox="1"/>
          <p:nvPr/>
        </p:nvSpPr>
        <p:spPr>
          <a:xfrm>
            <a:off x="688428" y="19469306"/>
            <a:ext cx="15343200" cy="8556188"/>
          </a:xfrm>
          <a:prstGeom prst="rect">
            <a:avLst/>
          </a:prstGeom>
          <a:noFill/>
          <a:ln>
            <a:solidFill>
              <a:schemeClr val="bg1"/>
            </a:solidFill>
          </a:ln>
        </p:spPr>
        <p:txBody>
          <a:bodyPr wrap="square" rtlCol="0">
            <a:spAutoFit/>
          </a:bodyPr>
          <a:lstStyle/>
          <a:p>
            <a:pPr algn="just"/>
            <a:r>
              <a:rPr lang="pt-BR" sz="5000" dirty="0" smtClean="0">
                <a:latin typeface="Arial" pitchFamily="34" charset="0"/>
                <a:cs typeface="Arial" pitchFamily="34" charset="0"/>
              </a:rPr>
              <a:t>    O estelionato sentimental deriva da modalidade criminal descrita no art. 171 do Código Penal, que consiste em obter, de forma fraudulenta, uma vantagem ilícita para si mesmo ou para outra pessoa, causando prejuízo a terceiros ao induzir alguém ao erro. Assim, o crime de estelionato sentimental acontece quando o sofrimento emocional se entrelaça com a violação patrimonial. </a:t>
            </a:r>
          </a:p>
          <a:p>
            <a:pPr algn="just"/>
            <a:endParaRPr lang="pt-BR" sz="5000" dirty="0" smtClean="0">
              <a:latin typeface="Arial" pitchFamily="34" charset="0"/>
              <a:cs typeface="Arial" pitchFamily="34" charset="0"/>
            </a:endParaRPr>
          </a:p>
          <a:p>
            <a:pPr algn="just"/>
            <a:endParaRPr lang="pt-BR" sz="5000" dirty="0" smtClean="0">
              <a:latin typeface="Arial" pitchFamily="34" charset="0"/>
              <a:cs typeface="Arial" pitchFamily="34" charset="0"/>
            </a:endParaRPr>
          </a:p>
          <a:p>
            <a:endParaRPr lang="pt-BR" sz="5000" dirty="0">
              <a:latin typeface="Arial" pitchFamily="34" charset="0"/>
              <a:cs typeface="Arial" pitchFamily="34" charset="0"/>
            </a:endParaRPr>
          </a:p>
        </p:txBody>
      </p:sp>
      <p:sp>
        <p:nvSpPr>
          <p:cNvPr id="13" name="Retângulo 12"/>
          <p:cNvSpPr/>
          <p:nvPr/>
        </p:nvSpPr>
        <p:spPr>
          <a:xfrm>
            <a:off x="635046" y="29265222"/>
            <a:ext cx="15343200" cy="110358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600" b="1" dirty="0" smtClean="0">
                <a:solidFill>
                  <a:schemeClr val="bg1"/>
                </a:solidFill>
                <a:latin typeface="Arial" pitchFamily="34" charset="0"/>
                <a:cs typeface="Arial" pitchFamily="34" charset="0"/>
              </a:rPr>
              <a:t>OBJETIVO</a:t>
            </a:r>
            <a:endParaRPr lang="pt-BR" sz="6000" b="1" dirty="0">
              <a:solidFill>
                <a:schemeClr val="bg1"/>
              </a:solidFill>
              <a:latin typeface="Arial" pitchFamily="34" charset="0"/>
              <a:cs typeface="Arial" pitchFamily="34" charset="0"/>
            </a:endParaRPr>
          </a:p>
        </p:txBody>
      </p:sp>
      <p:sp>
        <p:nvSpPr>
          <p:cNvPr id="15" name="CaixaDeTexto 14"/>
          <p:cNvSpPr txBox="1"/>
          <p:nvPr/>
        </p:nvSpPr>
        <p:spPr>
          <a:xfrm>
            <a:off x="666576" y="30544916"/>
            <a:ext cx="15343200" cy="7078861"/>
          </a:xfrm>
          <a:prstGeom prst="rect">
            <a:avLst/>
          </a:prstGeom>
          <a:noFill/>
          <a:ln>
            <a:solidFill>
              <a:schemeClr val="bg1"/>
            </a:solidFill>
          </a:ln>
        </p:spPr>
        <p:txBody>
          <a:bodyPr wrap="square" rtlCol="0">
            <a:spAutoFit/>
          </a:bodyPr>
          <a:lstStyle/>
          <a:p>
            <a:pPr algn="just"/>
            <a:r>
              <a:rPr lang="pt-BR" sz="5400" dirty="0" smtClean="0"/>
              <a:t>    </a:t>
            </a:r>
            <a:r>
              <a:rPr lang="pt-BR" sz="5000" dirty="0" smtClean="0">
                <a:latin typeface="Arial" pitchFamily="34" charset="0"/>
                <a:cs typeface="Arial" pitchFamily="34" charset="0"/>
              </a:rPr>
              <a:t>O objetivo desse estudo foi relacionar o uso de tecnologias da informação e da comunicação como uma estratégia de execução de políticas públicas céleres e eficazes para garantir justiça e direitos fundamentais para as vítimas de violência, em especial, para aquelas que sofreram o denominado estelionato sentimental. </a:t>
            </a:r>
          </a:p>
          <a:p>
            <a:pPr algn="just"/>
            <a:r>
              <a:rPr lang="pt-BR" sz="5000" dirty="0" smtClean="0">
                <a:latin typeface="Arial" pitchFamily="34" charset="0"/>
                <a:cs typeface="Arial" pitchFamily="34" charset="0"/>
              </a:rPr>
              <a:t>    </a:t>
            </a:r>
          </a:p>
          <a:p>
            <a:endParaRPr lang="pt-BR" sz="5000" dirty="0">
              <a:latin typeface="Arial" pitchFamily="34" charset="0"/>
              <a:cs typeface="Arial" pitchFamily="34" charset="0"/>
            </a:endParaRPr>
          </a:p>
        </p:txBody>
      </p:sp>
      <p:sp>
        <p:nvSpPr>
          <p:cNvPr id="18" name="Retângulo 17"/>
          <p:cNvSpPr/>
          <p:nvPr/>
        </p:nvSpPr>
        <p:spPr>
          <a:xfrm>
            <a:off x="16428500" y="25375016"/>
            <a:ext cx="15343200" cy="110358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600" b="1" dirty="0" smtClean="0">
                <a:solidFill>
                  <a:schemeClr val="bg1"/>
                </a:solidFill>
                <a:latin typeface="Arial" pitchFamily="34" charset="0"/>
                <a:cs typeface="Arial" pitchFamily="34" charset="0"/>
              </a:rPr>
              <a:t>CONSIDERAÇÕES FINAIS</a:t>
            </a:r>
            <a:endParaRPr lang="pt-BR" sz="6000" b="1" dirty="0">
              <a:solidFill>
                <a:schemeClr val="bg1"/>
              </a:solidFill>
              <a:latin typeface="Arial" pitchFamily="34" charset="0"/>
              <a:cs typeface="Arial" pitchFamily="34" charset="0"/>
            </a:endParaRPr>
          </a:p>
        </p:txBody>
      </p:sp>
      <p:sp>
        <p:nvSpPr>
          <p:cNvPr id="19" name="CaixaDeTexto 18"/>
          <p:cNvSpPr txBox="1"/>
          <p:nvPr/>
        </p:nvSpPr>
        <p:spPr>
          <a:xfrm>
            <a:off x="16403617" y="26726147"/>
            <a:ext cx="15343200" cy="4708981"/>
          </a:xfrm>
          <a:prstGeom prst="rect">
            <a:avLst/>
          </a:prstGeom>
          <a:noFill/>
          <a:ln>
            <a:solidFill>
              <a:schemeClr val="bg1"/>
            </a:solidFill>
          </a:ln>
        </p:spPr>
        <p:txBody>
          <a:bodyPr wrap="square" rtlCol="0">
            <a:spAutoFit/>
          </a:bodyPr>
          <a:lstStyle/>
          <a:p>
            <a:pPr algn="just"/>
            <a:r>
              <a:rPr lang="pt-BR" sz="5000" dirty="0" smtClean="0">
                <a:latin typeface="Arial" pitchFamily="34" charset="0"/>
                <a:cs typeface="Arial" pitchFamily="34" charset="0"/>
              </a:rPr>
              <a:t>Este estudo conclui que as ferramentas tecnológicas não são apenas instrumentos do futuro, mas são a esperança para combater a violência doméstica. Elas não só aprimoram a eficiência, mas também aproximam as vítimas das autoridades e dão voz às mulheres. </a:t>
            </a:r>
            <a:endParaRPr lang="pt-BR" sz="5000" dirty="0">
              <a:latin typeface="Arial" pitchFamily="34" charset="0"/>
              <a:cs typeface="Arial" pitchFamily="34" charset="0"/>
            </a:endParaRPr>
          </a:p>
        </p:txBody>
      </p:sp>
      <p:sp>
        <p:nvSpPr>
          <p:cNvPr id="20" name="Retângulo 19"/>
          <p:cNvSpPr/>
          <p:nvPr/>
        </p:nvSpPr>
        <p:spPr>
          <a:xfrm>
            <a:off x="16382320" y="15412867"/>
            <a:ext cx="15343200" cy="1768225"/>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600" b="1" dirty="0" smtClean="0">
                <a:solidFill>
                  <a:schemeClr val="bg1"/>
                </a:solidFill>
                <a:latin typeface="Arial" pitchFamily="34" charset="0"/>
                <a:cs typeface="Arial" pitchFamily="34" charset="0"/>
              </a:rPr>
              <a:t>POLÍTICAS PÚBLICAS IMPLEMENTADAS</a:t>
            </a:r>
            <a:endParaRPr lang="pt-BR" sz="6000" b="1" dirty="0">
              <a:solidFill>
                <a:schemeClr val="bg1"/>
              </a:solidFill>
              <a:latin typeface="Arial" pitchFamily="34" charset="0"/>
              <a:cs typeface="Arial" pitchFamily="34" charset="0"/>
            </a:endParaRPr>
          </a:p>
        </p:txBody>
      </p:sp>
      <p:sp>
        <p:nvSpPr>
          <p:cNvPr id="21" name="Retângulo 20"/>
          <p:cNvSpPr/>
          <p:nvPr/>
        </p:nvSpPr>
        <p:spPr>
          <a:xfrm>
            <a:off x="741267" y="36155307"/>
            <a:ext cx="15343200" cy="110358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600" b="1" dirty="0" smtClean="0">
                <a:solidFill>
                  <a:schemeClr val="bg1"/>
                </a:solidFill>
                <a:latin typeface="Arial" pitchFamily="34" charset="0"/>
                <a:cs typeface="Arial" pitchFamily="34" charset="0"/>
              </a:rPr>
              <a:t>METODOLOGIA</a:t>
            </a:r>
            <a:endParaRPr lang="pt-BR" sz="6000" b="1" dirty="0">
              <a:solidFill>
                <a:schemeClr val="bg1"/>
              </a:solidFill>
              <a:latin typeface="Arial" pitchFamily="34" charset="0"/>
              <a:cs typeface="Arial" pitchFamily="34" charset="0"/>
            </a:endParaRPr>
          </a:p>
        </p:txBody>
      </p:sp>
      <p:sp>
        <p:nvSpPr>
          <p:cNvPr id="23" name="CaixaDeTexto 22"/>
          <p:cNvSpPr txBox="1"/>
          <p:nvPr/>
        </p:nvSpPr>
        <p:spPr>
          <a:xfrm>
            <a:off x="723840" y="37225703"/>
            <a:ext cx="15343200" cy="4708981"/>
          </a:xfrm>
          <a:prstGeom prst="rect">
            <a:avLst/>
          </a:prstGeom>
          <a:noFill/>
          <a:ln>
            <a:noFill/>
          </a:ln>
        </p:spPr>
        <p:txBody>
          <a:bodyPr wrap="square" rtlCol="0">
            <a:spAutoFit/>
          </a:bodyPr>
          <a:lstStyle/>
          <a:p>
            <a:pPr algn="just"/>
            <a:r>
              <a:rPr lang="pt-BR" sz="5000" dirty="0" smtClean="0">
                <a:latin typeface="Arial" pitchFamily="34" charset="0"/>
                <a:cs typeface="Arial" pitchFamily="34" charset="0"/>
              </a:rPr>
              <a:t>    Desta forma, foi analisado dados, bibliografias e verificado a utilização pelas vítimas de Políticas Públicas implementadas pelo Governo Estadual, através de uma pesquisa exploratória na Delegacia Especializada de Atendimento à Mulher – DEAM de Colatina-ES, </a:t>
            </a:r>
            <a:endParaRPr lang="pt-BR" sz="5000" dirty="0">
              <a:latin typeface="Arial" pitchFamily="34" charset="0"/>
              <a:cs typeface="Arial" pitchFamily="34" charset="0"/>
            </a:endParaRPr>
          </a:p>
        </p:txBody>
      </p:sp>
      <p:sp>
        <p:nvSpPr>
          <p:cNvPr id="24" name="CaixaDeTexto 23"/>
          <p:cNvSpPr txBox="1"/>
          <p:nvPr/>
        </p:nvSpPr>
        <p:spPr>
          <a:xfrm>
            <a:off x="16363513" y="11381874"/>
            <a:ext cx="15343200" cy="3939540"/>
          </a:xfrm>
          <a:prstGeom prst="rect">
            <a:avLst/>
          </a:prstGeom>
          <a:noFill/>
          <a:ln>
            <a:solidFill>
              <a:schemeClr val="bg1"/>
            </a:solidFill>
          </a:ln>
        </p:spPr>
        <p:txBody>
          <a:bodyPr wrap="square" rtlCol="0">
            <a:spAutoFit/>
          </a:bodyPr>
          <a:lstStyle/>
          <a:p>
            <a:pPr algn="just"/>
            <a:r>
              <a:rPr lang="pt-BR" sz="5000" dirty="0" smtClean="0">
                <a:latin typeface="Arial" pitchFamily="34" charset="0"/>
                <a:cs typeface="Arial" pitchFamily="34" charset="0"/>
              </a:rPr>
              <a:t>Foi realizada também uma pesquisa exploratória, com 06 (seis) vítimas de estelionato sentimental, as quais não acionaram as autoridades competentes por medo e por enfrentar o risco de serem ridicularizadas, desprezadas e/ou culpabilizadas.</a:t>
            </a:r>
            <a:endParaRPr lang="pt-BR" sz="5000" dirty="0">
              <a:latin typeface="Arial" pitchFamily="34" charset="0"/>
              <a:cs typeface="Arial" pitchFamily="34" charset="0"/>
            </a:endParaRPr>
          </a:p>
        </p:txBody>
      </p:sp>
      <p:sp>
        <p:nvSpPr>
          <p:cNvPr id="25" name="CaixaDeTexto 24"/>
          <p:cNvSpPr txBox="1"/>
          <p:nvPr/>
        </p:nvSpPr>
        <p:spPr>
          <a:xfrm>
            <a:off x="16411638" y="17397663"/>
            <a:ext cx="15343200" cy="7786747"/>
          </a:xfrm>
          <a:prstGeom prst="rect">
            <a:avLst/>
          </a:prstGeom>
          <a:noFill/>
          <a:ln>
            <a:solidFill>
              <a:schemeClr val="bg1"/>
            </a:solidFill>
          </a:ln>
        </p:spPr>
        <p:txBody>
          <a:bodyPr wrap="square" rtlCol="0">
            <a:spAutoFit/>
          </a:bodyPr>
          <a:lstStyle/>
          <a:p>
            <a:pPr algn="just">
              <a:buFont typeface="Arial" pitchFamily="34" charset="0"/>
              <a:buChar char="•"/>
            </a:pPr>
            <a:r>
              <a:rPr lang="pt-BR" sz="5000" dirty="0" smtClean="0">
                <a:latin typeface="Arial" pitchFamily="34" charset="0"/>
                <a:cs typeface="Arial" pitchFamily="34" charset="0"/>
              </a:rPr>
              <a:t>Programa “Mulher Segura-ES”;</a:t>
            </a:r>
          </a:p>
          <a:p>
            <a:pPr algn="just">
              <a:buFont typeface="Arial" pitchFamily="34" charset="0"/>
              <a:buChar char="•"/>
            </a:pPr>
            <a:r>
              <a:rPr lang="pt-BR" sz="5000" dirty="0" smtClean="0">
                <a:latin typeface="Arial" pitchFamily="34" charset="0"/>
                <a:cs typeface="Arial" pitchFamily="34" charset="0"/>
              </a:rPr>
              <a:t>“Gerência de Proteção à Mulher”</a:t>
            </a:r>
          </a:p>
          <a:p>
            <a:pPr algn="just">
              <a:buFont typeface="Arial" pitchFamily="34" charset="0"/>
              <a:buChar char="•"/>
            </a:pPr>
            <a:r>
              <a:rPr lang="pt-BR" sz="5000" dirty="0" smtClean="0">
                <a:latin typeface="Arial" pitchFamily="34" charset="0"/>
                <a:cs typeface="Arial" pitchFamily="34" charset="0"/>
              </a:rPr>
              <a:t>Casa Abrigo Estadual – CAES;</a:t>
            </a:r>
          </a:p>
          <a:p>
            <a:pPr algn="just">
              <a:buFont typeface="Arial" pitchFamily="34" charset="0"/>
              <a:buChar char="•"/>
            </a:pPr>
            <a:r>
              <a:rPr lang="pt-BR" sz="5000" dirty="0" smtClean="0">
                <a:latin typeface="Arial" pitchFamily="34" charset="0"/>
                <a:cs typeface="Arial" pitchFamily="34" charset="0"/>
              </a:rPr>
              <a:t>Programa “Patrulha Maria da Penha”;</a:t>
            </a:r>
          </a:p>
          <a:p>
            <a:pPr algn="just">
              <a:buFont typeface="Arial" pitchFamily="34" charset="0"/>
              <a:buChar char="•"/>
            </a:pPr>
            <a:r>
              <a:rPr lang="pt-BR" sz="5000" dirty="0" smtClean="0">
                <a:latin typeface="Arial" pitchFamily="34" charset="0"/>
                <a:cs typeface="Arial" pitchFamily="34" charset="0"/>
              </a:rPr>
              <a:t>Projeto “Homem que é Homem”;</a:t>
            </a:r>
          </a:p>
          <a:p>
            <a:pPr algn="just">
              <a:buFont typeface="Arial" pitchFamily="34" charset="0"/>
              <a:buChar char="•"/>
            </a:pPr>
            <a:r>
              <a:rPr lang="pt-BR" sz="5000" dirty="0" smtClean="0">
                <a:latin typeface="Arial" pitchFamily="34" charset="0"/>
                <a:cs typeface="Arial" pitchFamily="34" charset="0"/>
              </a:rPr>
              <a:t>Canais de denúncia online do Governo Federal: “Disque 100” e “Ligue 180” no sítio eletrônico; “Direitos Humanos Brasil” disponível no Telegram, aplicativo próprio e pelo WhatsApp (61-99656-5008);</a:t>
            </a:r>
          </a:p>
          <a:p>
            <a:pPr algn="just">
              <a:buFont typeface="Arial" pitchFamily="34" charset="0"/>
              <a:buChar char="•"/>
            </a:pPr>
            <a:r>
              <a:rPr lang="pt-BR" sz="5000" dirty="0" smtClean="0">
                <a:latin typeface="Arial" pitchFamily="34" charset="0"/>
                <a:cs typeface="Arial" pitchFamily="34" charset="0"/>
              </a:rPr>
              <a:t>“SOS Marias” disponível no “Aplicativo 190 ES”</a:t>
            </a:r>
          </a:p>
        </p:txBody>
      </p:sp>
      <p:pic>
        <p:nvPicPr>
          <p:cNvPr id="1027" name="Picture 3" descr="C:\Users\USUARIO\Downloads\Write your topic (1).png"/>
          <p:cNvPicPr>
            <a:picLocks noChangeAspect="1" noChangeArrowheads="1"/>
          </p:cNvPicPr>
          <p:nvPr/>
        </p:nvPicPr>
        <p:blipFill>
          <a:blip r:embed="rId2"/>
          <a:srcRect t="5139" b="4702"/>
          <a:stretch>
            <a:fillRect/>
          </a:stretch>
        </p:blipFill>
        <p:spPr bwMode="auto">
          <a:xfrm>
            <a:off x="19250525" y="30584276"/>
            <a:ext cx="12715625" cy="6882062"/>
          </a:xfrm>
          <a:prstGeom prst="rect">
            <a:avLst/>
          </a:prstGeom>
          <a:noFill/>
        </p:spPr>
      </p:pic>
      <p:sp>
        <p:nvSpPr>
          <p:cNvPr id="28" name="CaixaDeTexto 27"/>
          <p:cNvSpPr txBox="1"/>
          <p:nvPr/>
        </p:nvSpPr>
        <p:spPr>
          <a:xfrm>
            <a:off x="16362947" y="39511705"/>
            <a:ext cx="16036341" cy="923330"/>
          </a:xfrm>
          <a:prstGeom prst="rect">
            <a:avLst/>
          </a:prstGeom>
          <a:noFill/>
        </p:spPr>
        <p:txBody>
          <a:bodyPr wrap="square" rtlCol="0">
            <a:spAutoFit/>
          </a:bodyPr>
          <a:lstStyle/>
          <a:p>
            <a:pPr algn="just"/>
            <a:endParaRPr lang="pt-BR" dirty="0" smtClean="0"/>
          </a:p>
          <a:p>
            <a:endParaRPr lang="pt-BR" dirty="0" smtClean="0"/>
          </a:p>
          <a:p>
            <a:endParaRPr lang="pt-BR" dirty="0"/>
          </a:p>
        </p:txBody>
      </p:sp>
      <p:pic>
        <p:nvPicPr>
          <p:cNvPr id="1030" name="Picture 6" descr="C:\Users\USUARIO\Downloads\Write your topic (3).png"/>
          <p:cNvPicPr>
            <a:picLocks noChangeAspect="1" noChangeArrowheads="1"/>
          </p:cNvPicPr>
          <p:nvPr/>
        </p:nvPicPr>
        <p:blipFill>
          <a:blip r:embed="rId3"/>
          <a:srcRect t="4710" b="56466"/>
          <a:stretch>
            <a:fillRect/>
          </a:stretch>
        </p:blipFill>
        <p:spPr bwMode="auto">
          <a:xfrm>
            <a:off x="625638" y="25731816"/>
            <a:ext cx="14967283" cy="3384604"/>
          </a:xfrm>
          <a:prstGeom prst="rect">
            <a:avLst/>
          </a:prstGeom>
          <a:noFill/>
        </p:spPr>
      </p:pic>
      <p:sp>
        <p:nvSpPr>
          <p:cNvPr id="32" name="CaixaDeTexto 31"/>
          <p:cNvSpPr txBox="1"/>
          <p:nvPr/>
        </p:nvSpPr>
        <p:spPr>
          <a:xfrm>
            <a:off x="16314821" y="36710987"/>
            <a:ext cx="16084467" cy="6063198"/>
          </a:xfrm>
          <a:prstGeom prst="rect">
            <a:avLst/>
          </a:prstGeom>
          <a:noFill/>
          <a:ln>
            <a:noFill/>
          </a:ln>
        </p:spPr>
        <p:txBody>
          <a:bodyPr wrap="square" rtlCol="0">
            <a:spAutoFit/>
          </a:bodyPr>
          <a:lstStyle/>
          <a:p>
            <a:pPr algn="just"/>
            <a:r>
              <a:rPr lang="pt-BR" sz="5000" b="1" dirty="0" smtClean="0">
                <a:solidFill>
                  <a:srgbClr val="002060"/>
                </a:solidFill>
                <a:latin typeface="Arial" pitchFamily="34" charset="0"/>
                <a:cs typeface="Arial" pitchFamily="34" charset="0"/>
              </a:rPr>
              <a:t>Referências:</a:t>
            </a:r>
          </a:p>
          <a:p>
            <a:pPr algn="just"/>
            <a:r>
              <a:rPr lang="pt-BR" sz="3100" dirty="0" smtClean="0"/>
              <a:t>DELEGACIA ESPECIALIZADA DE ATENDIMENTO À MULHER DE COLATINA-ES - DEAM. Dados Estatísticos de 2022 e 2023. Acesso em: 19 de jul. 2023. </a:t>
            </a:r>
          </a:p>
          <a:p>
            <a:pPr algn="just"/>
            <a:r>
              <a:rPr lang="pt-BR" sz="3100" dirty="0" smtClean="0"/>
              <a:t>MUCHEMBLED, Robert. </a:t>
            </a:r>
            <a:r>
              <a:rPr lang="pt-BR" sz="3100" b="1" dirty="0" smtClean="0"/>
              <a:t>História da violência.</a:t>
            </a:r>
            <a:r>
              <a:rPr lang="pt-BR" sz="3100" dirty="0" smtClean="0"/>
              <a:t> Rio de Janeiro: Forense Universitária, 2012.</a:t>
            </a:r>
          </a:p>
          <a:p>
            <a:pPr algn="just"/>
            <a:r>
              <a:rPr lang="pt-BR" sz="3100" dirty="0" smtClean="0"/>
              <a:t>PASINATO, </a:t>
            </a:r>
            <a:r>
              <a:rPr lang="pt-BR" sz="3100" dirty="0" err="1" smtClean="0"/>
              <a:t>Wânia</a:t>
            </a:r>
            <a:r>
              <a:rPr lang="pt-BR" sz="3100" dirty="0" smtClean="0"/>
              <a:t>. Avanços e obstáculos na implementação da Lei 11.340/2008. In: CAMPOS, Carmen Hein de (Org.). </a:t>
            </a:r>
            <a:r>
              <a:rPr lang="pt-BR" sz="3100" b="1" dirty="0" smtClean="0"/>
              <a:t>Lei Maria da Penha:</a:t>
            </a:r>
            <a:r>
              <a:rPr lang="pt-BR" sz="3100" dirty="0" smtClean="0"/>
              <a:t> comentada em uma perspectiva jurídico-feminista. Rio de Janeiro: </a:t>
            </a:r>
            <a:r>
              <a:rPr lang="pt-BR" sz="3100" dirty="0" err="1" smtClean="0"/>
              <a:t>Lumen</a:t>
            </a:r>
            <a:r>
              <a:rPr lang="pt-BR" sz="3100" dirty="0" smtClean="0"/>
              <a:t> </a:t>
            </a:r>
            <a:r>
              <a:rPr lang="pt-BR" sz="3100" dirty="0" err="1" smtClean="0"/>
              <a:t>Juris</a:t>
            </a:r>
            <a:r>
              <a:rPr lang="pt-BR" sz="3100" dirty="0" smtClean="0"/>
              <a:t>, 2011.</a:t>
            </a:r>
          </a:p>
          <a:p>
            <a:pPr algn="just"/>
            <a:r>
              <a:rPr lang="pt-BR" sz="3100" dirty="0" smtClean="0"/>
              <a:t> ROSSONI, Waléria Demoner; HERKENHOFF, Henrique </a:t>
            </a:r>
            <a:r>
              <a:rPr lang="pt-BR" sz="3100" dirty="0" err="1" smtClean="0"/>
              <a:t>Geaquinto</a:t>
            </a:r>
            <a:r>
              <a:rPr lang="pt-BR" sz="3100" dirty="0" smtClean="0"/>
              <a:t>. Atendimento integral à vítima: a segurança pública como direito fundamental. </a:t>
            </a:r>
            <a:r>
              <a:rPr lang="pt-BR" sz="3100" b="1" dirty="0" smtClean="0"/>
              <a:t>Revista Brasileira de Políticas Públicas,</a:t>
            </a:r>
            <a:r>
              <a:rPr lang="pt-BR" sz="3100" dirty="0" smtClean="0"/>
              <a:t> Brasília, v. 8, n. 1, 2018, p. 357-380.</a:t>
            </a:r>
          </a:p>
          <a:p>
            <a:pPr algn="just"/>
            <a:endParaRPr lang="pt-BR" sz="5000" dirty="0">
              <a:latin typeface="Arial" pitchFamily="34" charset="0"/>
              <a:cs typeface="Arial" pitchFamily="34" charset="0"/>
            </a:endParaRPr>
          </a:p>
        </p:txBody>
      </p:sp>
    </p:spTree>
    <p:extLst>
      <p:ext uri="{BB962C8B-B14F-4D97-AF65-F5344CB8AC3E}">
        <p14:creationId xmlns:p14="http://schemas.microsoft.com/office/powerpoint/2010/main" val="2827246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436</TotalTime>
  <Words>528</Words>
  <Application>Microsoft Office PowerPoint</Application>
  <PresentationFormat>Personalizar</PresentationFormat>
  <Paragraphs>30</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Valmir Pereira da Silva</dc:creator>
  <cp:lastModifiedBy>Safira</cp:lastModifiedBy>
  <cp:revision>30</cp:revision>
  <dcterms:created xsi:type="dcterms:W3CDTF">2022-08-16T13:13:11Z</dcterms:created>
  <dcterms:modified xsi:type="dcterms:W3CDTF">2023-09-24T14:52:28Z</dcterms:modified>
</cp:coreProperties>
</file>