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987" autoAdjust="0"/>
    <p:restoredTop sz="94660"/>
  </p:normalViewPr>
  <p:slideViewPr>
    <p:cSldViewPr snapToGrid="0">
      <p:cViewPr>
        <p:scale>
          <a:sx n="30" d="100"/>
          <a:sy n="30" d="100"/>
        </p:scale>
        <p:origin x="-1181" y="87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5926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ecien.com.br/index.php/Recien/article/view/358/362" TargetMode="External"/><Relationship Id="rId3" Type="http://schemas.openxmlformats.org/officeDocument/2006/relationships/hyperlink" Target="https://pesquisa.bvsalud.org/portal/?lang=pt&amp;q=au:%22Abreu,%20Gabriela%20Rebou%C3%A7as%20F%22" TargetMode="External"/><Relationship Id="rId7" Type="http://schemas.openxmlformats.org/officeDocument/2006/relationships/hyperlink" Target="https://sanare.emnuvens.com.br/sanare/article/view/329" TargetMode="External"/><Relationship Id="rId12" Type="http://schemas.openxmlformats.org/officeDocument/2006/relationships/image" Target="../media/image2.png"/><Relationship Id="rId2" Type="http://schemas.openxmlformats.org/officeDocument/2006/relationships/hyperlink" Target="https://app.org.br/a-terapia-atraves-do-riso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ciencedirect.com/science/article/pii/S1744388122001050" TargetMode="External"/><Relationship Id="rId11" Type="http://schemas.openxmlformats.org/officeDocument/2006/relationships/hyperlink" Target="https://revistas.ucp.pt/index.php/gestaoedesenvolvimento/article/view/11845" TargetMode="External"/><Relationship Id="rId5" Type="http://schemas.openxmlformats.org/officeDocument/2006/relationships/hyperlink" Target="https://www.psychiatria-danubina.com/UserDocsImages/pdf/dnb_vol31_noSuppl%203/dnb_vol31_noSuppl%203_503.pdf" TargetMode="External"/><Relationship Id="rId10" Type="http://schemas.openxmlformats.org/officeDocument/2006/relationships/hyperlink" Target="https://revista.faculdadeitop.edu.br/index.php/revista/article/download/217/200" TargetMode="External"/><Relationship Id="rId4" Type="http://schemas.openxmlformats.org/officeDocument/2006/relationships/hyperlink" Target="https://periodicos.ufba.br/index.php/enfermagem/article/view/5062" TargetMode="External"/><Relationship Id="rId9" Type="http://schemas.openxmlformats.org/officeDocument/2006/relationships/hyperlink" Target="https://www.scielo.br/j/icse/a/pZ8djC8vGSWbkQzwmKr4By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03669" y="7051845"/>
            <a:ext cx="2656826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000000"/>
                </a:solidFill>
                <a:latin typeface="Arial" panose="020B0604020202020204" pitchFamily="34" charset="0"/>
              </a:rPr>
              <a:t>O RISO CURA: A IMPORTÂNCIA DA TERAPIA DO RISO E GRUPOS DE APOIO NO AMBIENTE HOSPITALAR</a:t>
            </a:r>
            <a:endParaRPr lang="pt-BR" sz="4400" dirty="0"/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743200" y="8658899"/>
            <a:ext cx="288234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</a:rPr>
              <a:t>Ana Clara Gambarini Mello¹</a:t>
            </a:r>
            <a:r>
              <a:rPr lang="pt-BR" sz="3600" dirty="0"/>
              <a:t>,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</a:rPr>
              <a:t>Beatriz Cozzer¹</a:t>
            </a:r>
            <a:r>
              <a:rPr lang="pt-BR" sz="3600" dirty="0"/>
              <a:t>,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</a:rPr>
              <a:t>Lara Gouvêa Azevedo¹</a:t>
            </a:r>
            <a:r>
              <a:rPr lang="pt-BR" sz="3600" dirty="0"/>
              <a:t>,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</a:rPr>
              <a:t>Maria Vitória Soares Casagrande¹</a:t>
            </a:r>
            <a:r>
              <a:rPr lang="pt-BR" sz="3600" dirty="0"/>
              <a:t>,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</a:rPr>
              <a:t>Josemar Ferreira Junior².</a:t>
            </a:r>
          </a:p>
          <a:p>
            <a:pPr algn="ctr"/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</a:rPr>
              <a:t>¹ Acadêmicas de Medicina – UNESC; ² Mestre em Ciências da Saúde, Professor do UNESC.</a:t>
            </a:r>
            <a:endParaRPr lang="pt-BR" sz="3600" dirty="0"/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60424" y="10573728"/>
            <a:ext cx="14912976" cy="3191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4400" dirty="0" err="1">
                <a:latin typeface="Arial" pitchFamily="34" charset="0"/>
                <a:cs typeface="Arial" pitchFamily="34" charset="0"/>
              </a:rPr>
              <a:t>risoterapia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 ou terapia do riso é um conjunto de ações cuja sua função é promover o riso e alegria a quem necessita. As ações se dão por grupos de pessoas (estudantes, médicos, enfermeiros, nutricionistas, psicólogos e outros colaboradores) que se dispõem para trabalhar a educação em saúde de uma forma lúdica e realizar tarefas sociais como apresentações com palhaços, tutoriais de maquiagens, contar histórias/piadas para pacientes debilitados. A terapia do riso tem benefícios diretamente relacionados com o processo saúde-doença, tornando-se uma peça fundamental para o sucesso do tratamento e melhor prognóstico do paciente.</a:t>
            </a:r>
          </a:p>
          <a:p>
            <a:pPr algn="just"/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Avaliar o conhecimento dos profissionais de saúde do Hospital e Maternidade São José (HMSJ) a respeito da </a:t>
            </a:r>
            <a:r>
              <a:rPr lang="pt-BR" sz="4400" dirty="0" err="1">
                <a:latin typeface="Arial" pitchFamily="34" charset="0"/>
                <a:cs typeface="Arial" pitchFamily="34" charset="0"/>
              </a:rPr>
              <a:t>risoterapia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/>
            </a:r>
            <a:br>
              <a:rPr lang="pt-BR" sz="4400" dirty="0">
                <a:latin typeface="Arial" pitchFamily="34" charset="0"/>
                <a:cs typeface="Arial" pitchFamily="34" charset="0"/>
              </a:rPr>
            </a:br>
            <a:r>
              <a:rPr lang="pt-BR" sz="4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Tratou-se de um estudo exploratório-descritivo, transversal e aberto. A pesquisa foi respondida, através de questionários individuais e estruturados, pelos profissionais da área da saúde, no HMSJ, respeitando as normas do Comitê de Ética em Pesquisa (CEP) e contendo as seguintes variáveis: conhecimento a respeito da </a:t>
            </a:r>
            <a:r>
              <a:rPr lang="pt-BR" sz="4400" dirty="0" err="1">
                <a:latin typeface="Arial" pitchFamily="34" charset="0"/>
                <a:cs typeface="Arial" pitchFamily="34" charset="0"/>
              </a:rPr>
              <a:t>risoterapia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 e sua importância, sugestões de outras terapias baseadas na atenção humanizada, interpretação de aspectos relevantes na relação médico-paciente e no trabalho multidisciplinar, além da opinião sobre as medidas que seriam realizadas pelo projeto no hospital, dentre elas: vídeos, palhaços, piadas, risadas, músicas alegres, cantar, bater palmas, dançar, palavras de conforto.</a:t>
            </a:r>
          </a:p>
          <a:p>
            <a:pPr algn="just"/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A maioria dos participantes afirma que esse cuidado é importante para os pacientes e que um atendimento humanizado interfere na qualidade de vida destes durante e após a hospitalização, incluindo em um menor tempo de internação hospitalar. Reconhecem o público-alvo, dando ênfase em pacientes internados na pediatria e na oncologia, pacientes frágeis em internação prolongada, debilitados, com humor deprimido, idosos, e principalmente pacientes no geral. A maioria dos membros do estudo  também afirma que o HMSJ tem</a:t>
            </a:r>
          </a:p>
        </p:txBody>
      </p:sp>
      <p:sp>
        <p:nvSpPr>
          <p:cNvPr id="5" name="Retângulo 4"/>
          <p:cNvSpPr/>
          <p:nvPr/>
        </p:nvSpPr>
        <p:spPr>
          <a:xfrm>
            <a:off x="16541750" y="10839450"/>
            <a:ext cx="14719300" cy="30485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estrutura para aderir esse método de cuidado.</a:t>
            </a:r>
          </a:p>
          <a:p>
            <a:pPr algn="just"/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Após os estudos analisados e realizados, através das respostas dos profissionais da saúde e da literatura,  conclui-se que a terapia do riso pode auxiliar na melhor percepção e nos sentimentos do paciente em relação a afecção, visto que a grande maioria precisa lidar com desafios diários durante o período de tratamento, podendo ser tanto físicos quanto psicológicos. </a:t>
            </a:r>
          </a:p>
          <a:p>
            <a:endParaRPr lang="pt-BR" sz="4400" b="1" dirty="0">
              <a:latin typeface="Arial" pitchFamily="34" charset="0"/>
              <a:cs typeface="Arial" pitchFamily="34" charset="0"/>
            </a:endParaRPr>
          </a:p>
          <a:p>
            <a:endParaRPr lang="pt-BR" sz="4400" b="1" dirty="0">
              <a:latin typeface="Arial" pitchFamily="34" charset="0"/>
              <a:cs typeface="Arial" pitchFamily="34" charset="0"/>
            </a:endParaRPr>
          </a:p>
          <a:p>
            <a:r>
              <a:rPr lang="pt-BR" sz="2100" dirty="0">
                <a:latin typeface="Arial" pitchFamily="34" charset="0"/>
                <a:cs typeface="Arial" pitchFamily="34" charset="0"/>
              </a:rPr>
              <a:t>A terapia através do riso. 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Associação Peter Pan - Associação de combate contra o câncer </a:t>
            </a:r>
            <a:r>
              <a:rPr lang="pt-BR" sz="2100" b="1" dirty="0" err="1">
                <a:latin typeface="Arial" pitchFamily="34" charset="0"/>
                <a:cs typeface="Arial" pitchFamily="34" charset="0"/>
              </a:rPr>
              <a:t>infantojuvenil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. 2019. Disponível em:</a:t>
            </a:r>
            <a:r>
              <a:rPr lang="pt-BR" sz="2100" dirty="0">
                <a:latin typeface="Arial" pitchFamily="34" charset="0"/>
                <a:cs typeface="Arial" pitchFamily="34" charset="0"/>
                <a:hlinkClick r:id="rId2"/>
              </a:rPr>
              <a:t> https://app.org.br/a-terapia-atraves-do-riso/</a:t>
            </a:r>
            <a:endParaRPr lang="pt-BR" sz="21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100" dirty="0">
                <a:latin typeface="Arial" pitchFamily="34" charset="0"/>
                <a:cs typeface="Arial" pitchFamily="34" charset="0"/>
              </a:rPr>
              <a:t>ABREU</a:t>
            </a:r>
            <a:r>
              <a:rPr lang="pt-BR" sz="2100" dirty="0">
                <a:latin typeface="Arial" pitchFamily="34" charset="0"/>
                <a:cs typeface="Arial" pitchFamily="34" charset="0"/>
                <a:hlinkClick r:id="rId3"/>
              </a:rPr>
              <a:t>, Gabriela Rebouças F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. A terapia do (bom)humor nos processos de cuidado em saúde.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 Revista Baiana de Enfermagem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. 2011. Disponível em:</a:t>
            </a:r>
            <a:r>
              <a:rPr lang="pt-BR" sz="2100" dirty="0">
                <a:latin typeface="Arial" pitchFamily="34" charset="0"/>
                <a:cs typeface="Arial" pitchFamily="34" charset="0"/>
                <a:hlinkClick r:id="rId4"/>
              </a:rPr>
              <a:t> https://periodicos.ufba.br/index.php/enfermagem/article/view/5062</a:t>
            </a:r>
            <a:endParaRPr lang="pt-BR" sz="21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100" dirty="0">
                <a:latin typeface="Arial" pitchFamily="34" charset="0"/>
                <a:cs typeface="Arial" pitchFamily="34" charset="0"/>
              </a:rPr>
              <a:t>AMICI,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Patrizia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humor in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therapy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healing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power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laughter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2100" b="1" dirty="0" err="1">
                <a:latin typeface="Arial" pitchFamily="34" charset="0"/>
                <a:cs typeface="Arial" pitchFamily="34" charset="0"/>
              </a:rPr>
              <a:t>Psychiatria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b="1" dirty="0" err="1">
                <a:latin typeface="Arial" pitchFamily="34" charset="0"/>
                <a:cs typeface="Arial" pitchFamily="34" charset="0"/>
              </a:rPr>
              <a:t>Danubina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. v. 31, n. 3, p. 503-508. 2019. Disponível em:</a:t>
            </a:r>
            <a:r>
              <a:rPr lang="pt-BR" sz="2100" dirty="0">
                <a:latin typeface="Arial" pitchFamily="34" charset="0"/>
                <a:cs typeface="Arial" pitchFamily="34" charset="0"/>
                <a:hlinkClick r:id="rId5"/>
              </a:rPr>
              <a:t> https://www.psychiatria-danubina.com/UserDocsImages/pdf/dnb_vol31_noSuppl%203/dnb_vol31_noSuppl%203_503.pdf</a:t>
            </a:r>
            <a:endParaRPr lang="pt-BR" sz="21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100" dirty="0">
                <a:latin typeface="Arial" pitchFamily="34" charset="0"/>
                <a:cs typeface="Arial" pitchFamily="34" charset="0"/>
              </a:rPr>
              <a:t>CASTRO, Elder Mendes de; AGUIAR, Ricardo Saraiva. “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Risoterapia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”: rir é o melhor remédio?. </a:t>
            </a:r>
            <a:r>
              <a:rPr lang="pt-BR" sz="2100" b="1" dirty="0" err="1">
                <a:latin typeface="Arial" pitchFamily="34" charset="0"/>
                <a:cs typeface="Arial" pitchFamily="34" charset="0"/>
              </a:rPr>
              <a:t>Brazilian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b="1" dirty="0" err="1">
                <a:latin typeface="Arial" pitchFamily="34" charset="0"/>
                <a:cs typeface="Arial" pitchFamily="34" charset="0"/>
              </a:rPr>
              <a:t>Journal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b="1" dirty="0" err="1">
                <a:latin typeface="Arial" pitchFamily="34" charset="0"/>
                <a:cs typeface="Arial" pitchFamily="34" charset="0"/>
              </a:rPr>
              <a:t>health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b="1" dirty="0" err="1">
                <a:latin typeface="Arial" pitchFamily="34" charset="0"/>
                <a:cs typeface="Arial" pitchFamily="34" charset="0"/>
              </a:rPr>
              <a:t>Review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. Curitiba, v. 3, n. 1, p. 785-796, jan./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feb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. 2020. Disponível em: https://ojs.brazilianjournals.com.br/ojs/index.php/BJHR/article/view/6644/5861. </a:t>
            </a:r>
          </a:p>
          <a:p>
            <a:pPr algn="just"/>
            <a:r>
              <a:rPr lang="pt-BR" sz="2100" dirty="0" smtClean="0">
                <a:latin typeface="Arial" pitchFamily="34" charset="0"/>
                <a:cs typeface="Arial" pitchFamily="34" charset="0"/>
              </a:rPr>
              <a:t>ÇELIC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Asli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Sis; KILINÇ,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Tülay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effect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laughter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yoga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on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perceived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stress,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burnout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life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satisfaction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in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nurses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during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pandemic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: A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randomized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controlled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trial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2100" b="1" dirty="0" err="1">
                <a:latin typeface="Arial" pitchFamily="34" charset="0"/>
                <a:cs typeface="Arial" pitchFamily="34" charset="0"/>
              </a:rPr>
              <a:t>Complementary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b="1" dirty="0" err="1" smtClean="0">
                <a:latin typeface="Arial" pitchFamily="34" charset="0"/>
                <a:cs typeface="Arial" pitchFamily="34" charset="0"/>
              </a:rPr>
              <a:t>Therapies</a:t>
            </a:r>
            <a:r>
              <a:rPr lang="pt-BR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in </a:t>
            </a:r>
            <a:r>
              <a:rPr lang="pt-BR" sz="2100" b="1" dirty="0" err="1">
                <a:latin typeface="Arial" pitchFamily="34" charset="0"/>
                <a:cs typeface="Arial" pitchFamily="34" charset="0"/>
              </a:rPr>
              <a:t>Clinical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b="1" dirty="0" err="1">
                <a:latin typeface="Arial" pitchFamily="34" charset="0"/>
                <a:cs typeface="Arial" pitchFamily="34" charset="0"/>
              </a:rPr>
              <a:t>Practice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. V. 49,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november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2022. Disponível em: </a:t>
            </a:r>
            <a:r>
              <a:rPr lang="pt-BR" sz="2100" dirty="0">
                <a:latin typeface="Arial" pitchFamily="34" charset="0"/>
                <a:cs typeface="Arial" pitchFamily="34" charset="0"/>
                <a:hlinkClick r:id="rId6"/>
              </a:rPr>
              <a:t>https://www.sciencedirect.com/science/article/pii/S1744388122001050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100" dirty="0" smtClean="0">
                <a:latin typeface="Arial" pitchFamily="34" charset="0"/>
                <a:cs typeface="Arial" pitchFamily="34" charset="0"/>
              </a:rPr>
              <a:t>CRAVEIRO, José Filipe Moreira. Efeitos terapêuticos do riso: O paradigma dos sintomas depressivos. 2021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100" dirty="0" smtClean="0">
                <a:latin typeface="Arial" pitchFamily="34" charset="0"/>
                <a:cs typeface="Arial" pitchFamily="34" charset="0"/>
              </a:rPr>
              <a:t>FREITAS, </a:t>
            </a:r>
            <a:r>
              <a:rPr lang="pt-BR" sz="2100" dirty="0" err="1" smtClean="0">
                <a:latin typeface="Arial" pitchFamily="34" charset="0"/>
                <a:cs typeface="Arial" pitchFamily="34" charset="0"/>
              </a:rPr>
              <a:t>Neires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 Alves de; SILVA, André Luís Façanha da; SOUSA, </a:t>
            </a:r>
            <a:r>
              <a:rPr lang="pt-BR" sz="2100" dirty="0" err="1" smtClean="0">
                <a:latin typeface="Arial" pitchFamily="34" charset="0"/>
                <a:cs typeface="Arial" pitchFamily="34" charset="0"/>
              </a:rPr>
              <a:t>Roniele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 Rodrigues de; OLIVEIRA, Clarice Faustino de;  MESQUITA, Alessandra Maria Paiva; OLIVEIRA, </a:t>
            </a:r>
            <a:r>
              <a:rPr lang="pt-BR" sz="2100" dirty="0" err="1" smtClean="0">
                <a:latin typeface="Arial" pitchFamily="34" charset="0"/>
                <a:cs typeface="Arial" pitchFamily="34" charset="0"/>
              </a:rPr>
              <a:t>Braulio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 Nogueira de. A prática da terapia do riso na atenção hospitalar: Reflexões a partir das vivencia interdisciplinar. </a:t>
            </a:r>
            <a:r>
              <a:rPr lang="pt-BR" sz="2100" b="1" dirty="0" smtClean="0">
                <a:latin typeface="Arial" pitchFamily="34" charset="0"/>
                <a:cs typeface="Arial" pitchFamily="34" charset="0"/>
              </a:rPr>
              <a:t>Revista de políticas publicas.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V.12, n.1, p. 54-58,  2013. Disponível em: </a:t>
            </a:r>
            <a:r>
              <a:rPr lang="pt-BR" sz="2100" u="sng" dirty="0" smtClean="0">
                <a:latin typeface="Arial" pitchFamily="34" charset="0"/>
                <a:cs typeface="Arial" pitchFamily="34" charset="0"/>
                <a:hlinkClick r:id="rId7"/>
              </a:rPr>
              <a:t>https://</a:t>
            </a:r>
            <a:r>
              <a:rPr lang="pt-BR" sz="2100" u="sng" dirty="0" smtClean="0">
                <a:latin typeface="Arial" pitchFamily="34" charset="0"/>
                <a:cs typeface="Arial" pitchFamily="34" charset="0"/>
                <a:hlinkClick r:id="rId7"/>
              </a:rPr>
              <a:t>sanare.emnuvens.com.br/sanare/article/view/329</a:t>
            </a:r>
            <a:r>
              <a:rPr lang="pt-BR" sz="2100" u="sng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1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100" dirty="0">
                <a:latin typeface="Arial" pitchFamily="34" charset="0"/>
                <a:cs typeface="Arial" pitchFamily="34" charset="0"/>
              </a:rPr>
              <a:t>MUINCK,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Gabrielle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da Costa de; COUTINHO, Joana; SOUZA,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Priscilla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Alfradique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de; CARDOSO, Rosane Barreto; MELLO,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Rosâne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. Terapia do riso em adultos e idosos hospitalizados: revisão integrativa. 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Revista científica de enfermagem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. São Paulo; v. 11(n. 33); p. 139-148; 2021. Disponível em: </a:t>
            </a:r>
            <a:r>
              <a:rPr lang="pt-BR" sz="2100" dirty="0">
                <a:latin typeface="Arial" pitchFamily="34" charset="0"/>
                <a:cs typeface="Arial" pitchFamily="34" charset="0"/>
                <a:hlinkClick r:id="rId8"/>
              </a:rPr>
              <a:t>https://recien.com.br/index.php/Recien/article/view/358/362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. </a:t>
            </a:r>
          </a:p>
          <a:p>
            <a:pPr algn="just"/>
            <a:r>
              <a:rPr lang="pt-BR" sz="2100" dirty="0">
                <a:latin typeface="Arial" pitchFamily="34" charset="0"/>
                <a:cs typeface="Arial" pitchFamily="34" charset="0"/>
              </a:rPr>
              <a:t>PAULA, Milena Lima de; JORGE, Maria Salete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Bessa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; MORAIS,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Jamine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Borges de. O processo de produção científica e as dificuldades para utilização de resultados de pesquisas pelos profissionais de saúde. 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Revista</a:t>
            </a:r>
            <a:r>
              <a:rPr lang="pt-BR" sz="2100" b="1" dirty="0">
                <a:latin typeface="Arial" pitchFamily="34" charset="0"/>
                <a:cs typeface="Arial" pitchFamily="34" charset="0"/>
                <a:hlinkClick r:id="rId9"/>
              </a:rPr>
              <a:t> Interface - Comunicação, Saúde, Educação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.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2019. Disponível em:</a:t>
            </a:r>
            <a:r>
              <a:rPr lang="pt-BR" sz="2100" dirty="0">
                <a:latin typeface="Arial" pitchFamily="34" charset="0"/>
                <a:cs typeface="Arial" pitchFamily="34" charset="0"/>
                <a:hlinkClick r:id="rId9"/>
              </a:rPr>
              <a:t> https://www.scielo.br/j/icse/a/pZ8djC8vGSWbkQzwmKr4ByH/</a:t>
            </a:r>
            <a:endParaRPr lang="pt-BR" sz="21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100" dirty="0">
                <a:latin typeface="Arial" pitchFamily="34" charset="0"/>
                <a:cs typeface="Arial" pitchFamily="34" charset="0"/>
              </a:rPr>
              <a:t>PINHEIRO,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Taynara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Rodrigues Franco </a:t>
            </a:r>
            <a:r>
              <a:rPr lang="pt-BR" sz="2100" i="1" dirty="0" err="1">
                <a:latin typeface="Arial" pitchFamily="34" charset="0"/>
                <a:cs typeface="Arial" pitchFamily="34" charset="0"/>
              </a:rPr>
              <a:t>et</a:t>
            </a:r>
            <a:r>
              <a:rPr lang="pt-BR" sz="2100" i="1" dirty="0">
                <a:latin typeface="Arial" pitchFamily="34" charset="0"/>
                <a:cs typeface="Arial" pitchFamily="34" charset="0"/>
              </a:rPr>
              <a:t> al.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O reflexo do bom humor na prática do profissional de enfermagem. 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Revista </a:t>
            </a:r>
            <a:r>
              <a:rPr lang="pt-BR" sz="2100" b="1" dirty="0" err="1">
                <a:latin typeface="Arial" pitchFamily="34" charset="0"/>
                <a:cs typeface="Arial" pitchFamily="34" charset="0"/>
              </a:rPr>
              <a:t>Multidebates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. v.4, n.2. p. 157-167. JUN/ 2020.ISSN: 2594-4568. Disponível em:</a:t>
            </a:r>
            <a:r>
              <a:rPr lang="pt-BR" sz="2100" dirty="0">
                <a:latin typeface="Arial" pitchFamily="34" charset="0"/>
                <a:cs typeface="Arial" pitchFamily="34" charset="0"/>
                <a:hlinkClick r:id="rId10"/>
              </a:rPr>
              <a:t> https://revista.faculdadeitop.edu.br/index.php/revista/article/download/217/200</a:t>
            </a:r>
            <a:endParaRPr lang="pt-BR" sz="21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100" dirty="0" smtClean="0">
                <a:latin typeface="Arial" pitchFamily="34" charset="0"/>
                <a:cs typeface="Arial" pitchFamily="34" charset="0"/>
              </a:rPr>
              <a:t>SALVATI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, CO; GOMES, CA; HAEFFNER, LSB; MARCHIORI, MRCT; SILVEIRA, RS; BACKES, DS. Humanização hospitalar: construção coletiva de saberes e práticas de acolhimento e ambiência. 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Revista da Escola de Enfermagem da USP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. Vol. 55, 2021. Disponível em: https://www.scielo.br/j/reeusp/a/hpdZZT8D3YXDsdNk4x4ZTqq/.</a:t>
            </a:r>
          </a:p>
          <a:p>
            <a:pPr algn="just"/>
            <a:r>
              <a:rPr lang="pt-BR" sz="2100" dirty="0">
                <a:latin typeface="Arial" pitchFamily="34" charset="0"/>
                <a:cs typeface="Arial" pitchFamily="34" charset="0"/>
              </a:rPr>
              <a:t>SHATTLA,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Safaa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I.; MABROUK,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Sohair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M.; ABED,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Gehan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A..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Effectiveness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Laughter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yoga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Therapy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on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job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Burnout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Syndromes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among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Psychiatric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Nurses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2100" b="1" dirty="0" err="1">
                <a:latin typeface="Arial" pitchFamily="34" charset="0"/>
                <a:cs typeface="Arial" pitchFamily="34" charset="0"/>
              </a:rPr>
              <a:t>International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b="1" dirty="0" err="1">
                <a:latin typeface="Arial" pitchFamily="34" charset="0"/>
                <a:cs typeface="Arial" pitchFamily="34" charset="0"/>
              </a:rPr>
              <a:t>Journal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100" b="1" dirty="0" err="1">
                <a:latin typeface="Arial" pitchFamily="34" charset="0"/>
                <a:cs typeface="Arial" pitchFamily="34" charset="0"/>
              </a:rPr>
              <a:t>Nursing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. Vol. 6, n. 1, pp. 33-47, </a:t>
            </a:r>
            <a:r>
              <a:rPr lang="pt-BR" sz="2100" dirty="0" err="1">
                <a:latin typeface="Arial" pitchFamily="34" charset="0"/>
                <a:cs typeface="Arial" pitchFamily="34" charset="0"/>
              </a:rPr>
              <a:t>june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 2019. Disponível em: http://ijnnet.com/vol-6-no-1-june-2019-abstract-5-ijn.</a:t>
            </a:r>
          </a:p>
          <a:p>
            <a:pPr algn="just"/>
            <a:r>
              <a:rPr lang="pt-BR" sz="2100" dirty="0">
                <a:latin typeface="Arial" pitchFamily="34" charset="0"/>
                <a:cs typeface="Arial" pitchFamily="34" charset="0"/>
              </a:rPr>
              <a:t>VIDEIRA, I.; MARTINS, R. Terapia do riso: benefícios no humor e na felicidade dos profissionais de saúde. </a:t>
            </a:r>
            <a:r>
              <a:rPr lang="pt-BR" sz="2100" b="1" dirty="0">
                <a:latin typeface="Arial" pitchFamily="34" charset="0"/>
                <a:cs typeface="Arial" pitchFamily="34" charset="0"/>
              </a:rPr>
              <a:t>Gestão e Desenvolvimento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, n. 31, p. 103-121, 8 fev. 2023. Disponível em:</a:t>
            </a:r>
            <a:r>
              <a:rPr lang="pt-BR" sz="2100" dirty="0">
                <a:latin typeface="Arial" pitchFamily="34" charset="0"/>
                <a:cs typeface="Arial" pitchFamily="34" charset="0"/>
                <a:hlinkClick r:id="rId11"/>
              </a:rPr>
              <a:t> https://</a:t>
            </a:r>
            <a:r>
              <a:rPr lang="pt-BR" sz="2100" dirty="0" smtClean="0">
                <a:latin typeface="Arial" pitchFamily="34" charset="0"/>
                <a:cs typeface="Arial" pitchFamily="34" charset="0"/>
                <a:hlinkClick r:id="rId11"/>
              </a:rPr>
              <a:t>revistas.ucp.pt/index.php/gestaoedesenvolvimento/article/view/11845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65200" y="33769300"/>
            <a:ext cx="14782800" cy="9525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RESULTADOS E DISCUSSÃO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927100" y="23647400"/>
            <a:ext cx="14782800" cy="9525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MÉTODOS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89000" y="20358100"/>
            <a:ext cx="14782800" cy="9525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</a:t>
            </a:r>
          </a:p>
        </p:txBody>
      </p:sp>
      <p:sp>
        <p:nvSpPr>
          <p:cNvPr id="9" name="Retângulo 8"/>
          <p:cNvSpPr/>
          <p:nvPr/>
        </p:nvSpPr>
        <p:spPr>
          <a:xfrm>
            <a:off x="889000" y="10896600"/>
            <a:ext cx="14782800" cy="9525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643350" y="22128218"/>
            <a:ext cx="14478000" cy="9525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CONCLUSÃO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6643350" y="28151139"/>
            <a:ext cx="14478000" cy="9525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REFERÊNCIAS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 l="59479" t="35093" r="6632" b="24907"/>
          <a:stretch>
            <a:fillRect/>
          </a:stretch>
        </p:blipFill>
        <p:spPr bwMode="auto">
          <a:xfrm>
            <a:off x="16421099" y="11785599"/>
            <a:ext cx="14668501" cy="988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272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283</Words>
  <Application>Microsoft Office PowerPoint</Application>
  <PresentationFormat>Personalizar</PresentationFormat>
  <Paragraphs>57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Usuario</cp:lastModifiedBy>
  <cp:revision>38</cp:revision>
  <dcterms:created xsi:type="dcterms:W3CDTF">2022-08-16T13:13:11Z</dcterms:created>
  <dcterms:modified xsi:type="dcterms:W3CDTF">2023-09-21T17:03:39Z</dcterms:modified>
</cp:coreProperties>
</file>