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7559675" cx="10691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4" roundtripDataSignature="AMtx7mjHdpmZe8BZd9WXGdS6EbaMKZjB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ECBCF94-13D4-43A1-9E9D-53C3DD511C0E}">
  <a:tblStyle styleId="{BECBCF94-13D4-43A1-9E9D-53C3DD511C0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1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8" name="Google Shape;178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9" name="Google Shape;179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6" name="Google Shape;19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465cae9c1f_2_6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g1465cae9c1f_2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4" name="Google Shape;204;g1465cae9c1f_2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465cae9c1f_2_0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g1465cae9c1f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1" name="Google Shape;211;g1465cae9c1f_2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7" name="Google Shape;217;p15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1465cae9c1f_2_12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g1465cae9c1f_2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4" name="Google Shape;224;g1465cae9c1f_2_1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465cae9c1f_0_14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1465cae9c1f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3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1465cae9c1f_0_1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465cae9c1f_1_4:notes"/>
          <p:cNvSpPr/>
          <p:nvPr>
            <p:ph idx="2" type="sldImg"/>
          </p:nvPr>
        </p:nvSpPr>
        <p:spPr>
          <a:xfrm>
            <a:off x="1246188" y="1143000"/>
            <a:ext cx="4365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g1465cae9c1f_1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7" name="Google Shape;117;g1465cae9c1f_1_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48003d6fd5_0_75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g148003d6fd5_0_7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48003d6fd5_0_7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48003d6fd5_0_84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148003d6fd5_0_8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4" name="Google Shape;134;g148003d6fd5_0_8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48003d6fd5_0_91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148003d6fd5_0_9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148003d6fd5_0_9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48003d6fd5_0_97:notes"/>
          <p:cNvSpPr/>
          <p:nvPr>
            <p:ph idx="2" type="sldImg"/>
          </p:nvPr>
        </p:nvSpPr>
        <p:spPr>
          <a:xfrm>
            <a:off x="1246188" y="1143000"/>
            <a:ext cx="43656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g148003d6fd5_0_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3" name="Google Shape;153;g148003d6fd5_0_97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g148003d6fd5_0_6"/>
          <p:cNvSpPr txBox="1"/>
          <p:nvPr>
            <p:ph type="ctrTitle"/>
          </p:nvPr>
        </p:nvSpPr>
        <p:spPr>
          <a:xfrm>
            <a:off x="801886" y="1237197"/>
            <a:ext cx="9087900" cy="2631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g148003d6fd5_0_6"/>
          <p:cNvSpPr txBox="1"/>
          <p:nvPr>
            <p:ph idx="1" type="subTitle"/>
          </p:nvPr>
        </p:nvSpPr>
        <p:spPr>
          <a:xfrm>
            <a:off x="1336477" y="3970580"/>
            <a:ext cx="8019000" cy="18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/>
            </a:lvl1pPr>
            <a:lvl2pPr lvl="1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sz="2205"/>
            </a:lvl2pPr>
            <a:lvl3pPr lvl="2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sz="1984"/>
            </a:lvl3pPr>
            <a:lvl4pPr lvl="3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4pPr>
            <a:lvl5pPr lvl="4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5pPr>
            <a:lvl6pPr lvl="5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6pPr>
            <a:lvl7pPr lvl="6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7pPr>
            <a:lvl8pPr lvl="7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8pPr>
            <a:lvl9pPr lvl="8" algn="ctr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9pPr>
          </a:lstStyle>
          <a:p/>
        </p:txBody>
      </p:sp>
      <p:sp>
        <p:nvSpPr>
          <p:cNvPr id="18" name="Google Shape;18;g148003d6fd5_0_6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g148003d6fd5_0_6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g148003d6fd5_0_6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48003d6fd5_0_63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g148003d6fd5_0_63"/>
          <p:cNvSpPr txBox="1"/>
          <p:nvPr>
            <p:ph idx="1" type="body"/>
          </p:nvPr>
        </p:nvSpPr>
        <p:spPr>
          <a:xfrm rot="5400000">
            <a:off x="2947701" y="-200235"/>
            <a:ext cx="4796400" cy="92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g148003d6fd5_0_63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g148003d6fd5_0_63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g148003d6fd5_0_63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8003d6fd5_0_69"/>
          <p:cNvSpPr txBox="1"/>
          <p:nvPr>
            <p:ph type="title"/>
          </p:nvPr>
        </p:nvSpPr>
        <p:spPr>
          <a:xfrm rot="5400000">
            <a:off x="5600751" y="2452984"/>
            <a:ext cx="6406500" cy="230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g148003d6fd5_0_69"/>
          <p:cNvSpPr txBox="1"/>
          <p:nvPr>
            <p:ph idx="1" type="body"/>
          </p:nvPr>
        </p:nvSpPr>
        <p:spPr>
          <a:xfrm rot="5400000">
            <a:off x="923082" y="214383"/>
            <a:ext cx="6406500" cy="67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g148003d6fd5_0_69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g148003d6fd5_0_69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g148003d6fd5_0_69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g148003d6fd5_0_12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g148003d6fd5_0_12"/>
          <p:cNvSpPr txBox="1"/>
          <p:nvPr>
            <p:ph idx="1" type="body"/>
          </p:nvPr>
        </p:nvSpPr>
        <p:spPr>
          <a:xfrm>
            <a:off x="735062" y="201241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g148003d6fd5_0_12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g148003d6fd5_0_12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g148003d6fd5_0_12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148003d6fd5_0_18"/>
          <p:cNvSpPr txBox="1"/>
          <p:nvPr>
            <p:ph type="title"/>
          </p:nvPr>
        </p:nvSpPr>
        <p:spPr>
          <a:xfrm>
            <a:off x="729494" y="1884671"/>
            <a:ext cx="9221700" cy="3144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14"/>
              <a:buFont typeface="Calibri"/>
              <a:buNone/>
              <a:defRPr sz="661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g148003d6fd5_0_18"/>
          <p:cNvSpPr txBox="1"/>
          <p:nvPr>
            <p:ph idx="1" type="body"/>
          </p:nvPr>
        </p:nvSpPr>
        <p:spPr>
          <a:xfrm>
            <a:off x="729494" y="5059035"/>
            <a:ext cx="9221700" cy="16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sz="26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2205"/>
              <a:buNone/>
              <a:defRPr sz="220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984"/>
              <a:buNone/>
              <a:defRPr sz="198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g148003d6fd5_0_18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g148003d6fd5_0_18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g148003d6fd5_0_18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148003d6fd5_0_24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g148003d6fd5_0_24"/>
          <p:cNvSpPr txBox="1"/>
          <p:nvPr>
            <p:ph idx="1" type="body"/>
          </p:nvPr>
        </p:nvSpPr>
        <p:spPr>
          <a:xfrm>
            <a:off x="735062" y="2012414"/>
            <a:ext cx="45441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g148003d6fd5_0_24"/>
          <p:cNvSpPr txBox="1"/>
          <p:nvPr>
            <p:ph idx="2" type="body"/>
          </p:nvPr>
        </p:nvSpPr>
        <p:spPr>
          <a:xfrm>
            <a:off x="5412730" y="2012414"/>
            <a:ext cx="45441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g148003d6fd5_0_24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g148003d6fd5_0_24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g148003d6fd5_0_24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148003d6fd5_0_31"/>
          <p:cNvSpPr txBox="1"/>
          <p:nvPr>
            <p:ph type="title"/>
          </p:nvPr>
        </p:nvSpPr>
        <p:spPr>
          <a:xfrm>
            <a:off x="736455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g148003d6fd5_0_31"/>
          <p:cNvSpPr txBox="1"/>
          <p:nvPr>
            <p:ph idx="1" type="body"/>
          </p:nvPr>
        </p:nvSpPr>
        <p:spPr>
          <a:xfrm>
            <a:off x="736456" y="1853171"/>
            <a:ext cx="45231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3" name="Google Shape;43;g148003d6fd5_0_31"/>
          <p:cNvSpPr txBox="1"/>
          <p:nvPr>
            <p:ph idx="2" type="body"/>
          </p:nvPr>
        </p:nvSpPr>
        <p:spPr>
          <a:xfrm>
            <a:off x="736456" y="2761381"/>
            <a:ext cx="4523100" cy="40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g148003d6fd5_0_31"/>
          <p:cNvSpPr txBox="1"/>
          <p:nvPr>
            <p:ph idx="3" type="body"/>
          </p:nvPr>
        </p:nvSpPr>
        <p:spPr>
          <a:xfrm>
            <a:off x="5412731" y="1853171"/>
            <a:ext cx="45453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 b="1" sz="2646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None/>
              <a:defRPr b="1" sz="2205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None/>
              <a:defRPr b="1" sz="1984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9pPr>
          </a:lstStyle>
          <a:p/>
        </p:txBody>
      </p:sp>
      <p:sp>
        <p:nvSpPr>
          <p:cNvPr id="45" name="Google Shape;45;g148003d6fd5_0_31"/>
          <p:cNvSpPr txBox="1"/>
          <p:nvPr>
            <p:ph idx="4" type="body"/>
          </p:nvPr>
        </p:nvSpPr>
        <p:spPr>
          <a:xfrm>
            <a:off x="5412731" y="2761381"/>
            <a:ext cx="4545300" cy="40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g148003d6fd5_0_31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g148003d6fd5_0_31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g148003d6fd5_0_31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48003d6fd5_0_40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g148003d6fd5_0_40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g148003d6fd5_0_40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g148003d6fd5_0_40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48003d6fd5_0_45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g148003d6fd5_0_45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g148003d6fd5_0_45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48003d6fd5_0_49"/>
          <p:cNvSpPr txBox="1"/>
          <p:nvPr>
            <p:ph type="title"/>
          </p:nvPr>
        </p:nvSpPr>
        <p:spPr>
          <a:xfrm>
            <a:off x="736455" y="503978"/>
            <a:ext cx="3448500" cy="176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g148003d6fd5_0_49"/>
          <p:cNvSpPr txBox="1"/>
          <p:nvPr>
            <p:ph idx="1" type="body"/>
          </p:nvPr>
        </p:nvSpPr>
        <p:spPr>
          <a:xfrm>
            <a:off x="4545413" y="1088455"/>
            <a:ext cx="5412600" cy="53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2564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527"/>
              <a:buChar char="•"/>
              <a:defRPr sz="3527"/>
            </a:lvl1pPr>
            <a:lvl2pPr indent="-424561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3086"/>
              <a:buChar char="•"/>
              <a:defRPr sz="3086"/>
            </a:lvl2pPr>
            <a:lvl3pPr indent="-39662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Char char="•"/>
              <a:defRPr sz="2646"/>
            </a:lvl3pPr>
            <a:lvl4pPr indent="-368617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4pPr>
            <a:lvl5pPr indent="-368617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5pPr>
            <a:lvl6pPr indent="-368617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6pPr>
            <a:lvl7pPr indent="-368617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7pPr>
            <a:lvl8pPr indent="-368617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8pPr>
            <a:lvl9pPr indent="-368617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Char char="•"/>
              <a:defRPr sz="2205"/>
            </a:lvl9pPr>
          </a:lstStyle>
          <a:p/>
        </p:txBody>
      </p:sp>
      <p:sp>
        <p:nvSpPr>
          <p:cNvPr id="61" name="Google Shape;61;g148003d6fd5_0_49"/>
          <p:cNvSpPr txBox="1"/>
          <p:nvPr>
            <p:ph idx="2" type="body"/>
          </p:nvPr>
        </p:nvSpPr>
        <p:spPr>
          <a:xfrm>
            <a:off x="736455" y="2267902"/>
            <a:ext cx="3448500" cy="42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2" name="Google Shape;62;g148003d6fd5_0_49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g148003d6fd5_0_49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g148003d6fd5_0_49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48003d6fd5_0_56"/>
          <p:cNvSpPr txBox="1"/>
          <p:nvPr>
            <p:ph type="title"/>
          </p:nvPr>
        </p:nvSpPr>
        <p:spPr>
          <a:xfrm>
            <a:off x="736455" y="503978"/>
            <a:ext cx="3448500" cy="176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27"/>
              <a:buFont typeface="Calibri"/>
              <a:buNone/>
              <a:defRPr sz="352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g148003d6fd5_0_56"/>
          <p:cNvSpPr/>
          <p:nvPr>
            <p:ph idx="2" type="pic"/>
          </p:nvPr>
        </p:nvSpPr>
        <p:spPr>
          <a:xfrm>
            <a:off x="4545413" y="1088455"/>
            <a:ext cx="5412600" cy="53724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g148003d6fd5_0_56"/>
          <p:cNvSpPr txBox="1"/>
          <p:nvPr>
            <p:ph idx="1" type="body"/>
          </p:nvPr>
        </p:nvSpPr>
        <p:spPr>
          <a:xfrm>
            <a:off x="736455" y="2267902"/>
            <a:ext cx="3448500" cy="42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indent="-228600" lvl="1" marL="914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543"/>
              <a:buNone/>
              <a:defRPr sz="1543"/>
            </a:lvl2pPr>
            <a:lvl3pPr indent="-228600" lvl="2" marL="1371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indent="-228600" lvl="3" marL="1828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4pPr>
            <a:lvl5pPr indent="-228600" lvl="4" marL="22860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5pPr>
            <a:lvl6pPr indent="-228600" lvl="5" marL="27432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6pPr>
            <a:lvl7pPr indent="-228600" lvl="6" marL="32004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7pPr>
            <a:lvl8pPr indent="-228600" lvl="7" marL="3657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8pPr>
            <a:lvl9pPr indent="-228600" lvl="8" marL="41148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9pPr>
          </a:lstStyle>
          <a:p/>
        </p:txBody>
      </p:sp>
      <p:sp>
        <p:nvSpPr>
          <p:cNvPr id="69" name="Google Shape;69;g148003d6fd5_0_56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g148003d6fd5_0_56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g148003d6fd5_0_56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48003d6fd5_0_0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b="0" i="0" sz="48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g148003d6fd5_0_0"/>
          <p:cNvSpPr txBox="1"/>
          <p:nvPr>
            <p:ph idx="1" type="body"/>
          </p:nvPr>
        </p:nvSpPr>
        <p:spPr>
          <a:xfrm>
            <a:off x="735062" y="201241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4561" lvl="0" marL="457200" marR="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b="0" i="0" sz="3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96621" lvl="1" marL="914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b="0" i="0" sz="26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617" lvl="2" marL="1371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b="0" i="0" sz="220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4583" lvl="3" marL="1828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4583" lvl="4" marL="22860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4583" lvl="5" marL="27432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4583" lvl="6" marL="32004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4584" lvl="7" marL="36576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4584" lvl="8" marL="4114800" marR="0" rtl="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b="0" i="0" sz="198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g148003d6fd5_0_0"/>
          <p:cNvSpPr txBox="1"/>
          <p:nvPr>
            <p:ph idx="10" type="dt"/>
          </p:nvPr>
        </p:nvSpPr>
        <p:spPr>
          <a:xfrm>
            <a:off x="735062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g148003d6fd5_0_0"/>
          <p:cNvSpPr txBox="1"/>
          <p:nvPr>
            <p:ph idx="11" type="ftr"/>
          </p:nvPr>
        </p:nvSpPr>
        <p:spPr>
          <a:xfrm>
            <a:off x="3541663" y="7006700"/>
            <a:ext cx="36084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g148003d6fd5_0_0"/>
          <p:cNvSpPr txBox="1"/>
          <p:nvPr>
            <p:ph idx="12" type="sldNum"/>
          </p:nvPr>
        </p:nvSpPr>
        <p:spPr>
          <a:xfrm>
            <a:off x="7551093" y="70067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23"/>
              <a:buFont typeface="Arial"/>
              <a:buNone/>
              <a:defRPr b="0" i="0" sz="132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hyperlink" Target="https://www.grupodiagnose.com.br/profissionais-da-saude/avaliacao-histopatologica-do-linfonodo-sentinela-no-cancer-de-mama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801885" y="791148"/>
            <a:ext cx="9088041" cy="2631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lang="pt-BR" sz="3000">
                <a:latin typeface="Arial"/>
                <a:ea typeface="Arial"/>
                <a:cs typeface="Arial"/>
                <a:sym typeface="Arial"/>
              </a:rPr>
              <a:t>CORRELAÇÃO ENTRE O DIAGNÓSTICO HISTOPATOLÓGICO E MÉTODO DE CONGELAÇÃO INTRA-OPERATÓRIO DE LINFONODO SENTINELA NO CÂNCER DE MAMA</a:t>
            </a:r>
            <a:endParaRPr sz="3000"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37199" y="4258841"/>
            <a:ext cx="8018860" cy="2110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2300">
                <a:latin typeface="Arial"/>
                <a:ea typeface="Arial"/>
                <a:cs typeface="Arial"/>
                <a:sym typeface="Arial"/>
              </a:rPr>
              <a:t>DANIELLE RAMOS VASCONCELOS¹, LUCAS CARDOSO GOBBI¹, MARIA EDUARDA SPERANDIO BONFANTE¹, LUCIANO ANTONIO RODRIGUES².</a:t>
            </a:r>
            <a:endParaRPr/>
          </a:p>
          <a:p>
            <a:pPr indent="0" lvl="0" marL="0" rtl="0" algn="just">
              <a:lnSpc>
                <a:spcPct val="115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 sz="2300">
                <a:latin typeface="Arial"/>
                <a:ea typeface="Arial"/>
                <a:cs typeface="Arial"/>
                <a:sym typeface="Arial"/>
              </a:rPr>
              <a:t>¹Graduando em Medicina - UNESC; ²</a:t>
            </a:r>
            <a:r>
              <a:rPr lang="pt-BR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Graduado em Enfermagem e Obstetrícia – UFES, Doutor em Ciências da Saúde, Professor dos cursos de Biomedicina, Enfermagem, Farmácia, Fisioterapia, Medicina e Nutrição – UNES</a:t>
            </a:r>
            <a:r>
              <a:rPr lang="pt-BR" sz="2300">
                <a:latin typeface="Arial"/>
                <a:ea typeface="Arial"/>
                <a:cs typeface="Arial"/>
                <a:sym typeface="Arial"/>
              </a:rPr>
              <a:t>C / dudah.sb@hotmail.com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/>
          <p:nvPr>
            <p:ph type="title"/>
          </p:nvPr>
        </p:nvSpPr>
        <p:spPr>
          <a:xfrm>
            <a:off x="1855125" y="238875"/>
            <a:ext cx="84816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b="1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TABELA 1: </a:t>
            </a:r>
            <a:r>
              <a:rPr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Características dos tumores com resultado falso negativo</a:t>
            </a:r>
            <a:endParaRPr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teste de congelação</a:t>
            </a:r>
            <a:br>
              <a:rPr b="0" i="0" lang="pt-B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0"/>
          <p:cNvSpPr txBox="1"/>
          <p:nvPr>
            <p:ph idx="1" type="body"/>
          </p:nvPr>
        </p:nvSpPr>
        <p:spPr>
          <a:xfrm>
            <a:off x="1229248" y="1700180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3386" lvl="0" marL="251986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56024" lvl="0" marL="251986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None/>
            </a:pPr>
            <a:r>
              <a:t/>
            </a:r>
            <a:endParaRPr/>
          </a:p>
        </p:txBody>
      </p:sp>
      <p:graphicFrame>
        <p:nvGraphicFramePr>
          <p:cNvPr id="165" name="Google Shape;165;p10"/>
          <p:cNvGraphicFramePr/>
          <p:nvPr/>
        </p:nvGraphicFramePr>
        <p:xfrm>
          <a:off x="-7" y="14869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1287475"/>
                <a:gridCol w="2667800"/>
                <a:gridCol w="1683850"/>
                <a:gridCol w="2296300"/>
                <a:gridCol w="2756375"/>
              </a:tblGrid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800" u="none" cap="none" strike="noStrike"/>
                        <a:t>Idade</a:t>
                      </a:r>
                      <a:endParaRPr b="1"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800" u="none" cap="none" strike="noStrike"/>
                        <a:t>Metástase</a:t>
                      </a:r>
                      <a:endParaRPr b="1"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800" u="none" cap="none" strike="noStrike"/>
                        <a:t>Estadiamento</a:t>
                      </a:r>
                      <a:endParaRPr b="1"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800" u="none" cap="none" strike="noStrike"/>
                        <a:t>IHQ</a:t>
                      </a:r>
                      <a:endParaRPr b="1"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800" u="none" cap="none" strike="noStrike"/>
                        <a:t>Histopatológico</a:t>
                      </a:r>
                      <a:endParaRPr b="1"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51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Micrometástase linfonodal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T2N1M0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RP, RE e HER2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37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Não classificado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38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T2N1M0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RP, RE e HER2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66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T2N1M0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59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T4N2M0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RE positivo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385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40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Linfonodal e pulmonar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T1N1M1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RP, RE e HER2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Carcinoma invasivo misto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61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T3N1M0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RP, RE e HER2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49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Micrometástase linfonodal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40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Micrometástase linfonodal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T2N1M0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59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T2N1M0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Lobular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84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Linfonodo sentinela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RP, RE e HER2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48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Micrometástase linfonodal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62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Micrometástase linfonodal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T1N1M0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  <a:tr h="406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51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Linfonodal 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T1N2M0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RP e RE positivos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pt-BR" sz="1800" u="none" cap="none" strike="noStrike"/>
                        <a:t>Ductal invasivo</a:t>
                      </a:r>
                      <a:endParaRPr sz="1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sp>
        <p:nvSpPr>
          <p:cNvPr id="166" name="Google Shape;166;p10"/>
          <p:cNvSpPr/>
          <p:nvPr/>
        </p:nvSpPr>
        <p:spPr>
          <a:xfrm>
            <a:off x="2694103" y="2085492"/>
            <a:ext cx="10691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 txBox="1"/>
          <p:nvPr>
            <p:ph type="title"/>
          </p:nvPr>
        </p:nvSpPr>
        <p:spPr>
          <a:xfrm>
            <a:off x="2235200" y="238875"/>
            <a:ext cx="80286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t-BR" sz="2300">
                <a:latin typeface="Calibri"/>
                <a:ea typeface="Calibri"/>
                <a:cs typeface="Calibri"/>
                <a:sym typeface="Calibri"/>
              </a:rPr>
              <a:t> </a:t>
            </a:r>
            <a:br>
              <a:rPr lang="pt-BR" sz="23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pt-BR" sz="2300">
                <a:latin typeface="Calibri"/>
                <a:ea typeface="Calibri"/>
                <a:cs typeface="Calibri"/>
                <a:sym typeface="Calibri"/>
              </a:rPr>
              <a:t>TABELA 2: </a:t>
            </a:r>
            <a:r>
              <a:rPr lang="pt-BR" sz="2300"/>
              <a:t>Correlação entre o diagnóstico histopatológico e o método de congelação intra-operatório de linfonodo sentinela no câncer de mama.</a:t>
            </a:r>
            <a:r>
              <a:rPr lang="pt-BR" sz="23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br>
              <a:rPr lang="pt-BR" sz="23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pt-BR" sz="23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2300"/>
          </a:p>
        </p:txBody>
      </p:sp>
      <p:sp>
        <p:nvSpPr>
          <p:cNvPr id="173" name="Google Shape;173;p11"/>
          <p:cNvSpPr txBox="1"/>
          <p:nvPr>
            <p:ph idx="1" type="body"/>
          </p:nvPr>
        </p:nvSpPr>
        <p:spPr>
          <a:xfrm>
            <a:off x="854248" y="1700180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3386" lvl="0" marL="251986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56024" lvl="0" marL="251986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None/>
            </a:pPr>
            <a:r>
              <a:t/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74" name="Google Shape;174;p11"/>
          <p:cNvSpPr/>
          <p:nvPr/>
        </p:nvSpPr>
        <p:spPr>
          <a:xfrm>
            <a:off x="2694103" y="2085492"/>
            <a:ext cx="10691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5" name="Google Shape;175;p11"/>
          <p:cNvGraphicFramePr/>
          <p:nvPr/>
        </p:nvGraphicFramePr>
        <p:xfrm>
          <a:off x="2392359" y="282351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2265725"/>
                <a:gridCol w="1699300"/>
                <a:gridCol w="1942050"/>
              </a:tblGrid>
              <a:tr h="4141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CONGELAÇÃO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HISTOPATOLÓGICO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hMerge="1"/>
              </a:tr>
              <a:tr h="41412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14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20,4%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0,0%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14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15,10%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64,50%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141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4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Análise do Teste 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Diagnóstico</a:t>
            </a:r>
            <a:endParaRPr/>
          </a:p>
        </p:txBody>
      </p:sp>
      <p:sp>
        <p:nvSpPr>
          <p:cNvPr id="182" name="Google Shape;182;p14"/>
          <p:cNvSpPr txBox="1"/>
          <p:nvPr>
            <p:ph idx="1" type="body"/>
          </p:nvPr>
        </p:nvSpPr>
        <p:spPr>
          <a:xfrm>
            <a:off x="1670845" y="2360647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9586" lvl="0" marL="251986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Falso negativos = 15,1%</a:t>
            </a:r>
            <a:endParaRPr/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Sensibilidade = 57%;</a:t>
            </a:r>
            <a:endParaRPr/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Especificidade = 100%.</a:t>
            </a:r>
            <a:endParaRPr/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Acurácia = 84%</a:t>
            </a:r>
            <a:endParaRPr/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Valor preditivo positivo = 100%</a:t>
            </a:r>
            <a:endParaRPr/>
          </a:p>
          <a:p>
            <a:pPr indent="-251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Valor preditivo negativo = 81%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56024" lvl="0" marL="251986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"/>
          <p:cNvSpPr txBox="1"/>
          <p:nvPr>
            <p:ph type="title"/>
          </p:nvPr>
        </p:nvSpPr>
        <p:spPr>
          <a:xfrm>
            <a:off x="1954525" y="747150"/>
            <a:ext cx="83883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pt-BR" sz="2700">
                <a:latin typeface="Calibri"/>
                <a:ea typeface="Calibri"/>
                <a:cs typeface="Calibri"/>
                <a:sym typeface="Calibri"/>
              </a:rPr>
              <a:t>TABELA 3: </a:t>
            </a:r>
            <a:r>
              <a:rPr lang="pt-BR" sz="2700"/>
              <a:t>Correlação entre os subtipos histológicos e a presença de metástase</a:t>
            </a:r>
            <a:r>
              <a:rPr lang="pt-BR" sz="27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br>
              <a:rPr lang="pt-BR" sz="27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2"/>
          <p:cNvSpPr txBox="1"/>
          <p:nvPr>
            <p:ph idx="1" type="body"/>
          </p:nvPr>
        </p:nvSpPr>
        <p:spPr>
          <a:xfrm>
            <a:off x="1229248" y="1700180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3386" lvl="0" marL="251986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124986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Arial"/>
              <a:ea typeface="Arial"/>
              <a:cs typeface="Arial"/>
              <a:sym typeface="Arial"/>
            </a:endParaRPr>
          </a:p>
          <a:p>
            <a:pPr indent="-56024" lvl="0" marL="251986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None/>
            </a:pPr>
            <a:r>
              <a:t/>
            </a:r>
            <a:endParaRPr/>
          </a:p>
        </p:txBody>
      </p:sp>
      <p:sp>
        <p:nvSpPr>
          <p:cNvPr id="190" name="Google Shape;190;p12"/>
          <p:cNvSpPr/>
          <p:nvPr/>
        </p:nvSpPr>
        <p:spPr>
          <a:xfrm>
            <a:off x="2694103" y="2085492"/>
            <a:ext cx="10691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2"/>
          <p:cNvSpPr/>
          <p:nvPr/>
        </p:nvSpPr>
        <p:spPr>
          <a:xfrm>
            <a:off x="1954535" y="2085971"/>
            <a:ext cx="13058100" cy="4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2" name="Google Shape;192;p12"/>
          <p:cNvGraphicFramePr/>
          <p:nvPr/>
        </p:nvGraphicFramePr>
        <p:xfrm>
          <a:off x="2762349" y="25955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1981900"/>
                <a:gridCol w="1368450"/>
                <a:gridCol w="1816750"/>
              </a:tblGrid>
              <a:tr h="3947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METÁSTASE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SUBTIPO HISTOLÓGICO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hMerge="1"/>
              </a:tr>
              <a:tr h="394775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L</a:t>
                      </a:r>
                      <a:r>
                        <a:rPr lang="pt-BR" sz="2000" u="none" cap="none" strike="noStrike"/>
                        <a:t>obular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I</a:t>
                      </a:r>
                      <a:r>
                        <a:rPr lang="pt-BR" sz="2000" u="none" cap="none" strike="noStrike"/>
                        <a:t>nvasivo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94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32,3%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94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3,20%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59,10%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947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T</a:t>
                      </a:r>
                      <a:r>
                        <a:rPr lang="pt-BR" sz="2000" u="none" cap="none" strike="noStrike"/>
                        <a:t>otal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35,5%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64,5%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947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"/>
          <p:cNvSpPr txBox="1"/>
          <p:nvPr>
            <p:ph type="title"/>
          </p:nvPr>
        </p:nvSpPr>
        <p:spPr>
          <a:xfrm>
            <a:off x="1470400" y="247125"/>
            <a:ext cx="9221400" cy="17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pt-BR" sz="2500">
                <a:latin typeface="Calibri"/>
                <a:ea typeface="Calibri"/>
                <a:cs typeface="Calibri"/>
                <a:sym typeface="Calibri"/>
              </a:rPr>
              <a:t>TABELA 4: </a:t>
            </a:r>
            <a:r>
              <a:rPr lang="pt-BR" sz="2500"/>
              <a:t>Correlação entre o teste de congelação e a presença </a:t>
            </a:r>
            <a:endParaRPr sz="25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pt-BR" sz="2500"/>
              <a:t>de metástase</a:t>
            </a:r>
            <a:br>
              <a:rPr lang="pt-BR" sz="25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3"/>
          <p:cNvSpPr/>
          <p:nvPr/>
        </p:nvSpPr>
        <p:spPr>
          <a:xfrm>
            <a:off x="2694103" y="2085492"/>
            <a:ext cx="106918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0" name="Google Shape;200;p13"/>
          <p:cNvGraphicFramePr/>
          <p:nvPr/>
        </p:nvGraphicFramePr>
        <p:xfrm>
          <a:off x="2742957" y="254269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2117650"/>
                <a:gridCol w="1279400"/>
                <a:gridCol w="1808825"/>
              </a:tblGrid>
              <a:tr h="42442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METÁSTASE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CONGELAÇÃO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 hMerge="1"/>
              </a:tr>
              <a:tr h="788250"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24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19,3%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18,3%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24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1,10%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61,30%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24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T</a:t>
                      </a:r>
                      <a:r>
                        <a:rPr lang="pt-BR" sz="2000" u="none" cap="none" strike="noStrike"/>
                        <a:t>otal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20,4%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79,6%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4244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465cae9c1f_2_6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Conclusão</a:t>
            </a:r>
            <a:endParaRPr/>
          </a:p>
        </p:txBody>
      </p:sp>
      <p:sp>
        <p:nvSpPr>
          <p:cNvPr id="207" name="Google Shape;207;g1465cae9c1f_2_6"/>
          <p:cNvSpPr txBox="1"/>
          <p:nvPr>
            <p:ph idx="1" type="body"/>
          </p:nvPr>
        </p:nvSpPr>
        <p:spPr>
          <a:xfrm>
            <a:off x="1129795" y="1748772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/>
          </a:bodyPr>
          <a:lstStyle/>
          <a:p>
            <a:pPr indent="-99585" lvl="0" marL="251985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835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100000"/>
              <a:buChar char="●"/>
            </a:pPr>
            <a:r>
              <a:rPr lang="pt-BR" sz="9200">
                <a:latin typeface="Arial"/>
                <a:ea typeface="Arial"/>
                <a:cs typeface="Arial"/>
                <a:sym typeface="Arial"/>
              </a:rPr>
              <a:t>Baixa sensibilidade do teste;</a:t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60200"/>
              <a:buNone/>
            </a:pPr>
            <a:r>
              <a:rPr lang="pt-BR" sz="9200">
                <a:latin typeface="Arial"/>
                <a:ea typeface="Arial"/>
                <a:cs typeface="Arial"/>
                <a:sym typeface="Arial"/>
              </a:rPr>
              <a:t> </a:t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-330835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pt-BR" sz="9200">
                <a:latin typeface="Arial"/>
                <a:ea typeface="Arial"/>
                <a:cs typeface="Arial"/>
                <a:sym typeface="Arial"/>
              </a:rPr>
              <a:t>Não houve significância estatística na correlação entre subtipos histológicos e imuno-histoquímica e resultados do teste de congelação; </a:t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60200"/>
              <a:buNone/>
            </a:pPr>
            <a:r>
              <a:t/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-330835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100000"/>
              <a:buChar char="●"/>
            </a:pPr>
            <a:r>
              <a:rPr lang="pt-BR" sz="9200">
                <a:latin typeface="Arial"/>
                <a:ea typeface="Arial"/>
                <a:cs typeface="Arial"/>
                <a:sym typeface="Arial"/>
              </a:rPr>
              <a:t>Subtipo lobular e metástases</a:t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60200"/>
              <a:buNone/>
            </a:pPr>
            <a:r>
              <a:t/>
            </a:r>
            <a:endParaRPr sz="9200">
              <a:latin typeface="Arial"/>
              <a:ea typeface="Arial"/>
              <a:cs typeface="Arial"/>
              <a:sym typeface="Arial"/>
            </a:endParaRPr>
          </a:p>
          <a:p>
            <a:pPr indent="-330835" lvl="0" marL="457200" rtl="0" algn="l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pt-BR" sz="9200">
                <a:latin typeface="Arial"/>
                <a:ea typeface="Arial"/>
                <a:cs typeface="Arial"/>
                <a:sym typeface="Arial"/>
              </a:rPr>
              <a:t>100% dos linfonodos com micrometástases foram falsos-negativos para metástase no teste de congelação. </a:t>
            </a:r>
            <a:endParaRPr sz="9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465cae9c1f_2_0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Conclusão</a:t>
            </a:r>
            <a:endParaRPr/>
          </a:p>
        </p:txBody>
      </p:sp>
      <p:sp>
        <p:nvSpPr>
          <p:cNvPr id="214" name="Google Shape;214;g1465cae9c1f_2_0"/>
          <p:cNvSpPr txBox="1"/>
          <p:nvPr>
            <p:ph idx="1" type="body"/>
          </p:nvPr>
        </p:nvSpPr>
        <p:spPr>
          <a:xfrm>
            <a:off x="1090320" y="2183022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9585" lvl="0" marL="251985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1102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O que dizem os outros estudos?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O que explica a baixa sensibilidade do teste?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○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Limitações do estudo.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810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pt-BR" sz="2400">
                <a:latin typeface="Arial"/>
                <a:ea typeface="Arial"/>
                <a:cs typeface="Arial"/>
                <a:sym typeface="Arial"/>
              </a:rPr>
              <a:t>Impacto do teste de congelação na decisão terapêutica.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5"/>
          <p:cNvSpPr txBox="1"/>
          <p:nvPr>
            <p:ph type="title"/>
          </p:nvPr>
        </p:nvSpPr>
        <p:spPr>
          <a:xfrm>
            <a:off x="735062" y="1458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sp>
        <p:nvSpPr>
          <p:cNvPr id="220" name="Google Shape;220;p15"/>
          <p:cNvSpPr txBox="1"/>
          <p:nvPr>
            <p:ph idx="1" type="body"/>
          </p:nvPr>
        </p:nvSpPr>
        <p:spPr>
          <a:xfrm>
            <a:off x="735062" y="160716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60875" lvl="0" marL="251986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FRAGOMENI ALMEIDA, Renata; PORTELA COELHO, Guilherme. Avaliação histopatológica do Linfonodo Sentinela no câncer de mama [S. l.], 7 abr. 2012. Disponível em https://www.grupodiagnose.com.br/profissionais-da-saude/avaliacao-histopatologica-do-linfonodo-sentinela-no-cancer-de-mama#:~:text=O%20exame%20transoperat%C3%B3rio%20de%20congela%C3%A7%C3%A3o,(94%25%20versus%2040%25). Acesso em: 3 ago. 2022.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FRANCISSEN, Claire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 Evaluation of the benefit of routine intraoperative frozen section analysis of sentinel lymph nodes in breast cancer.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International Scholarly Research Notices Oncology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, v. 2013, p. 1-5, 2013.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GIULIANO, Armando E.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 Effect of axillary dissection vs no axillary dissection on 10-year overall survival among women with invasive breast cancer and sentinel node metastasis: the ACOSOG Z0011 (Alliance) randomized clinical trial.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Journal of the American Medical Association (JAMA)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Chicago, v. 318, n. 10, p. 918-926, 2017.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JUNG, Sung Mi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 Is the intraoperative frozen section analysis of sentinel lymph nodes necessary in clinically negative node breast cancer?. 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Annals of Surgical Treatment and Research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Korea, v. 99, n. 5, p. 251, 2020.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LOMBARDI A, Nigri G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 Role of frozen section in sentinel lymph node biopsy for breast cancer in the era of the ACOSOG Z0011 and IBCSG 23-10 trials.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The Surgeon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Edinburgh, v.16, n.4, pg. 232–236, 2018.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MAHADEVAPPA, Asha et al. Intra-operative diagnosis of breast lesions by imprint cytology and frozen section with histopathological correlation. 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Journal of clinical and diagnostic research: JCDR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India, v. 11, n. 3, pg. 1-6, 2017.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VIEIRA, Carlos S.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. Falso-negativo no exame de congelação do linfonodo sentinela em câncer de mama.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Revista Brasileira de Mastologia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Rio de Janeiro, v. 22, n. 2, p. 51-56, 2012.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WADA, Noriaki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 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Evaluation of intraoperative frozen section diagnosis of sentinel lymph nodes in breast cancer.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Japanese Journal of Clinical Oncology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Japan v. 34, n. 3, p. 113-117, 2004.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WEISER, Martin R.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 Is Routine Intraoperative Frozen-Section Examination of Sentinel Lymph Nodes in Breast Cancer Worthwhile?.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Annals of Surgical Oncology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, v. 7, n. 9, pág. 651-655, 2000.</a:t>
            </a:r>
            <a:endParaRPr sz="1250"/>
          </a:p>
          <a:p>
            <a:pPr indent="-260875" lvl="0" marL="251986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250"/>
              <a:buChar char="•"/>
            </a:pPr>
            <a:r>
              <a:rPr lang="pt-BR" sz="1250">
                <a:latin typeface="Arial"/>
                <a:ea typeface="Arial"/>
                <a:cs typeface="Arial"/>
                <a:sym typeface="Arial"/>
              </a:rPr>
              <a:t>YOON, Kwang H. </a:t>
            </a:r>
            <a:r>
              <a:rPr i="1" lang="pt-BR" sz="1250">
                <a:latin typeface="Arial"/>
                <a:ea typeface="Arial"/>
                <a:cs typeface="Arial"/>
                <a:sym typeface="Arial"/>
              </a:rPr>
              <a:t>et al.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 Is the frozen section examination for sentinel lymph node necessary in early breast cancer patients?. </a:t>
            </a:r>
            <a:r>
              <a:rPr b="1" lang="pt-BR" sz="1250">
                <a:latin typeface="Arial"/>
                <a:ea typeface="Arial"/>
                <a:cs typeface="Arial"/>
                <a:sym typeface="Arial"/>
              </a:rPr>
              <a:t>Annals of surgical treatment and research</a:t>
            </a:r>
            <a:r>
              <a:rPr lang="pt-BR" sz="1250">
                <a:latin typeface="Arial"/>
                <a:ea typeface="Arial"/>
                <a:cs typeface="Arial"/>
                <a:sym typeface="Arial"/>
              </a:rPr>
              <a:t>; Korea, v. 97, n. 2, p. 49-57, 2019.</a:t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25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465cae9c1f_2_12"/>
          <p:cNvSpPr txBox="1"/>
          <p:nvPr>
            <p:ph type="ctrTitle"/>
          </p:nvPr>
        </p:nvSpPr>
        <p:spPr>
          <a:xfrm>
            <a:off x="1986161" y="2835972"/>
            <a:ext cx="9087900" cy="263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Obrigada!</a:t>
            </a:r>
            <a:endParaRPr/>
          </a:p>
        </p:txBody>
      </p:sp>
      <p:sp>
        <p:nvSpPr>
          <p:cNvPr id="227" name="Google Shape;227;g1465cae9c1f_2_12"/>
          <p:cNvSpPr txBox="1"/>
          <p:nvPr>
            <p:ph idx="1" type="subTitle"/>
          </p:nvPr>
        </p:nvSpPr>
        <p:spPr>
          <a:xfrm>
            <a:off x="1336477" y="3970580"/>
            <a:ext cx="8019000" cy="18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9585" lvl="0" marL="251985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457200" rtl="0" algn="l">
              <a:lnSpc>
                <a:spcPct val="150000"/>
              </a:lnSpc>
              <a:spcBef>
                <a:spcPts val="1102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1331950" y="6395093"/>
            <a:ext cx="9221700" cy="9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59689" rtl="0" algn="just"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660"/>
              <a:buFont typeface="Arial"/>
              <a:buNone/>
            </a:pPr>
            <a:r>
              <a:rPr b="1" lang="pt-BR" sz="1800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pt-BR" sz="1800">
                <a:latin typeface="Arial"/>
                <a:ea typeface="Arial"/>
                <a:cs typeface="Arial"/>
                <a:sym typeface="Arial"/>
              </a:rPr>
              <a:t>: Incidência estimada de casos de câncer no Brasil em 2020 - INCA</a:t>
            </a:r>
            <a:endParaRPr/>
          </a:p>
        </p:txBody>
      </p:sp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70112" y="2230756"/>
            <a:ext cx="10321676" cy="379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465cae9c1f_0_14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104" name="Google Shape;104;g1465cae9c1f_0_14"/>
          <p:cNvSpPr txBox="1"/>
          <p:nvPr>
            <p:ph idx="1" type="body"/>
          </p:nvPr>
        </p:nvSpPr>
        <p:spPr>
          <a:xfrm>
            <a:off x="1470099" y="2005372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83814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8108"/>
              <a:buFont typeface="Arial"/>
              <a:buChar char="●"/>
            </a:pPr>
            <a:r>
              <a:rPr lang="pt-BR" sz="2660">
                <a:latin typeface="Arial"/>
                <a:ea typeface="Arial"/>
                <a:cs typeface="Arial"/>
                <a:sym typeface="Arial"/>
              </a:rPr>
              <a:t> Congelação do linfonodo sentinela: </a:t>
            </a:r>
            <a:r>
              <a:rPr b="1" lang="pt-BR" sz="2660">
                <a:latin typeface="Arial"/>
                <a:ea typeface="Arial"/>
                <a:cs typeface="Arial"/>
                <a:sym typeface="Arial"/>
              </a:rPr>
              <a:t>O que é?</a:t>
            </a:r>
            <a:endParaRPr/>
          </a:p>
          <a:p>
            <a:pPr indent="0" lvl="0" marL="59689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 b="1" sz="2660">
              <a:latin typeface="Arial"/>
              <a:ea typeface="Arial"/>
              <a:cs typeface="Arial"/>
              <a:sym typeface="Arial"/>
            </a:endParaRPr>
          </a:p>
          <a:p>
            <a:pPr indent="0" lvl="0" marL="59689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 b="1" sz="266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79729"/>
              <a:buFont typeface="Arial"/>
              <a:buNone/>
            </a:pPr>
            <a:r>
              <a:t/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indent="-83075" lvl="0" marL="251985" rtl="0" algn="just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ct val="108108"/>
              <a:buNone/>
            </a:pPr>
            <a:r>
              <a:t/>
            </a:r>
            <a:endParaRPr sz="266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g1465cae9c1f_0_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47880" y="2572447"/>
            <a:ext cx="5196028" cy="389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g1465cae9c1f_0_14"/>
          <p:cNvSpPr txBox="1"/>
          <p:nvPr/>
        </p:nvSpPr>
        <p:spPr>
          <a:xfrm>
            <a:off x="1796175" y="6553025"/>
            <a:ext cx="7954500" cy="14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59689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76"/>
              <a:buFont typeface="Arial"/>
              <a:buNone/>
            </a:pPr>
            <a:r>
              <a:rPr b="1" lang="pt-BR" sz="1600">
                <a:solidFill>
                  <a:schemeClr val="dk1"/>
                </a:solidFill>
              </a:rPr>
              <a:t>Fonte</a:t>
            </a:r>
            <a:r>
              <a:rPr lang="pt-BR" sz="1600">
                <a:solidFill>
                  <a:schemeClr val="dk1"/>
                </a:solidFill>
              </a:rPr>
              <a:t>: </a:t>
            </a:r>
            <a:r>
              <a:rPr lang="pt-BR" sz="1600" u="sng">
                <a:solidFill>
                  <a:schemeClr val="hlink"/>
                </a:solidFill>
                <a:hlinkClick r:id="rId5"/>
              </a:rPr>
              <a:t>https://www.grupodiagnose.com.br/profissionais-da-saude/avaliacao-histopatologica-do-linfonodo-sentinela-no-cancer-de-mama</a:t>
            </a:r>
            <a:endParaRPr sz="1600">
              <a:solidFill>
                <a:schemeClr val="dk1"/>
              </a:solidFill>
            </a:endParaRPr>
          </a:p>
          <a:p>
            <a:pPr indent="-228600" lvl="0" marL="4572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76"/>
              <a:buFont typeface="Arial"/>
              <a:buNone/>
            </a:pPr>
            <a:r>
              <a:t/>
            </a:r>
            <a:endParaRPr b="1" sz="266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Materiais e Métodos</a:t>
            </a:r>
            <a:endParaRPr/>
          </a:p>
        </p:txBody>
      </p:sp>
      <p:sp>
        <p:nvSpPr>
          <p:cNvPr id="113" name="Google Shape;113;p3"/>
          <p:cNvSpPr txBox="1"/>
          <p:nvPr>
            <p:ph idx="1" type="body"/>
          </p:nvPr>
        </p:nvSpPr>
        <p:spPr>
          <a:xfrm>
            <a:off x="1424072" y="226170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1985" lvl="0" marL="251985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pt-BR" sz="2400"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Objetivos do estudo; </a:t>
            </a:r>
            <a:endParaRPr sz="2400"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51985" lvl="0" marL="251985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Tipo de estudo;</a:t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51985" lvl="0" marL="251985" rtl="0" algn="just">
              <a:lnSpc>
                <a:spcPct val="15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pt-BR" sz="24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Amostra e características avaliadas;</a:t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51985" lvl="0" marL="251985" rtl="0" algn="just">
              <a:lnSpc>
                <a:spcPct val="150000"/>
              </a:lnSpc>
              <a:spcBef>
                <a:spcPts val="1102"/>
              </a:spcBef>
              <a:spcAft>
                <a:spcPts val="0"/>
              </a:spcAft>
              <a:buSzPts val="2400"/>
              <a:buFont typeface="Arial"/>
              <a:buChar char="●"/>
            </a:pPr>
            <a:r>
              <a:rPr lang="pt-BR" sz="24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Análise estatística</a:t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90085" lvl="1" marL="755957" rtl="0" algn="just">
              <a:lnSpc>
                <a:spcPct val="100000"/>
              </a:lnSpc>
              <a:spcBef>
                <a:spcPts val="1102"/>
              </a:spcBef>
              <a:spcAft>
                <a:spcPts val="0"/>
              </a:spcAft>
              <a:buSzPts val="2400"/>
              <a:buFont typeface="Arial"/>
              <a:buChar char="○"/>
            </a:pPr>
            <a:r>
              <a:rPr lang="pt-BR" sz="2400"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 &lt; 0,05 </a:t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99586" lvl="0" marL="251986" rtl="0" algn="just">
              <a:lnSpc>
                <a:spcPct val="15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99586" lvl="0" marL="251986" rtl="0" algn="just">
              <a:lnSpc>
                <a:spcPct val="8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465cae9c1f_1_4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pt-BR">
                <a:latin typeface="Arial"/>
                <a:ea typeface="Arial"/>
                <a:cs typeface="Arial"/>
                <a:sym typeface="Arial"/>
              </a:rPr>
              <a:t>Discussão</a:t>
            </a:r>
            <a:endParaRPr/>
          </a:p>
        </p:txBody>
      </p:sp>
      <p:sp>
        <p:nvSpPr>
          <p:cNvPr id="120" name="Google Shape;120;g1465cae9c1f_1_4"/>
          <p:cNvSpPr txBox="1"/>
          <p:nvPr/>
        </p:nvSpPr>
        <p:spPr>
          <a:xfrm>
            <a:off x="1579050" y="2151450"/>
            <a:ext cx="755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g1465cae9c1f_1_4"/>
          <p:cNvSpPr txBox="1"/>
          <p:nvPr>
            <p:ph idx="1" type="body"/>
          </p:nvPr>
        </p:nvSpPr>
        <p:spPr>
          <a:xfrm>
            <a:off x="735062" y="2012414"/>
            <a:ext cx="9221700" cy="47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pt-BR"/>
              <a:t>Foram analisados 93 prontuários;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pt-BR"/>
              <a:t>Média de idade ao diagnóstico 56 anos 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pt-BR"/>
              <a:t>Variação de 32 a 85 anos;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pt-BR"/>
              <a:t>Como foi dado o diagnóstico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48003d6fd5_0_75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pt-BR"/>
              <a:t>Análise Descritiva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g148003d6fd5_0_75"/>
          <p:cNvSpPr txBox="1"/>
          <p:nvPr/>
        </p:nvSpPr>
        <p:spPr>
          <a:xfrm>
            <a:off x="1579050" y="2151450"/>
            <a:ext cx="755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9" name="Google Shape;129;g148003d6fd5_0_75"/>
          <p:cNvGraphicFramePr/>
          <p:nvPr/>
        </p:nvGraphicFramePr>
        <p:xfrm>
          <a:off x="747989" y="17483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4988225"/>
                <a:gridCol w="2317200"/>
                <a:gridCol w="1916375"/>
              </a:tblGrid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VARIÁVEL ANALISADA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L</a:t>
                      </a:r>
                      <a:r>
                        <a:rPr lang="pt-BR" sz="2000" u="none" cap="none" strike="noStrike"/>
                        <a:t>infonodo palpável ao exame físico 1ª consulta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19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20,4%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M</a:t>
                      </a:r>
                      <a:r>
                        <a:rPr lang="pt-BR" sz="2000" u="none" cap="none" strike="noStrike"/>
                        <a:t>etástase na 1ª consulta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35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37,6%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M</a:t>
                      </a:r>
                      <a:r>
                        <a:rPr lang="pt-BR" sz="2000" u="none" cap="none" strike="noStrike"/>
                        <a:t>etástase lifonodal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34,4%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resença de sintomas locais ao diagnóstico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47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50,5%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D</a:t>
                      </a:r>
                      <a:r>
                        <a:rPr lang="pt-BR" sz="2000" u="none" cap="none" strike="noStrike"/>
                        <a:t>iagnóstico a partir da mamografia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0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41,9%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D</a:t>
                      </a:r>
                      <a:r>
                        <a:rPr lang="pt-BR" sz="2000" u="none" cap="none" strike="noStrike"/>
                        <a:t>iagnóstico a partir do autoexame das mamas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0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</a:tr>
              <a:tr h="328900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F</a:t>
                      </a:r>
                      <a:r>
                        <a:rPr lang="pt-BR" sz="2000" u="none" cap="none" strike="noStrike"/>
                        <a:t>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400" marB="0" marR="9400" marL="9400" anchor="b"/>
                </a:tc>
                <a:tc hMerge="1"/>
                <a:tc hMerge="1"/>
              </a:tr>
            </a:tbl>
          </a:graphicData>
        </a:graphic>
      </p:graphicFrame>
      <p:graphicFrame>
        <p:nvGraphicFramePr>
          <p:cNvPr id="130" name="Google Shape;130;g148003d6fd5_0_75"/>
          <p:cNvGraphicFramePr/>
          <p:nvPr/>
        </p:nvGraphicFramePr>
        <p:xfrm>
          <a:off x="1777157" y="47292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2846700"/>
                <a:gridCol w="2348450"/>
                <a:gridCol w="1942225"/>
              </a:tblGrid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ESTADIAMENTO TNM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IA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24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25,8%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IIA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30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32,3%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IIB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19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20,4%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IV (metástase à distância)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4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4,3%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48003d6fd5_0_84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pt-BR"/>
              <a:t>Análise Descritiva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g148003d6fd5_0_84"/>
          <p:cNvSpPr txBox="1"/>
          <p:nvPr/>
        </p:nvSpPr>
        <p:spPr>
          <a:xfrm>
            <a:off x="1579050" y="2151450"/>
            <a:ext cx="755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38" name="Google Shape;138;g148003d6fd5_0_84"/>
          <p:cNvGraphicFramePr/>
          <p:nvPr/>
        </p:nvGraphicFramePr>
        <p:xfrm>
          <a:off x="1021870" y="171950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4381500"/>
                <a:gridCol w="2349500"/>
                <a:gridCol w="1943100"/>
              </a:tblGrid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IMUNOHISTOQUÍMICA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R</a:t>
                      </a:r>
                      <a:r>
                        <a:rPr lang="pt-BR" sz="2000" u="none" cap="none" strike="noStrike"/>
                        <a:t>eceptores de estrógeno e progesterona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48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51,6%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R</a:t>
                      </a:r>
                      <a:r>
                        <a:rPr lang="pt-BR" sz="2000" u="none" cap="none" strike="noStrike"/>
                        <a:t>eceptor HER2 positivo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20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21,6%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T</a:t>
                      </a:r>
                      <a:r>
                        <a:rPr lang="pt-BR" sz="2000" u="none" cap="none" strike="noStrike"/>
                        <a:t>riplo negativo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14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15,1%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  <p:graphicFrame>
        <p:nvGraphicFramePr>
          <p:cNvPr id="139" name="Google Shape;139;g148003d6fd5_0_84"/>
          <p:cNvGraphicFramePr/>
          <p:nvPr/>
        </p:nvGraphicFramePr>
        <p:xfrm>
          <a:off x="1504482" y="357787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3418075"/>
                <a:gridCol w="2348525"/>
                <a:gridCol w="1942300"/>
              </a:tblGrid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SUBTIPO HISTOLÓGICO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D</a:t>
                      </a:r>
                      <a:r>
                        <a:rPr lang="pt-BR" sz="2000" u="none" cap="none" strike="noStrike"/>
                        <a:t>uctal invasivo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80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86,0%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L</a:t>
                      </a:r>
                      <a:r>
                        <a:rPr lang="pt-BR" sz="2000" u="none" cap="none" strike="noStrike"/>
                        <a:t>obular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9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9,7%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C</a:t>
                      </a:r>
                      <a:r>
                        <a:rPr lang="pt-BR" sz="2000" u="none" cap="none" strike="noStrike"/>
                        <a:t>arcinoma misto ductal-lobular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2,2%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C</a:t>
                      </a:r>
                      <a:r>
                        <a:rPr lang="pt-BR" sz="2000" u="none" cap="none" strike="noStrike"/>
                        <a:t>arcinoma mucinoso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2,2%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  <p:graphicFrame>
        <p:nvGraphicFramePr>
          <p:cNvPr id="140" name="Google Shape;140;g148003d6fd5_0_84"/>
          <p:cNvGraphicFramePr/>
          <p:nvPr/>
        </p:nvGraphicFramePr>
        <p:xfrm>
          <a:off x="748001" y="58683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5199900"/>
                <a:gridCol w="2201325"/>
                <a:gridCol w="1820550"/>
              </a:tblGrid>
              <a:tr h="31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900" u="none" cap="none" strike="noStrike"/>
                        <a:t>TESTE DE CONGELAÇÃO</a:t>
                      </a:r>
                      <a:endParaRPr b="1" i="0" sz="1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900" u="none" cap="none" strike="noStrike"/>
                        <a:t>NÚMERO ABSOLUTO</a:t>
                      </a:r>
                      <a:endParaRPr b="1" i="0" sz="1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900" u="none" cap="none" strike="noStrike"/>
                        <a:t>VALOR RELATIVO</a:t>
                      </a:r>
                      <a:endParaRPr b="1" i="0" sz="1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925" marB="0" marR="8925" marL="8925" anchor="b"/>
                </a:tc>
              </a:tr>
              <a:tr h="31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/>
                        <a:t>M</a:t>
                      </a:r>
                      <a:r>
                        <a:rPr lang="pt-BR" sz="1900" u="none" cap="none" strike="noStrike"/>
                        <a:t>etástase de lifonodo sentinela no intraoperatório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 u="none" cap="none" strike="noStrike"/>
                        <a:t>19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 u="none" cap="none" strike="noStrike"/>
                        <a:t>20,4%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</a:tr>
              <a:tr h="31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/>
                        <a:t>C</a:t>
                      </a:r>
                      <a:r>
                        <a:rPr lang="pt-BR" sz="1900" u="none" cap="none" strike="noStrike"/>
                        <a:t>onfirmação com histopatológico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 u="none" cap="none" strike="noStrike"/>
                        <a:t>33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 u="none" cap="none" strike="noStrike"/>
                        <a:t>35,5%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</a:tr>
              <a:tr h="312350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900" u="none" cap="none" strike="noStrike"/>
                        <a:t>fonte: arquivo pessoal do grupo</a:t>
                      </a:r>
                      <a:endParaRPr b="0" i="0" sz="1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925" marB="0" marR="8925" marL="89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48003d6fd5_0_91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pt-BR"/>
              <a:t>Análise Descritiva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148003d6fd5_0_91"/>
          <p:cNvSpPr txBox="1"/>
          <p:nvPr/>
        </p:nvSpPr>
        <p:spPr>
          <a:xfrm>
            <a:off x="1579050" y="2151450"/>
            <a:ext cx="755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8" name="Google Shape;148;g148003d6fd5_0_91"/>
          <p:cNvGraphicFramePr/>
          <p:nvPr/>
        </p:nvGraphicFramePr>
        <p:xfrm>
          <a:off x="836612" y="211296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4724400"/>
                <a:gridCol w="2349500"/>
                <a:gridCol w="1943100"/>
              </a:tblGrid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TRATAMENTO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C</a:t>
                      </a:r>
                      <a:r>
                        <a:rPr lang="pt-BR" sz="2000" u="none" cap="none" strike="noStrike"/>
                        <a:t>ompleto (QT + RT + hormonioterapia + CX)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53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57,0%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N</a:t>
                      </a:r>
                      <a:r>
                        <a:rPr lang="pt-BR" sz="2000" u="none" cap="none" strike="noStrike"/>
                        <a:t>ão realizaram hromonioterapia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12,9%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A</a:t>
                      </a:r>
                      <a:r>
                        <a:rPr lang="pt-BR" sz="2000" u="none" cap="none" strike="noStrike"/>
                        <a:t>bandonaram o tratamento após a cx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2,2%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</a:tr>
              <a:tr h="3333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525" marB="0" marR="9525" marL="9525" anchor="b"/>
                </a:tc>
                <a:tc hMerge="1"/>
                <a:tc hMerge="1"/>
              </a:tr>
            </a:tbl>
          </a:graphicData>
        </a:graphic>
      </p:graphicFrame>
      <p:graphicFrame>
        <p:nvGraphicFramePr>
          <p:cNvPr id="149" name="Google Shape;149;g148003d6fd5_0_91"/>
          <p:cNvGraphicFramePr/>
          <p:nvPr/>
        </p:nvGraphicFramePr>
        <p:xfrm>
          <a:off x="836612" y="441068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5383150"/>
                <a:gridCol w="2101025"/>
                <a:gridCol w="1737600"/>
              </a:tblGrid>
              <a:tr h="298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TRATAMENTO CIRÚRGICO</a:t>
                      </a:r>
                      <a:endParaRPr b="1" i="0"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NÚMERO ABSOLUTO</a:t>
                      </a:r>
                      <a:endParaRPr b="1" i="0"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800" u="none" cap="none" strike="noStrike"/>
                        <a:t>VALOR RELATIVO</a:t>
                      </a:r>
                      <a:endParaRPr b="1" i="0"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8525" marB="0" marR="8525" marL="8525" anchor="b"/>
                </a:tc>
              </a:tr>
              <a:tr h="298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Q</a:t>
                      </a:r>
                      <a:r>
                        <a:rPr lang="pt-BR" sz="1800" u="none" cap="none" strike="noStrike"/>
                        <a:t>uadrantectomia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54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58,1%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</a:tr>
              <a:tr h="298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M</a:t>
                      </a:r>
                      <a:r>
                        <a:rPr lang="pt-BR" sz="1800" u="none" cap="none" strike="noStrike"/>
                        <a:t>astectomia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6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6,5%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</a:tr>
              <a:tr h="298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L</a:t>
                      </a:r>
                      <a:r>
                        <a:rPr lang="pt-BR" sz="1800" u="none" cap="none" strike="noStrike"/>
                        <a:t>ifadenectomia radical associada a 1 dos 2 acima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27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29,0%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</a:tr>
              <a:tr h="298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N</a:t>
                      </a:r>
                      <a:r>
                        <a:rPr lang="pt-BR" sz="1800" u="none" cap="none" strike="noStrike"/>
                        <a:t>ecessidade de reoperação para ampliação de margens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6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6,5%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</a:tr>
              <a:tr h="29812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fonte: arquivo pessoal do grupo</a:t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8525" marB="0" marR="8525" marL="8525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48003d6fd5_0_97"/>
          <p:cNvSpPr txBox="1"/>
          <p:nvPr>
            <p:ph type="title"/>
          </p:nvPr>
        </p:nvSpPr>
        <p:spPr>
          <a:xfrm>
            <a:off x="735062" y="402484"/>
            <a:ext cx="9221700" cy="146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pt-BR"/>
              <a:t>Análise Descritiva</a:t>
            </a:r>
            <a:endParaRPr b="1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148003d6fd5_0_97"/>
          <p:cNvSpPr txBox="1"/>
          <p:nvPr/>
        </p:nvSpPr>
        <p:spPr>
          <a:xfrm>
            <a:off x="1579050" y="2151450"/>
            <a:ext cx="7559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7" name="Google Shape;157;g148003d6fd5_0_97"/>
          <p:cNvGraphicFramePr/>
          <p:nvPr/>
        </p:nvGraphicFramePr>
        <p:xfrm>
          <a:off x="912712" y="2839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{BECBCF94-13D4-43A1-9E9D-53C3DD511C0E}</a:tableStyleId>
              </a:tblPr>
              <a:tblGrid>
                <a:gridCol w="5142025"/>
                <a:gridCol w="2240025"/>
                <a:gridCol w="1839750"/>
              </a:tblGrid>
              <a:tr h="269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CENÁRIO ATUAL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NÚMERO ABSOLUTO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2000" u="none" cap="none" strike="noStrike"/>
                        <a:t>VALOR RELATIVO</a:t>
                      </a:r>
                      <a:endParaRPr b="1" i="0" sz="20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7700" marB="0" marR="7700" marL="7700" anchor="b"/>
                </a:tc>
              </a:tr>
              <a:tr h="269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T</a:t>
                      </a:r>
                      <a:r>
                        <a:rPr lang="pt-BR" sz="2000" u="none" cap="none" strike="noStrike"/>
                        <a:t>ratamento em seguimento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73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78,5%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</a:tr>
              <a:tr h="269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F</a:t>
                      </a:r>
                      <a:r>
                        <a:rPr lang="pt-BR" sz="2000" u="none" cap="none" strike="noStrike"/>
                        <a:t>inalizaram o tratamento e estão em seguimento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6,5%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</a:tr>
              <a:tr h="269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P</a:t>
                      </a:r>
                      <a:r>
                        <a:rPr lang="pt-BR" sz="2000" u="none" cap="none" strike="noStrike"/>
                        <a:t>lano terapêutico em avaliação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11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11,8%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</a:tr>
              <a:tr h="269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/>
                        <a:t>T</a:t>
                      </a:r>
                      <a:r>
                        <a:rPr lang="pt-BR" sz="2000" u="none" cap="none" strike="noStrike"/>
                        <a:t>ratamento paliativo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2,2%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</a:tr>
              <a:tr h="269575"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2000" u="none" cap="none" strike="noStrike"/>
                        <a:t>fonte: arquivo pessoal do grupo</a:t>
                      </a:r>
                      <a:endParaRPr b="0" i="0" sz="2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700" marB="0" marR="7700" marL="7700" anchor="b"/>
                </a:tc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2022-08-16T14:22:22Z</dcterms:created>
  <dc:creator>Valmir Pereira da Silva</dc:creator>
</cp:coreProperties>
</file>