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-749" y="431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24/08/2022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24/08/2022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24/08/2022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24/08/2022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24/08/2022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24/08/2022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24/08/2022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24/08/2022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24/08/2022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24/08/2022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24/08/2022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pPr/>
              <a:t>24/08/2022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6618288"/>
            <a:ext cx="32399287" cy="156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1138" algn="ctr">
              <a:buClr>
                <a:srgbClr val="000000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</a:pPr>
            <a:r>
              <a:rPr lang="pt-BR" sz="9600" b="1" dirty="0" smtClean="0"/>
              <a:t>DESENVOLVIMENTO DE METODOLOGIA PARA AVALIAÇÃO TÉCNICA E ANÁLISE DE RISCOS PARA PEQUENAS BARRAGENS DE TERRA</a:t>
            </a:r>
            <a:endParaRPr lang="pt-BR" sz="9600" dirty="0" smtClean="0"/>
          </a:p>
          <a:p>
            <a:pPr marL="215900" indent="-211138" algn="ctr">
              <a:buClr>
                <a:srgbClr val="000000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</a:pPr>
            <a:endParaRPr lang="pt-BR" altLang="pt-BR" sz="9000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0909300"/>
            <a:ext cx="31942088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/>
            <a:r>
              <a:rPr lang="pt-BR" sz="4000" b="1" dirty="0" smtClean="0"/>
              <a:t>Brenda </a:t>
            </a:r>
            <a:r>
              <a:rPr lang="pt-BR" sz="4000" b="1" dirty="0" err="1" smtClean="0"/>
              <a:t>Calixto</a:t>
            </a:r>
            <a:r>
              <a:rPr lang="pt-BR" sz="4000" b="1" dirty="0" smtClean="0"/>
              <a:t> </a:t>
            </a:r>
            <a:r>
              <a:rPr lang="pt-BR" sz="4000" b="1" dirty="0" smtClean="0"/>
              <a:t>Glaber</a:t>
            </a:r>
            <a:r>
              <a:rPr lang="pt-BR" sz="4000" b="1" baseline="30000" dirty="0" smtClean="0"/>
              <a:t>1</a:t>
            </a:r>
            <a:r>
              <a:rPr lang="pt-BR" sz="4000" b="1" dirty="0" smtClean="0"/>
              <a:t>; </a:t>
            </a:r>
            <a:r>
              <a:rPr lang="pt-BR" sz="4000" b="1" dirty="0" smtClean="0"/>
              <a:t>Claudinei Antonio Montebeller</a:t>
            </a:r>
            <a:r>
              <a:rPr lang="pt-BR" sz="4000" b="1" baseline="30000" dirty="0" smtClean="0"/>
              <a:t>2</a:t>
            </a:r>
            <a:r>
              <a:rPr lang="pt-BR" sz="4000" b="1" dirty="0" smtClean="0"/>
              <a:t>; </a:t>
            </a:r>
          </a:p>
          <a:p>
            <a:pPr algn="ctr"/>
            <a:r>
              <a:rPr lang="pt-BR" sz="4000" b="1" baseline="30000" dirty="0" smtClean="0"/>
              <a:t>1</a:t>
            </a:r>
            <a:r>
              <a:rPr lang="pt-BR" sz="4000" b="1" dirty="0" smtClean="0"/>
              <a:t> Graduando em Engenharia Civil - UNESC; </a:t>
            </a:r>
            <a:r>
              <a:rPr lang="pt-BR" sz="4000" b="1" baseline="30000" dirty="0" smtClean="0"/>
              <a:t>2 </a:t>
            </a:r>
            <a:r>
              <a:rPr lang="pt-BR" sz="4000" b="1" dirty="0" smtClean="0"/>
              <a:t>D.Sc. Professor do Curso de Engenharia Civil – UNESC/ email: brendacxg@gmail.com; cmontebeller@gmail.com</a:t>
            </a:r>
            <a:endParaRPr lang="pt-BR" altLang="pt-BR" sz="4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0125" y="12395200"/>
            <a:ext cx="5705475" cy="134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1138" algn="just" eaLnBrk="1">
              <a:lnSpc>
                <a:spcPct val="150000"/>
              </a:lnSpc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pt-BR" sz="7000" b="1" dirty="0">
                <a:solidFill>
                  <a:srgbClr val="000000"/>
                </a:solidFill>
              </a:rPr>
              <a:t>INTRODUÇÃO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1525" y="20626388"/>
            <a:ext cx="11395075" cy="2208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1138" algn="just" eaLnBrk="1">
              <a:lnSpc>
                <a:spcPct val="150000"/>
              </a:lnSpc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pt-BR" sz="7000" b="1" dirty="0" smtClean="0">
                <a:solidFill>
                  <a:srgbClr val="000000"/>
                </a:solidFill>
              </a:rPr>
              <a:t>OBJETIVO</a:t>
            </a:r>
          </a:p>
          <a:p>
            <a:pPr marL="215900" indent="-211138" algn="just" eaLnBrk="1">
              <a:lnSpc>
                <a:spcPct val="150000"/>
              </a:lnSpc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pt-BR" altLang="pt-BR" sz="7000" b="1" dirty="0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392525" y="12892088"/>
            <a:ext cx="6480175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1138" algn="just" eaLnBrk="1"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pt-BR" sz="7000" b="1" dirty="0">
                <a:solidFill>
                  <a:srgbClr val="000000"/>
                </a:solidFill>
              </a:rPr>
              <a:t>METODOLOGIA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8973801" y="39335075"/>
            <a:ext cx="1009808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1138" algn="just" eaLnBrk="1"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pt-BR" sz="7000" b="1" dirty="0" smtClean="0">
                <a:solidFill>
                  <a:srgbClr val="000000"/>
                </a:solidFill>
              </a:rPr>
              <a:t>AGRADECIMENTOS</a:t>
            </a:r>
            <a:endParaRPr lang="pt-BR" altLang="pt-BR" sz="7000" b="1" dirty="0">
              <a:solidFill>
                <a:srgbClr val="0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914400" y="13716000"/>
            <a:ext cx="14760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De acordo com a Lei Nº 12.334, dentre os diversos instrumentos da Política Nacional de Segurança de Barragens, existe o sistema de classificação de barragens por categoria de risco e dano potencial associado. Nesse sentido, a aplicação da lei implica na necessidade do uso de metodologias e procedimentos para avaliação dos riscos e classificação das barragens. No Espírito Santo é utilizada a metodologia apresentada na Resolução N</a:t>
            </a:r>
            <a:r>
              <a:rPr lang="pt-BR" sz="4000" baseline="30000" dirty="0" smtClean="0"/>
              <a:t>o</a:t>
            </a:r>
            <a:r>
              <a:rPr lang="pt-BR" sz="4000" dirty="0" smtClean="0"/>
              <a:t> 143 do CNRH porém, os parâmetros são considerados gerais, buscando-se atender todos os tipos de barragens, de diversos tamanhos, obtendo-se resultados incoerentes principalmente no que diz respeito as barragens de terra. Estabelece-se assim a necessidade de revisão e adequações para atender situações específicas e gerar resultados coerentes. </a:t>
            </a:r>
            <a:endParaRPr lang="pt-BR" sz="40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889000" y="22021800"/>
            <a:ext cx="1476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Desenvolver uma </a:t>
            </a:r>
            <a:r>
              <a:rPr lang="pt-BR" sz="4000" dirty="0" smtClean="0"/>
              <a:t>metodologia </a:t>
            </a:r>
            <a:r>
              <a:rPr lang="pt-BR" sz="4000" dirty="0" smtClean="0"/>
              <a:t>para </a:t>
            </a:r>
            <a:r>
              <a:rPr lang="pt-BR" sz="4000" dirty="0" smtClean="0"/>
              <a:t>avaliação de riscos de pequenas barragens de </a:t>
            </a:r>
            <a:r>
              <a:rPr lang="pt-BR" sz="4000" dirty="0" smtClean="0"/>
              <a:t>terra de </a:t>
            </a:r>
            <a:r>
              <a:rPr lang="pt-BR" sz="4000" dirty="0" smtClean="0"/>
              <a:t>forma a se obter resultados mais próximos da </a:t>
            </a:r>
            <a:r>
              <a:rPr lang="pt-BR" sz="4000" dirty="0" smtClean="0"/>
              <a:t>realidade.</a:t>
            </a:r>
            <a:endParaRPr lang="pt-BR" sz="4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433800" y="13995400"/>
            <a:ext cx="1476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A </a:t>
            </a:r>
            <a:r>
              <a:rPr lang="pt-BR" sz="4000" dirty="0" smtClean="0"/>
              <a:t>Resolução N</a:t>
            </a:r>
            <a:r>
              <a:rPr lang="pt-BR" sz="4000" baseline="30000" dirty="0" smtClean="0"/>
              <a:t>o</a:t>
            </a:r>
            <a:r>
              <a:rPr lang="pt-BR" sz="4000" dirty="0" smtClean="0"/>
              <a:t> 143 do CNRH foi utilizada como referência. Foram avaliados os parâmetros referentes às características técnicas da barragem (CT), o estado de conservação (EC), plano de segurança (PS) e dano potencial associado (DPA). A avaliação consistiu na verificação de cada um dos parâmetros, buscando-se aqueles com maior grau de relacionamento para pequenas barragens de terra, incluindo novos parâmetros e excluindo-se aqueles considerados irrelevantes. Foram estabelecidos novos pesos para os parâmetros selecionados. </a:t>
            </a:r>
            <a:endParaRPr lang="pt-BR" sz="4000" dirty="0" smtClean="0"/>
          </a:p>
        </p:txBody>
      </p:sp>
      <p:sp>
        <p:nvSpPr>
          <p:cNvPr id="15" name="CaixaDeTexto 14"/>
          <p:cNvSpPr txBox="1"/>
          <p:nvPr/>
        </p:nvSpPr>
        <p:spPr>
          <a:xfrm>
            <a:off x="18886488" y="40322500"/>
            <a:ext cx="1351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4000" dirty="0" smtClean="0"/>
              <a:t>Agradecemos à UNESC e FAPES, Fundação de Amparo à Pesquisa do Espírito Santo, pelo financiamento da Bolsa ICT</a:t>
            </a:r>
            <a:endParaRPr lang="pt-BR" sz="4000" dirty="0"/>
          </a:p>
        </p:txBody>
      </p:sp>
      <p:sp>
        <p:nvSpPr>
          <p:cNvPr id="29" name="Retângulo 28"/>
          <p:cNvSpPr/>
          <p:nvPr/>
        </p:nvSpPr>
        <p:spPr>
          <a:xfrm>
            <a:off x="16484599" y="19251562"/>
            <a:ext cx="15120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7000" b="1" dirty="0" smtClean="0">
                <a:solidFill>
                  <a:srgbClr val="000000"/>
                </a:solidFill>
              </a:rPr>
              <a:t>RESULTADOS E </a:t>
            </a:r>
            <a:r>
              <a:rPr lang="pt-BR" altLang="pt-BR" sz="7000" b="1" dirty="0" smtClean="0">
                <a:solidFill>
                  <a:srgbClr val="000000"/>
                </a:solidFill>
              </a:rPr>
              <a:t>DISCUSSÃO</a:t>
            </a:r>
            <a:endParaRPr lang="pt-BR" sz="4000" dirty="0" smtClean="0"/>
          </a:p>
          <a:p>
            <a:pPr algn="just"/>
            <a:r>
              <a:rPr lang="pt-BR" sz="4000" dirty="0" smtClean="0"/>
              <a:t>A </a:t>
            </a:r>
            <a:r>
              <a:rPr lang="pt-BR" sz="4000" dirty="0" smtClean="0"/>
              <a:t>metodologia elaborada se mostra mais adequada para a avaliação de barragens de terra de pequeno porte, gerando resultados mais coerentes com a realidade, permitindo definir medidas e tomada de decisão corretas, visando a segurança do empreendimento.</a:t>
            </a:r>
            <a:endParaRPr lang="pt-BR" sz="4000" dirty="0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/>
          <a:srcRect l="32770" t="41584" r="1077" b="44752"/>
          <a:stretch>
            <a:fillRect/>
          </a:stretch>
        </p:blipFill>
        <p:spPr bwMode="auto">
          <a:xfrm>
            <a:off x="20359687" y="32703902"/>
            <a:ext cx="10835843" cy="2779897"/>
          </a:xfrm>
          <a:prstGeom prst="rect">
            <a:avLst/>
          </a:prstGeom>
          <a:noFill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/>
          <a:srcRect l="32798" t="67917" r="1723" b="12833"/>
          <a:stretch>
            <a:fillRect/>
          </a:stretch>
        </p:blipFill>
        <p:spPr bwMode="auto">
          <a:xfrm>
            <a:off x="20370800" y="35280600"/>
            <a:ext cx="10800000" cy="394342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20313" t="18796" r="43299" b="13776"/>
          <a:stretch>
            <a:fillRect/>
          </a:stretch>
        </p:blipFill>
        <p:spPr bwMode="auto">
          <a:xfrm>
            <a:off x="1092200" y="24079200"/>
            <a:ext cx="7899400" cy="823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 l="4757" t="19784" r="7327" b="12315"/>
          <a:stretch>
            <a:fillRect/>
          </a:stretch>
        </p:blipFill>
        <p:spPr bwMode="auto">
          <a:xfrm>
            <a:off x="11074400" y="23571200"/>
            <a:ext cx="20102512" cy="873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 l="11979" t="19290" r="10660" b="12068"/>
          <a:stretch>
            <a:fillRect/>
          </a:stretch>
        </p:blipFill>
        <p:spPr bwMode="auto">
          <a:xfrm>
            <a:off x="381000" y="32392276"/>
            <a:ext cx="17729200" cy="884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272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236</Words>
  <Application>Microsoft Office PowerPoint</Application>
  <PresentationFormat>Personalizar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Usuário</cp:lastModifiedBy>
  <cp:revision>17</cp:revision>
  <dcterms:created xsi:type="dcterms:W3CDTF">2022-08-16T13:13:11Z</dcterms:created>
  <dcterms:modified xsi:type="dcterms:W3CDTF">2022-08-25T04:05:12Z</dcterms:modified>
</cp:coreProperties>
</file>