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07" autoAdjust="0"/>
    <p:restoredTop sz="94660"/>
  </p:normalViewPr>
  <p:slideViewPr>
    <p:cSldViewPr snapToGrid="0">
      <p:cViewPr>
        <p:scale>
          <a:sx n="20" d="100"/>
          <a:sy n="20" d="100"/>
        </p:scale>
        <p:origin x="1812" y="-21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08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67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50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77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64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759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683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88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26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97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49C-64FE-4BFE-A62E-D20743902798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71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9249C-64FE-4BFE-A62E-D20743902798}" type="datetimeFigureOut">
              <a:rPr lang="pt-BR" smtClean="0"/>
              <a:t>18/08/2022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2D3D4-5519-4579-9545-FB9FC118AE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2198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1B6F5E4-5E83-4693-8030-0492F98772EE}"/>
              </a:ext>
            </a:extLst>
          </p:cNvPr>
          <p:cNvSpPr txBox="1"/>
          <p:nvPr/>
        </p:nvSpPr>
        <p:spPr>
          <a:xfrm>
            <a:off x="346163" y="5341075"/>
            <a:ext cx="30995387" cy="8340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8000" b="1" dirty="0" smtClean="0"/>
          </a:p>
          <a:p>
            <a:pPr algn="ctr"/>
            <a:r>
              <a:rPr lang="pt-BR" sz="8800" b="1" dirty="0" smtClean="0"/>
              <a:t>	ATLAS </a:t>
            </a:r>
            <a:r>
              <a:rPr lang="pt-BR" sz="8800" b="1" dirty="0"/>
              <a:t>FOTOGRÁFICO DE ANATOMIA DO RECÉM-NASCIDO </a:t>
            </a:r>
            <a:endParaRPr lang="pt-BR" sz="8800" b="1" dirty="0" smtClean="0"/>
          </a:p>
          <a:p>
            <a:pPr algn="ctr"/>
            <a:r>
              <a:rPr lang="pt-BR" sz="8800" b="1" dirty="0" smtClean="0"/>
              <a:t>E </a:t>
            </a:r>
            <a:r>
              <a:rPr lang="pt-BR" sz="8800" b="1" dirty="0"/>
              <a:t>DA </a:t>
            </a:r>
            <a:r>
              <a:rPr lang="pt-BR" sz="8800" b="1" dirty="0" smtClean="0"/>
              <a:t>CRIANÇA</a:t>
            </a:r>
          </a:p>
          <a:p>
            <a:pPr algn="ctr"/>
            <a:r>
              <a:rPr lang="pt-BR" sz="4000" dirty="0" smtClean="0"/>
              <a:t>Ana Carolina </a:t>
            </a:r>
            <a:r>
              <a:rPr lang="pt-BR" sz="4000" dirty="0"/>
              <a:t>de Vasconcelos¹, </a:t>
            </a:r>
            <a:r>
              <a:rPr lang="pt-BR" sz="4000" dirty="0" smtClean="0"/>
              <a:t>Arthur Grassi Ruy¹, Deborah </a:t>
            </a:r>
            <a:r>
              <a:rPr lang="pt-BR" sz="4000" dirty="0"/>
              <a:t>Santos Angeli¹, </a:t>
            </a:r>
            <a:r>
              <a:rPr lang="pt-BR" sz="4000" dirty="0" smtClean="0"/>
              <a:t>Thiago Baldon Ton¹</a:t>
            </a:r>
            <a:r>
              <a:rPr lang="pt-BR" sz="4000" dirty="0"/>
              <a:t>, Wellem da Penha </a:t>
            </a:r>
            <a:r>
              <a:rPr lang="pt-BR" sz="4000" dirty="0" smtClean="0"/>
              <a:t>Cimero¹, </a:t>
            </a:r>
            <a:r>
              <a:rPr lang="pt-BR" sz="4000" dirty="0" smtClean="0"/>
              <a:t>Luciano Azevedo Duarte²</a:t>
            </a:r>
            <a:endParaRPr lang="pt-BR" sz="4000" dirty="0"/>
          </a:p>
          <a:p>
            <a:pPr algn="ctr"/>
            <a:r>
              <a:rPr lang="pt-BR" sz="4000" dirty="0"/>
              <a:t>¹Acadêmico de Medicina do Centro Universitário do Espírito Santo – UNESC; </a:t>
            </a:r>
            <a:r>
              <a:rPr lang="pt-BR" sz="4000" dirty="0"/>
              <a:t>Mestre em Ensino de Ciências da</a:t>
            </a:r>
          </a:p>
          <a:p>
            <a:pPr algn="ctr"/>
            <a:r>
              <a:rPr lang="pt-BR" sz="4000" dirty="0"/>
              <a:t>Saúde e do Ambiente e doutorando em Ciências da </a:t>
            </a:r>
            <a:r>
              <a:rPr lang="pt-BR" sz="4000" dirty="0" smtClean="0"/>
              <a:t>Saúde, </a:t>
            </a:r>
            <a:r>
              <a:rPr lang="pt-BR" sz="4000" dirty="0" smtClean="0"/>
              <a:t>Docente </a:t>
            </a:r>
            <a:r>
              <a:rPr lang="pt-BR" sz="4000" dirty="0"/>
              <a:t>do curso de Medicina no Centro Universitário do Espírito Santo – UNESC / E-mail: </a:t>
            </a:r>
            <a:r>
              <a:rPr lang="pt-BR" sz="4000" dirty="0" smtClean="0"/>
              <a:t>carolvvvasconcelos@gmail.com</a:t>
            </a:r>
            <a:endParaRPr lang="pt-BR" sz="4000" dirty="0"/>
          </a:p>
          <a:p>
            <a:pPr algn="ctr"/>
            <a:endParaRPr lang="pt-BR" sz="4000" dirty="0"/>
          </a:p>
          <a:p>
            <a:pPr algn="ctr"/>
            <a:endParaRPr lang="pt-BR" sz="4000" dirty="0"/>
          </a:p>
          <a:p>
            <a:pPr algn="ctr"/>
            <a:endParaRPr lang="pt-BR" sz="4000" dirty="0"/>
          </a:p>
        </p:txBody>
      </p:sp>
      <p:sp>
        <p:nvSpPr>
          <p:cNvPr id="3" name="Arredondar Retângulo no Mesmo Canto Lateral 2">
            <a:extLst>
              <a:ext uri="{FF2B5EF4-FFF2-40B4-BE49-F238E27FC236}">
                <a16:creationId xmlns:a16="http://schemas.microsoft.com/office/drawing/2014/main" id="{3E8D8078-1F80-4B58-B7A6-137253068215}"/>
              </a:ext>
            </a:extLst>
          </p:cNvPr>
          <p:cNvSpPr/>
          <p:nvPr/>
        </p:nvSpPr>
        <p:spPr>
          <a:xfrm rot="10800000" flipV="1">
            <a:off x="16830359" y="36714017"/>
            <a:ext cx="14148000" cy="1198800"/>
          </a:xfrm>
          <a:prstGeom prst="round2SameRect">
            <a:avLst/>
          </a:prstGeom>
          <a:solidFill>
            <a:srgbClr val="14528D"/>
          </a:solidFill>
          <a:ln w="76200">
            <a:solidFill>
              <a:srgbClr val="1452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b="1" dirty="0" smtClean="0">
                <a:solidFill>
                  <a:schemeClr val="bg1"/>
                </a:solidFill>
              </a:rPr>
              <a:t>REFERÊNCIAS</a:t>
            </a:r>
            <a:endParaRPr lang="pt-BR" sz="7200" b="1" dirty="0">
              <a:solidFill>
                <a:schemeClr val="bg1"/>
              </a:solidFill>
            </a:endParaRPr>
          </a:p>
        </p:txBody>
      </p:sp>
      <p:sp>
        <p:nvSpPr>
          <p:cNvPr id="4" name="Arredondar Retângulo no Mesmo Canto Lateral 2">
            <a:extLst>
              <a:ext uri="{FF2B5EF4-FFF2-40B4-BE49-F238E27FC236}">
                <a16:creationId xmlns:a16="http://schemas.microsoft.com/office/drawing/2014/main" id="{B35C2C42-FF1F-4DD0-8BAB-5C8454096CE0}"/>
              </a:ext>
            </a:extLst>
          </p:cNvPr>
          <p:cNvSpPr/>
          <p:nvPr/>
        </p:nvSpPr>
        <p:spPr>
          <a:xfrm rot="10800000" flipV="1">
            <a:off x="16830359" y="25807244"/>
            <a:ext cx="14148000" cy="1198800"/>
          </a:xfrm>
          <a:prstGeom prst="round2SameRect">
            <a:avLst/>
          </a:prstGeom>
          <a:solidFill>
            <a:srgbClr val="14528D"/>
          </a:solidFill>
          <a:ln w="76200">
            <a:solidFill>
              <a:srgbClr val="1452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b="1" dirty="0" smtClean="0">
                <a:solidFill>
                  <a:schemeClr val="bg1"/>
                </a:solidFill>
              </a:rPr>
              <a:t>CONSIDERAÇÕES FINAIS</a:t>
            </a:r>
            <a:endParaRPr lang="pt-BR" sz="7200" b="1" dirty="0">
              <a:solidFill>
                <a:schemeClr val="bg1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DE01C3A-7055-4E65-B4F5-F6C9D2100215}"/>
              </a:ext>
            </a:extLst>
          </p:cNvPr>
          <p:cNvSpPr txBox="1"/>
          <p:nvPr/>
        </p:nvSpPr>
        <p:spPr>
          <a:xfrm>
            <a:off x="1717291" y="25741055"/>
            <a:ext cx="11928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</a:rPr>
              <a:t>RESULTADOS</a:t>
            </a:r>
          </a:p>
        </p:txBody>
      </p:sp>
      <p:sp>
        <p:nvSpPr>
          <p:cNvPr id="7" name="Arredondar Retângulo no Mesmo Canto Lateral 2">
            <a:extLst>
              <a:ext uri="{FF2B5EF4-FFF2-40B4-BE49-F238E27FC236}">
                <a16:creationId xmlns:a16="http://schemas.microsoft.com/office/drawing/2014/main" id="{29EF1D4F-4337-4E0B-93A7-44719CC12CDC}"/>
              </a:ext>
            </a:extLst>
          </p:cNvPr>
          <p:cNvSpPr/>
          <p:nvPr/>
        </p:nvSpPr>
        <p:spPr>
          <a:xfrm rot="10800000" flipV="1">
            <a:off x="893041" y="12060663"/>
            <a:ext cx="14148000" cy="1198800"/>
          </a:xfrm>
          <a:prstGeom prst="round2SameRect">
            <a:avLst/>
          </a:prstGeom>
          <a:solidFill>
            <a:srgbClr val="14528D"/>
          </a:solidFill>
          <a:ln w="76200">
            <a:solidFill>
              <a:srgbClr val="1452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5E79EF4-50AC-4E42-8E77-26A29271D601}"/>
              </a:ext>
            </a:extLst>
          </p:cNvPr>
          <p:cNvSpPr txBox="1"/>
          <p:nvPr/>
        </p:nvSpPr>
        <p:spPr>
          <a:xfrm>
            <a:off x="4334653" y="12096122"/>
            <a:ext cx="746598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</a:rPr>
              <a:t>INTRODUÇÃO</a:t>
            </a:r>
          </a:p>
        </p:txBody>
      </p:sp>
      <p:sp>
        <p:nvSpPr>
          <p:cNvPr id="9" name="Arredondar Retângulo no Mesmo Canto Lateral 2">
            <a:extLst>
              <a:ext uri="{FF2B5EF4-FFF2-40B4-BE49-F238E27FC236}">
                <a16:creationId xmlns:a16="http://schemas.microsoft.com/office/drawing/2014/main" id="{C77182CC-F2D7-4440-A5C1-FF42D603A3D6}"/>
              </a:ext>
            </a:extLst>
          </p:cNvPr>
          <p:cNvSpPr/>
          <p:nvPr/>
        </p:nvSpPr>
        <p:spPr>
          <a:xfrm rot="10800000" flipV="1">
            <a:off x="838228" y="17498973"/>
            <a:ext cx="14079538" cy="1198800"/>
          </a:xfrm>
          <a:prstGeom prst="round2SameRect">
            <a:avLst/>
          </a:prstGeom>
          <a:solidFill>
            <a:srgbClr val="14528D"/>
          </a:solidFill>
          <a:ln w="76200">
            <a:solidFill>
              <a:srgbClr val="1452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82A788A-7260-4F40-BE8A-278B70E79FDD}"/>
              </a:ext>
            </a:extLst>
          </p:cNvPr>
          <p:cNvSpPr txBox="1"/>
          <p:nvPr/>
        </p:nvSpPr>
        <p:spPr>
          <a:xfrm>
            <a:off x="3948790" y="17498208"/>
            <a:ext cx="746598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</a:rPr>
              <a:t>OBJETIVO</a:t>
            </a:r>
          </a:p>
        </p:txBody>
      </p:sp>
      <p:sp>
        <p:nvSpPr>
          <p:cNvPr id="11" name="Arredondar Retângulo no Mesmo Canto Lateral 2">
            <a:extLst>
              <a:ext uri="{FF2B5EF4-FFF2-40B4-BE49-F238E27FC236}">
                <a16:creationId xmlns:a16="http://schemas.microsoft.com/office/drawing/2014/main" id="{09B5C11A-2EB6-44FB-BC8B-9211A4263029}"/>
              </a:ext>
            </a:extLst>
          </p:cNvPr>
          <p:cNvSpPr/>
          <p:nvPr/>
        </p:nvSpPr>
        <p:spPr>
          <a:xfrm rot="10800000" flipV="1">
            <a:off x="822978" y="23673316"/>
            <a:ext cx="14148000" cy="1198800"/>
          </a:xfrm>
          <a:prstGeom prst="round2SameRect">
            <a:avLst/>
          </a:prstGeom>
          <a:solidFill>
            <a:srgbClr val="14528D"/>
          </a:solidFill>
          <a:ln w="76200">
            <a:solidFill>
              <a:srgbClr val="1452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C3A79EA-5D10-4306-BA66-0AC5B8D92AE5}"/>
              </a:ext>
            </a:extLst>
          </p:cNvPr>
          <p:cNvSpPr txBox="1"/>
          <p:nvPr/>
        </p:nvSpPr>
        <p:spPr>
          <a:xfrm>
            <a:off x="4204519" y="23697123"/>
            <a:ext cx="7465986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chemeClr val="bg1"/>
                </a:solidFill>
              </a:rPr>
              <a:t>METODOLOGIA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4DCF24B-4607-4685-B137-7D97DA2AA94E}"/>
              </a:ext>
            </a:extLst>
          </p:cNvPr>
          <p:cNvSpPr txBox="1"/>
          <p:nvPr/>
        </p:nvSpPr>
        <p:spPr>
          <a:xfrm>
            <a:off x="893542" y="13259464"/>
            <a:ext cx="14047353" cy="41549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4400" dirty="0" smtClean="0">
                <a:latin typeface="+mj-lt"/>
              </a:rPr>
              <a:t>A Anatomia Humana, enquanto área de estudo milenar, expressa a necessidade de atualização das ferramentas de estudos e inclusão de outras para preencher suas lacunas. Tais lacunas se traduzem em materiais estruturados fora da Terminologia Anatômica Internacional e a concentração de estudos na anatomia do adulto médio.</a:t>
            </a:r>
            <a:endParaRPr lang="pt-BR" sz="4400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6830358" y="27052807"/>
            <a:ext cx="14148001" cy="5131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4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Dessa forma, se faz importante </a:t>
            </a:r>
            <a:r>
              <a:rPr lang="pt-BR" sz="4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avivar </a:t>
            </a:r>
            <a:r>
              <a:rPr lang="pt-BR" sz="4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que, para os estudantes, desenvolver um material de importante magnitude, torna memorável o quanto a ciência e a tecnologia devem ser apoiadas e incluídas durante o processo de aprendizagem e para os professores, o processo de ensino concomitante à ampliação de horizontes se faz majestoso o seu ofício. 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855635" y="18763178"/>
            <a:ext cx="1405260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dirty="0" smtClean="0">
                <a:latin typeface="+mj-lt"/>
              </a:rPr>
              <a:t>O propósito </a:t>
            </a:r>
            <a:r>
              <a:rPr lang="pt-BR" sz="4400" dirty="0">
                <a:latin typeface="+mj-lt"/>
              </a:rPr>
              <a:t>desta produção é veicular na comunidade acadêmica nacional e internacional um material oriundo de um Programa de Iniciação Cientifica, aprovado pelo Comitê de Ética e Pesquisa, que complementa a atual concentração dos </a:t>
            </a:r>
            <a:r>
              <a:rPr lang="pt-BR" sz="4400" dirty="0" smtClean="0">
                <a:latin typeface="+mj-lt"/>
              </a:rPr>
              <a:t>materiais em Anatomia Humana e </a:t>
            </a:r>
            <a:r>
              <a:rPr lang="pt-BR" sz="4400" dirty="0">
                <a:latin typeface="+mj-lt"/>
              </a:rPr>
              <a:t>ressalta as diferenças na anatomia diante da evolução fetal e infantil para um adulto médio. 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822978" y="24921168"/>
            <a:ext cx="14148000" cy="951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4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construção do Atlas Fotográfico do Recém-nascido e da Criança se deu por fotografias realizadas por profissional capacitado em cadáveres e segmentos corporais formolizados, disponíveis nos laboratórios de anatomia humana da instituição. Foram compiladas as fotografias em PowerPoint® pelos próprios alunos integrantes, os quais também alocaram os respectivos nomes das estruturas nas fotografias separadas por capítulos divididos em: evolução fetal, anatomia de superfície, cabeça e pescoço, dorso e medula espinal, tórax, abdome, pelve e períneo, membros, cordão umbilical e placenta, associados a textos explicativos de triagem neonatal e curiosidades acerca do desenvolvimento embriológico e fetal. 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2697" y="15631581"/>
            <a:ext cx="6600767" cy="9327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CaixaDeTexto 17"/>
          <p:cNvSpPr txBox="1"/>
          <p:nvPr/>
        </p:nvSpPr>
        <p:spPr>
          <a:xfrm>
            <a:off x="20215993" y="25112224"/>
            <a:ext cx="7514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Foto 1: Fotografia da capa do livro. Fonte: autores.</a:t>
            </a:r>
            <a:endParaRPr lang="pt-BR" sz="2800" dirty="0"/>
          </a:p>
        </p:txBody>
      </p:sp>
      <p:sp>
        <p:nvSpPr>
          <p:cNvPr id="19" name="Retângulo 18"/>
          <p:cNvSpPr/>
          <p:nvPr/>
        </p:nvSpPr>
        <p:spPr>
          <a:xfrm>
            <a:off x="16830355" y="37968358"/>
            <a:ext cx="141480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dirty="0" smtClean="0">
                <a:latin typeface="+mj-lt"/>
              </a:rPr>
              <a:t>1. Terminologia </a:t>
            </a:r>
            <a:r>
              <a:rPr lang="pt-BR" sz="4400" dirty="0">
                <a:latin typeface="+mj-lt"/>
              </a:rPr>
              <a:t>Anatômica </a:t>
            </a:r>
            <a:r>
              <a:rPr lang="pt-BR" sz="4400" dirty="0" smtClean="0">
                <a:latin typeface="+mj-lt"/>
              </a:rPr>
              <a:t>Internacional. Sociedade </a:t>
            </a:r>
            <a:r>
              <a:rPr lang="pt-BR" sz="4400" dirty="0">
                <a:latin typeface="+mj-lt"/>
              </a:rPr>
              <a:t>Brasileira de Anatomia, 2001.</a:t>
            </a:r>
          </a:p>
        </p:txBody>
      </p:sp>
      <p:sp>
        <p:nvSpPr>
          <p:cNvPr id="20" name="Arredondar Retângulo no Mesmo Canto Lateral 19">
            <a:extLst>
              <a:ext uri="{FF2B5EF4-FFF2-40B4-BE49-F238E27FC236}">
                <a16:creationId xmlns:a16="http://schemas.microsoft.com/office/drawing/2014/main" id="{3E8D8078-1F80-4B58-B7A6-137253068215}"/>
              </a:ext>
            </a:extLst>
          </p:cNvPr>
          <p:cNvSpPr/>
          <p:nvPr/>
        </p:nvSpPr>
        <p:spPr>
          <a:xfrm rot="10800000" flipV="1">
            <a:off x="16852131" y="32359739"/>
            <a:ext cx="14148000" cy="1198800"/>
          </a:xfrm>
          <a:prstGeom prst="round2SameRect">
            <a:avLst/>
          </a:prstGeom>
          <a:solidFill>
            <a:srgbClr val="14528D"/>
          </a:solidFill>
          <a:ln w="76200">
            <a:solidFill>
              <a:srgbClr val="1452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b="1" dirty="0" smtClean="0">
                <a:solidFill>
                  <a:schemeClr val="bg1"/>
                </a:solidFill>
              </a:rPr>
              <a:t>AGRADECIMENTOS</a:t>
            </a:r>
            <a:endParaRPr lang="pt-BR" sz="7200" b="1" dirty="0">
              <a:solidFill>
                <a:schemeClr val="bg1"/>
              </a:solidFill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6830354" y="33614077"/>
            <a:ext cx="14148001" cy="299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4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Gostaríamos de agradecer à </a:t>
            </a:r>
            <a:r>
              <a:rPr lang="pt-BR" sz="4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Unesc, Programa de Iniciação Científica e Tecnológica, </a:t>
            </a:r>
            <a:r>
              <a:rPr lang="pt-BR" sz="4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PIVIC/UNESC, aos colaboradores e aos nossos patrocinadores que nos apoiaram para que o projeto se concretizasse. </a:t>
            </a:r>
            <a:endParaRPr lang="pt-BR" sz="4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F4DCF24B-4607-4685-B137-7D97DA2AA94E}"/>
              </a:ext>
            </a:extLst>
          </p:cNvPr>
          <p:cNvSpPr txBox="1"/>
          <p:nvPr/>
        </p:nvSpPr>
        <p:spPr>
          <a:xfrm>
            <a:off x="16861821" y="12098727"/>
            <a:ext cx="14128617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4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4400" dirty="0">
                <a:ea typeface="Calibri" panose="020F0502020204030204" pitchFamily="34" charset="0"/>
                <a:cs typeface="Times New Roman" panose="02020603050405020304" pitchFamily="18" charset="0"/>
              </a:rPr>
              <a:t>material desenvolvido, de </a:t>
            </a:r>
            <a:r>
              <a:rPr lang="pt-BR" sz="4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125 páginas e mais de 100 fotos, </a:t>
            </a:r>
            <a:r>
              <a:rPr lang="pt-BR" sz="4400" dirty="0">
                <a:ea typeface="Calibri" panose="020F0502020204030204" pitchFamily="34" charset="0"/>
                <a:cs typeface="Times New Roman" panose="02020603050405020304" pitchFamily="18" charset="0"/>
              </a:rPr>
              <a:t>foi impresso colorido em papel couche liso e em uma disposição de fácil compreensão para que, num futuro próximo, esteja presente para a sociedade acadêmica e faça parte do processo de ensino e aprendizagem de muitos. </a:t>
            </a:r>
          </a:p>
        </p:txBody>
      </p:sp>
      <p:sp>
        <p:nvSpPr>
          <p:cNvPr id="23" name="Arredondar Retângulo no Mesmo Canto Lateral 9">
            <a:extLst>
              <a:ext uri="{FF2B5EF4-FFF2-40B4-BE49-F238E27FC236}">
                <a16:creationId xmlns:a16="http://schemas.microsoft.com/office/drawing/2014/main" id="{0050AA56-1140-40A9-8897-D4E67FFB98F7}"/>
              </a:ext>
            </a:extLst>
          </p:cNvPr>
          <p:cNvSpPr/>
          <p:nvPr/>
        </p:nvSpPr>
        <p:spPr>
          <a:xfrm rot="10800000" flipV="1">
            <a:off x="893041" y="34638920"/>
            <a:ext cx="14148000" cy="1198800"/>
          </a:xfrm>
          <a:prstGeom prst="round2SameRect">
            <a:avLst/>
          </a:prstGeom>
          <a:solidFill>
            <a:srgbClr val="14528D"/>
          </a:solidFill>
          <a:ln w="76200">
            <a:solidFill>
              <a:srgbClr val="1452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b="1" dirty="0" smtClean="0">
                <a:solidFill>
                  <a:schemeClr val="bg1"/>
                </a:solidFill>
              </a:rPr>
              <a:t>RESULTADOS</a:t>
            </a:r>
            <a:endParaRPr lang="pt-BR" sz="7200" b="1" dirty="0">
              <a:solidFill>
                <a:schemeClr val="bg1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822978" y="36057464"/>
            <a:ext cx="14148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 estruturas do atlas foram nomeadas de acordo com a Terminologia Anatômica Internacional, haja vista a importância da uniformidade dos termos dentre a sociedade acadêmica para um aprendizado efetivo, e, ainda, se mostra como um diferencial dentre os atlas que já estão em mercado. </a:t>
            </a:r>
            <a:endParaRPr lang="pt-BR" sz="4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445</Words>
  <Application>Microsoft Office PowerPoint</Application>
  <PresentationFormat>Personalizar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Valmir Pereira da Silva</dc:creator>
  <cp:lastModifiedBy>Proprietário</cp:lastModifiedBy>
  <cp:revision>11</cp:revision>
  <dcterms:created xsi:type="dcterms:W3CDTF">2022-08-16T13:13:11Z</dcterms:created>
  <dcterms:modified xsi:type="dcterms:W3CDTF">2022-08-18T21:19:15Z</dcterms:modified>
</cp:coreProperties>
</file>