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0" d="100"/>
          <a:sy n="30" d="100"/>
        </p:scale>
        <p:origin x="402" y="-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08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67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50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77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64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59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83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88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26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97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71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249C-64FE-4BFE-A62E-D20743902798}" type="datetimeFigureOut">
              <a:rPr lang="pt-BR" smtClean="0"/>
              <a:t>22/08/2022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19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sitorio.unifei.edu.br/jspui/handle/123456789/2878" TargetMode="External"/><Relationship Id="rId2" Type="http://schemas.openxmlformats.org/officeDocument/2006/relationships/hyperlink" Target="http://www.educadores.diaadia.pr.gov.br/arquivos/File/2010/artigos_teses/Ciencias/Dissertacoes/issertdelima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2D50265A-F531-45AD-A0CE-561CF4794A12}"/>
              </a:ext>
            </a:extLst>
          </p:cNvPr>
          <p:cNvSpPr txBox="1"/>
          <p:nvPr/>
        </p:nvSpPr>
        <p:spPr>
          <a:xfrm>
            <a:off x="16816448" y="28322098"/>
            <a:ext cx="15019946" cy="14887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lnSpc>
                <a:spcPct val="150000"/>
              </a:lnSpc>
              <a:spcAft>
                <a:spcPts val="1000"/>
              </a:spcAft>
            </a:pPr>
            <a:r>
              <a:rPr lang="pt-BR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CONCLUSÃO</a:t>
            </a:r>
          </a:p>
          <a:p>
            <a:pPr indent="288290" algn="just">
              <a:lnSpc>
                <a:spcPct val="150000"/>
              </a:lnSpc>
              <a:spcAft>
                <a:spcPts val="1000"/>
              </a:spcAft>
            </a:pP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discussão de como atingir o desenvolvimento sustentável, achar soluções viáveis financeiramente e reduzir os impactos causados pelo homem é de extrema relevância para a sociedade.</a:t>
            </a:r>
          </a:p>
          <a:p>
            <a:pPr indent="288290" algn="just">
              <a:lnSpc>
                <a:spcPct val="150000"/>
              </a:lnSpc>
              <a:spcAft>
                <a:spcPts val="1000"/>
              </a:spcAft>
            </a:pP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energia solar não é benéfica apenas para o meio ambiente, por se tratar de fonte de energia alternativa, limpa e renovável, mas também promissora para o setor econômico brasileiro, criando novos empregos, refletindo diretamente no desenvolvimento sustentável e, dependendo de onde for inserida, pode reduzir as perdas elétricas nas redes de distribuição.</a:t>
            </a:r>
          </a:p>
          <a:p>
            <a:pPr indent="288290" algn="just">
              <a:lnSpc>
                <a:spcPct val="150000"/>
              </a:lnSpc>
              <a:spcAft>
                <a:spcPts val="1000"/>
              </a:spcAft>
            </a:pP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Colatina têm várias características essenciais para o crescimento do mercado de energia solar, com o clima favorável e com alta taxa de incidência solar na região. Mas como vimos, não há um padrão certo de geração já que ela é dependente de aspectos climatológicos diversos, por isso, estudar os mesmos para implantação dessa tecnologia se mostra fundamental para o eventual progresso expressivo desse mercado. </a:t>
            </a:r>
          </a:p>
          <a:p>
            <a:pPr indent="288290" algn="ctr">
              <a:spcAft>
                <a:spcPts val="1000"/>
              </a:spcAft>
            </a:pPr>
            <a:r>
              <a:rPr lang="pt-BR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REFERÊNCIAS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LIMA, E.J.M. </a:t>
            </a:r>
            <a:r>
              <a:rPr lang="pt-B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Visão do Professor de Ciências Sobre as Estações do Ano. </a:t>
            </a: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Londrina, 2006. Disponível em:&lt;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http://www.educadores.diaadia.pr.gov.br/arquivos/File/2010/</a:t>
            </a:r>
            <a:r>
              <a:rPr lang="pt-BR" sz="20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artigos_teses</a:t>
            </a:r>
            <a:r>
              <a:rPr lang="pt-BR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pt-BR" sz="20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Ciencias</a:t>
            </a:r>
            <a:r>
              <a:rPr lang="pt-BR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pt-BR" sz="20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Dissertacoes</a:t>
            </a:r>
            <a:r>
              <a:rPr lang="pt-BR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/issertdelima.pdf</a:t>
            </a:r>
            <a:r>
              <a:rPr lang="pt-B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&gt;. Acesso em: 22 Jul. 2022.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FERREIRA. A.L. </a:t>
            </a:r>
            <a:r>
              <a:rPr lang="pt-B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Impactos da microgeração fotovoltaica nas redes de distribuição de energia elétrica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Itajubá, 2021. Disponível em:&lt;</a:t>
            </a:r>
            <a:r>
              <a:rPr lang="pt-BR" sz="2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https://repositorio.unifei.edu.br/</a:t>
            </a:r>
            <a:r>
              <a:rPr lang="pt-BR" sz="20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jspui</a:t>
            </a:r>
            <a:r>
              <a:rPr lang="pt-BR" sz="2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pt-BR" sz="20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handle</a:t>
            </a:r>
            <a:r>
              <a:rPr lang="pt-BR" sz="2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/123456789/2878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&gt;. Acesso em: 30 mai. 2022.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WEATHERSPARK (Estados Unidos da América).</a:t>
            </a:r>
            <a:r>
              <a:rPr lang="pt-B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Condições Meteorológicas Médias de Colatina no ano todo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Elaborado por Cedar Lake Ventures, Inc. Disponível em:&lt; https://pt.weatherspark.com/y/30869/Clima-caracter%C3%ADstico-em-Colatina-Brasil-durante-o-ano#Sections-Humidity&gt; . Acesso em: 30 Mai. 2022.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50000"/>
              </a:lnSpc>
              <a:spcAft>
                <a:spcPts val="1000"/>
              </a:spcAft>
            </a:pPr>
            <a:endParaRPr lang="pt-BR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7518B69-B4A1-4469-8B9D-9AED7233FE2D}"/>
              </a:ext>
            </a:extLst>
          </p:cNvPr>
          <p:cNvSpPr txBox="1"/>
          <p:nvPr/>
        </p:nvSpPr>
        <p:spPr>
          <a:xfrm>
            <a:off x="0" y="6121374"/>
            <a:ext cx="313311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4800"/>
              </a:spcAft>
            </a:pPr>
            <a:r>
              <a:rPr lang="pt-PT" sz="6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RELAÇÃO DOS ASPECTOS CLIMATOLÓGICOS COM O PADRÃO DE GERAÇÃO E CONSUMO EM INSTALAÇÕES FOTOVOLTAICAS EM COLATINA-ES</a:t>
            </a:r>
            <a:endParaRPr lang="pt-BR" sz="6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289B8F43-6A73-4565-9CFA-FB2FE0A6601A}"/>
                  </a:ext>
                </a:extLst>
              </p:cNvPr>
              <p:cNvSpPr txBox="1"/>
              <p:nvPr/>
            </p:nvSpPr>
            <p:spPr>
              <a:xfrm>
                <a:off x="305677" y="9665470"/>
                <a:ext cx="15893968" cy="34030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288290"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pt-BR" sz="32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INTRODUÇÃO</a:t>
                </a:r>
              </a:p>
              <a:p>
                <a:pPr indent="288290"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pt-BR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instalação de sistemas fotovoltaicos pode ser uma alternativa viável economicamente e um diferencial nas ações de economia de energia elétrica tendo em vista o grande potencial para a utilização desta fonte. No entanto, é preciso entender que a difusão da energia solar traz benefícios não somente energéticos e ambientais, mas também sociais e econômicos. A combinação de tarifas residenciais elevadas com alta disponibilidade de radiação solar são fortes indicativos de que a eletricidade fotovoltaica possa ter viabilidade econômica para instalações conectadas à rede em telhados. </a:t>
                </a:r>
              </a:p>
              <a:p>
                <a:pPr indent="288290"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pt-PT" sz="3200" b="1" cap="all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METODOLOGIA</a:t>
                </a:r>
                <a:endParaRPr lang="pt-BR" sz="3200" b="1" cap="all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3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No intuito de esclarecer, em especial os consumidores de energia elétrica que instalam geração fotovoltaica (GFV) em seus imóveis, o presente trabalho busca analisar a energia mensal gerada de UCs localizadas na cidade de Colatina-ES e relacionar os resultados com os dados climatológicos da cidade com o objetivo de estudar os motivos de diferenças de geração entre os meses e entender os fatores que otimizam a GFV.</a:t>
                </a:r>
                <a:endParaRPr lang="pt-BR" sz="2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PT" sz="32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Determinação da amostra</a:t>
                </a:r>
                <a:endParaRPr lang="pt-BR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28829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t-BR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Segundo a distribuidora de energia elétrica, em Colatina, até o primeiro trimestre de 2021, havia cerca de 1.750 unidades consumidoras (UCs) com sistemas fotovoltaicos instalados. Com isso, usa-se a </a:t>
                </a:r>
                <a:r>
                  <a:rPr lang="pt-BR" sz="2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Equação 1 </a:t>
                </a:r>
                <a:r>
                  <a:rPr lang="pt-BR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para determinar o tamanho da amostra (n):</a:t>
                </a:r>
              </a:p>
              <a:p>
                <a:pPr indent="288290"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t-BR" sz="3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 </a:t>
                </a:r>
                <a14:m>
                  <m:oMath xmlns:m="http://schemas.openxmlformats.org/officeDocument/2006/math">
                    <m:r>
                      <a:rPr lang="pt-B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pt-B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pt-B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pt-B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pt-B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pt-B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pt-B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∙ (</m:t>
                        </m:r>
                        <m:sSub>
                          <m:sSubPr>
                            <m:ctrlPr>
                              <a:rPr lang="pt-B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t-B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pt-B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pt-B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pt-B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)²</m:t>
                        </m:r>
                      </m:num>
                      <m:den>
                        <m:d>
                          <m:dPr>
                            <m:ctrlPr>
                              <a:rPr lang="pt-B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  <m:r>
                              <a:rPr lang="pt-B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pt-B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pt-B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pt-B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pt-B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pt-B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∙ (</m:t>
                        </m:r>
                        <m:sSub>
                          <m:sSubPr>
                            <m:ctrlPr>
                              <a:rPr lang="pt-B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t-BR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ctrlPr>
                                  <a:rPr lang="pt-B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pt-BR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pt-B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)² </m:t>
                        </m:r>
                      </m:den>
                    </m:f>
                  </m:oMath>
                </a14:m>
                <a:r>
                  <a:rPr lang="pt-BR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                              Eq. 1                                                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BR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Onde: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BR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 = Número total de instalações no município;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pt-BR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Desvio padrão;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BR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 = Margem de erro;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f>
                          <m:fPr>
                            <m:ctrlPr>
                              <a:rPr lang="pt-BR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pt-BR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pt-BR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Valor crítico correspondente ao grau de confiança desejado.</a:t>
                </a:r>
              </a:p>
              <a:p>
                <a:pPr algn="just">
                  <a:lnSpc>
                    <a:spcPct val="150000"/>
                  </a:lnSpc>
                </a:pPr>
                <a:endParaRPr lang="pt-BR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288290"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pt-BR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No cálculo foi considerada uma margem de erro de 1%, intervalo de confiança de 95%, e desvio padrão de 2,39%, calculado com base em um estudo com diversas amostras fornecidas por empresas da região. Como resultado, obteve-se uma quantidade (n) de 22 amostras que representam a população em estudo.</a:t>
                </a:r>
              </a:p>
              <a:p>
                <a:pPr indent="288290" algn="just">
                  <a:lnSpc>
                    <a:spcPct val="150000"/>
                  </a:lnSpc>
                </a:pPr>
                <a:r>
                  <a:rPr lang="pt-BR" sz="32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Características meteorológicas do município estudado</a:t>
                </a:r>
                <a:endParaRPr lang="pt-BR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indent="288290" algn="just">
                  <a:lnSpc>
                    <a:spcPct val="150000"/>
                  </a:lnSpc>
                </a:pPr>
                <a:r>
                  <a:rPr lang="pt-B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 radiação solar em Colatina tem seu período mais radiante entre 31 de dezembro a 28 de fevereiro com média diária de energia de ondas curtas incidente por metro quadrado acima de 6,3 kWh. O mês mais radiante do ano em Colatina é fevereiro, com média de 6,7 kWh.</a:t>
                </a:r>
                <a:endParaRPr lang="pt-BR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indent="288290"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pt-B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 período mais escuro do ano dura 2,6 meses, de 10 de maio a 30 de julho, com média diária de energia de ondas curtas incidente por metro quadrado abaixo de 4,9 kWh. O mês mais escuro do ano em Colatina é junho, com média de 4,4 kWh</a:t>
                </a:r>
                <a:r>
                  <a:rPr lang="pt-BR" sz="2800" dirty="0">
                    <a:solidFill>
                      <a:srgbClr val="50505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pt-BR" sz="2800" dirty="0">
                  <a:solidFill>
                    <a:srgbClr val="50505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indent="288290"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pt-BR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</a:t>
                </a:r>
                <a:r>
                  <a:rPr lang="pt-B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duração do dia em Colatina varia ao longo do ano. Em 2022, o dia mais curto é 21 de junho, com 10 horas e 57 minutos de luz solar. O dia mais longo é 21 de dezembro, com 13 horas e 19 minutos de luz solar.</a:t>
                </a:r>
                <a:endParaRPr lang="pt-BR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288290"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pt-BR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Em Colatina, o percentual médio de céu encoberto por nuvens sofre variação sazonal ao longo do ano. A época menos encoberta do ano começa no início de abril e dura 6,4 meses, terminando após a primeira quinzena de outubro. O mês menos encoberto do ano em Colatina é agosto, durante o qual, em média, o céu está sem nuvens, quase sem nuvens ou parcialmente encoberto 78% do tempo.</a:t>
                </a:r>
                <a:endParaRPr lang="pt-BR" sz="2800" dirty="0">
                  <a:solidFill>
                    <a:srgbClr val="50505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indent="288290" algn="just">
                  <a:lnSpc>
                    <a:spcPct val="150000"/>
                  </a:lnSpc>
                  <a:spcAft>
                    <a:spcPts val="1000"/>
                  </a:spcAft>
                </a:pPr>
                <a:endParaRPr lang="pt-BR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288290" algn="just">
                  <a:lnSpc>
                    <a:spcPct val="115000"/>
                  </a:lnSpc>
                  <a:spcAft>
                    <a:spcPts val="1000"/>
                  </a:spcAft>
                </a:pPr>
                <a:endParaRPr lang="pt-BR" sz="3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289B8F43-6A73-4565-9CFA-FB2FE0A66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77" y="9665470"/>
                <a:ext cx="15893968" cy="34030406"/>
              </a:xfrm>
              <a:prstGeom prst="rect">
                <a:avLst/>
              </a:prstGeom>
              <a:blipFill>
                <a:blip r:embed="rId4"/>
                <a:stretch>
                  <a:fillRect l="-959" r="-322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ixaDeTexto 1">
            <a:extLst>
              <a:ext uri="{FF2B5EF4-FFF2-40B4-BE49-F238E27FC236}">
                <a16:creationId xmlns:a16="http://schemas.microsoft.com/office/drawing/2014/main" id="{3DA042EA-44D6-4670-A506-2BD10BC379BF}"/>
              </a:ext>
            </a:extLst>
          </p:cNvPr>
          <p:cNvSpPr txBox="1"/>
          <p:nvPr/>
        </p:nvSpPr>
        <p:spPr>
          <a:xfrm>
            <a:off x="1436914" y="8060366"/>
            <a:ext cx="29260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Gabriel Bastos Plantickow¹, </a:t>
            </a:r>
            <a:r>
              <a:rPr lang="pt-BR" sz="4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Alexsandre</a:t>
            </a:r>
            <a:r>
              <a:rPr lang="pt-BR" sz="4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Leite Ferreira² </a:t>
            </a:r>
            <a:endParaRPr lang="pt-BR" sz="4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pt-BR" sz="10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t-B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¹Acadêmico do curso de Engenharia Civil no Centro Universitário do Espírito Santo - UNESC,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pt-B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²Mestre em Engenharia Hidráulica pela Universidade Federal de Itajubá - UNIFEI, Professor do curso de Engenharia Civil do Centro Universitário do Espírito Santo - UNESC.</a:t>
            </a:r>
            <a:endParaRPr lang="pt-BR" b="0" dirty="0">
              <a:effectLst/>
            </a:endParaRPr>
          </a:p>
          <a:p>
            <a:endParaRPr lang="pt-BR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B1021A5B-F266-421E-8247-B00424D0E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73662" y="14543130"/>
            <a:ext cx="15019946" cy="8524181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72B9D3BD-1B92-4D42-9895-12D17B44D277}"/>
              </a:ext>
            </a:extLst>
          </p:cNvPr>
          <p:cNvSpPr txBox="1"/>
          <p:nvPr/>
        </p:nvSpPr>
        <p:spPr>
          <a:xfrm>
            <a:off x="16816448" y="9654121"/>
            <a:ext cx="15277161" cy="19344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290" algn="just">
              <a:lnSpc>
                <a:spcPct val="150000"/>
              </a:lnSpc>
            </a:pPr>
            <a:r>
              <a:rPr lang="pt-B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época mais encoberta do ano começa por volta da segunda quinzena de outubro e dura 5,6 meses, terminando no início de abril. O mês mais encoberto do ano em Colatina é dezembro, durante o qual, o céu está encoberto ou quase encoberto 75% do tempo.</a:t>
            </a:r>
          </a:p>
          <a:p>
            <a:pPr indent="288290" algn="just">
              <a:lnSpc>
                <a:spcPct val="150000"/>
              </a:lnSpc>
            </a:pPr>
            <a:r>
              <a:rPr lang="pt-PT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Unidades Consumidoras estudadas</a:t>
            </a:r>
            <a:endParaRPr lang="pt-BR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88290" algn="just">
              <a:lnSpc>
                <a:spcPct val="150000"/>
              </a:lnSpc>
            </a:pPr>
            <a:r>
              <a:rPr lang="pt-PT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UCs estudadas foram selecionadas e os dados armazenados em tabelas para melhor organização. O intervalo estudado compreende abril de 2021 até março de 2022 totalizando 12 meses.</a:t>
            </a:r>
          </a:p>
          <a:p>
            <a:pPr indent="288290" algn="just">
              <a:lnSpc>
                <a:spcPct val="150000"/>
              </a:lnSpc>
            </a:pPr>
            <a:endParaRPr lang="pt-PT" sz="3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88290" algn="just">
              <a:lnSpc>
                <a:spcPct val="150000"/>
              </a:lnSpc>
            </a:pPr>
            <a:endParaRPr lang="pt-PT" sz="3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88290" algn="just">
              <a:lnSpc>
                <a:spcPct val="150000"/>
              </a:lnSpc>
            </a:pPr>
            <a:endParaRPr lang="pt-PT" sz="3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88290" algn="just">
              <a:lnSpc>
                <a:spcPct val="150000"/>
              </a:lnSpc>
            </a:pPr>
            <a:endParaRPr lang="pt-PT" sz="3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88290" algn="just">
              <a:lnSpc>
                <a:spcPct val="150000"/>
              </a:lnSpc>
            </a:pPr>
            <a:endParaRPr lang="pt-PT" sz="3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88290" algn="just">
              <a:lnSpc>
                <a:spcPct val="150000"/>
              </a:lnSpc>
            </a:pPr>
            <a:endParaRPr lang="pt-PT" sz="3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88290" algn="just">
              <a:lnSpc>
                <a:spcPct val="150000"/>
              </a:lnSpc>
            </a:pPr>
            <a:endParaRPr lang="pt-PT" sz="3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88290" algn="just">
              <a:lnSpc>
                <a:spcPct val="150000"/>
              </a:lnSpc>
            </a:pPr>
            <a:endParaRPr lang="pt-PT" sz="3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88290" algn="just">
              <a:lnSpc>
                <a:spcPct val="150000"/>
              </a:lnSpc>
            </a:pPr>
            <a:endParaRPr lang="pt-PT" sz="3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88290" algn="just">
              <a:lnSpc>
                <a:spcPct val="150000"/>
              </a:lnSpc>
            </a:pPr>
            <a:endParaRPr lang="pt-PT" sz="3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88290" algn="just">
              <a:lnSpc>
                <a:spcPct val="150000"/>
              </a:lnSpc>
            </a:pPr>
            <a:endParaRPr lang="pt-PT" sz="3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88290" algn="just">
              <a:lnSpc>
                <a:spcPct val="150000"/>
              </a:lnSpc>
            </a:pPr>
            <a:endParaRPr lang="pt-BR" sz="3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32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RESULTADOS E DISCUSSÃO</a:t>
            </a:r>
            <a:endParaRPr lang="pt-BR" sz="3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288290" algn="just">
              <a:lnSpc>
                <a:spcPct val="150000"/>
              </a:lnSpc>
            </a:pP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geração das UCs estudadas se mostrou bastante coerente com os dados de incidência solar, onde os meses de maior geração também foram os meses de maior incidência solar e com mais horas de luz solar durante o dia.</a:t>
            </a:r>
          </a:p>
          <a:p>
            <a:pPr indent="288290" algn="just">
              <a:lnSpc>
                <a:spcPct val="150000"/>
              </a:lnSpc>
            </a:pP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 fator interessante nos resultados é a questão da nebulosidade, já que os meses com maior incidência de nuvens são os meses de maior geração solar, causando a impressão de que esse fator não seja tão relevante na geração.</a:t>
            </a:r>
          </a:p>
          <a:p>
            <a:pPr indent="288290" algn="just">
              <a:lnSpc>
                <a:spcPct val="150000"/>
              </a:lnSpc>
            </a:pPr>
            <a:endParaRPr lang="pt-BR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46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</TotalTime>
  <Words>1127</Words>
  <Application>Microsoft Office PowerPoint</Application>
  <PresentationFormat>Personalizar</PresentationFormat>
  <Paragraphs>53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Valmir Pereira da Silva</dc:creator>
  <cp:lastModifiedBy>gabriel bastos</cp:lastModifiedBy>
  <cp:revision>12</cp:revision>
  <dcterms:created xsi:type="dcterms:W3CDTF">2022-08-16T13:13:11Z</dcterms:created>
  <dcterms:modified xsi:type="dcterms:W3CDTF">2022-08-22T15:46:17Z</dcterms:modified>
</cp:coreProperties>
</file>