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" d="100"/>
          <a:sy n="10" d="100"/>
        </p:scale>
        <p:origin x="-2364" y="-270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08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67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50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77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64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20/08/2022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59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20/08/2022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83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20/08/2022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88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20/08/2022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26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20/08/2022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97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20/08/2022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71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249C-64FE-4BFE-A62E-D20743902798}" type="datetimeFigureOut">
              <a:rPr lang="pt-BR" smtClean="0"/>
              <a:t>20/08/2022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19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3138" y="6882071"/>
            <a:ext cx="314264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/>
              <a:t>ASPECTOS NEURODEGENERATIVOS DA DOENÇA DE ALZHEIMER NA POPULAÇÃO SENIL: UMA REVISÃO INTEGRATIVA E </a:t>
            </a:r>
            <a:r>
              <a:rPr lang="pt-BR" sz="8800" b="1" dirty="0" smtClean="0"/>
              <a:t>QUALITATIVA</a:t>
            </a:r>
          </a:p>
          <a:p>
            <a:pPr algn="ctr"/>
            <a:r>
              <a:rPr lang="pt-BR" sz="4000" dirty="0" err="1"/>
              <a:t>Denilton</a:t>
            </a:r>
            <a:r>
              <a:rPr lang="pt-BR" sz="4000" dirty="0"/>
              <a:t> Ribeiro dos Santos¹, Juliana </a:t>
            </a:r>
            <a:r>
              <a:rPr lang="pt-BR" sz="4000" dirty="0" err="1"/>
              <a:t>Vigano</a:t>
            </a:r>
            <a:r>
              <a:rPr lang="pt-BR" sz="4000" dirty="0"/>
              <a:t> Bergamaschi¹, Laura De </a:t>
            </a:r>
            <a:r>
              <a:rPr lang="pt-BR" sz="4000" dirty="0" err="1"/>
              <a:t>Angeli</a:t>
            </a:r>
            <a:r>
              <a:rPr lang="pt-BR" sz="4000" dirty="0"/>
              <a:t> Piol¹, Kelly Cristina Mota Braga Chiepe², Lia Drago </a:t>
            </a:r>
            <a:r>
              <a:rPr lang="pt-BR" sz="4000" dirty="0" err="1"/>
              <a:t>Riguette</a:t>
            </a:r>
            <a:r>
              <a:rPr lang="pt-BR" sz="4000" dirty="0"/>
              <a:t> </a:t>
            </a:r>
            <a:r>
              <a:rPr lang="pt-BR" sz="4000" dirty="0" smtClean="0"/>
              <a:t>Broseghini</a:t>
            </a:r>
            <a:r>
              <a:rPr lang="pt-BR" sz="4000" baseline="30000" dirty="0"/>
              <a:t>3</a:t>
            </a:r>
          </a:p>
          <a:p>
            <a:pPr algn="ctr"/>
            <a:r>
              <a:rPr lang="pt-BR" sz="4000" dirty="0"/>
              <a:t>¹Acadêmico </a:t>
            </a:r>
            <a:r>
              <a:rPr lang="pt-BR" sz="4000" dirty="0" smtClean="0"/>
              <a:t>de </a:t>
            </a:r>
            <a:r>
              <a:rPr lang="pt-BR" sz="4000" dirty="0"/>
              <a:t>Medicina do Centro Universitário do Espírito Santo – UNESC; ²Dra. em Ciências da Saúde, Professora do curso de </a:t>
            </a:r>
            <a:r>
              <a:rPr lang="pt-BR" sz="4000" dirty="0" smtClean="0"/>
              <a:t>Medicina – UNESC; </a:t>
            </a:r>
            <a:r>
              <a:rPr lang="pt-BR" sz="4000" baseline="30000" dirty="0" smtClean="0"/>
              <a:t>3</a:t>
            </a:r>
            <a:r>
              <a:rPr lang="pt-BR" sz="4000" dirty="0" smtClean="0"/>
              <a:t>MSc</a:t>
            </a:r>
            <a:r>
              <a:rPr lang="pt-BR" sz="4000" dirty="0"/>
              <a:t>. em Ciências da Saúde, Professora do curso de Medicina – </a:t>
            </a:r>
            <a:r>
              <a:rPr lang="pt-BR" sz="4000" dirty="0" smtClean="0"/>
              <a:t>UNESC </a:t>
            </a:r>
            <a:r>
              <a:rPr lang="pt-BR" sz="4000" dirty="0"/>
              <a:t>/ E-mails: laura.a.piol15@gmail.com - kellychiepe@gmail.com - </a:t>
            </a:r>
            <a:r>
              <a:rPr lang="pt-BR" sz="4000" dirty="0" smtClean="0"/>
              <a:t>liadriguette@gmail.com</a:t>
            </a:r>
            <a:endParaRPr lang="pt-BR" sz="4000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962530" y="12609101"/>
            <a:ext cx="14678523" cy="144379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962531" y="12753479"/>
            <a:ext cx="13475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chemeClr val="bg1"/>
                </a:solidFill>
              </a:rPr>
              <a:t>INTRODUÇÃO</a:t>
            </a:r>
            <a:endParaRPr lang="pt-BR" sz="72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62531" y="14101017"/>
            <a:ext cx="1467852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/>
              <a:t>O envelhecimento da população tem algumas tendências que são </a:t>
            </a:r>
            <a:r>
              <a:rPr lang="pt-BR" sz="4000" dirty="0" smtClean="0"/>
              <a:t>similares, </a:t>
            </a:r>
            <a:r>
              <a:rPr lang="pt-BR" sz="4000" dirty="0"/>
              <a:t>dentre elas destacam-se o aumento da população de idade avançada devido à baixa natalidade, aumento de esperança de vida, desenvolvimento de novas tecnologias com possibilidades de tratamentos outrora desconhecidos, perspectiva e prognóstico favorável de vida mediante alguns transtornos, dentre eles a demência, possuindo a Doença de Alzheimer como sua causa mais comum. </a:t>
            </a:r>
            <a:r>
              <a:rPr lang="pt-BR" sz="4000" dirty="0" smtClean="0"/>
              <a:t>A </a:t>
            </a:r>
            <a:r>
              <a:rPr lang="pt-BR" sz="4000" dirty="0"/>
              <a:t>Doença de Alzheimer é a patologia </a:t>
            </a:r>
            <a:r>
              <a:rPr lang="pt-BR" sz="4000" dirty="0" err="1"/>
              <a:t>neurodegenerativa</a:t>
            </a:r>
            <a:r>
              <a:rPr lang="pt-BR" sz="4000" dirty="0"/>
              <a:t> mais frequente associada à idade, </a:t>
            </a:r>
            <a:r>
              <a:rPr lang="pt-BR" sz="4000" dirty="0" smtClean="0"/>
              <a:t>com manifestações </a:t>
            </a:r>
            <a:r>
              <a:rPr lang="pt-BR" sz="4000" dirty="0"/>
              <a:t>cognitivas e </a:t>
            </a:r>
            <a:r>
              <a:rPr lang="pt-BR" sz="4000" dirty="0" smtClean="0"/>
              <a:t>neuropsiquiátricas, comprometimento </a:t>
            </a:r>
            <a:r>
              <a:rPr lang="pt-BR" sz="4000" dirty="0"/>
              <a:t>da memória, habilidades físicas, motoras e </a:t>
            </a:r>
            <a:r>
              <a:rPr lang="pt-BR" sz="4000" dirty="0" smtClean="0"/>
              <a:t>intelectuais, com evidente deficiência </a:t>
            </a:r>
            <a:r>
              <a:rPr lang="pt-BR" sz="4000" dirty="0"/>
              <a:t>progressiva e uma eventual </a:t>
            </a:r>
            <a:r>
              <a:rPr lang="pt-BR" sz="4000" dirty="0" smtClean="0"/>
              <a:t>incapacitação dos pacientes</a:t>
            </a:r>
            <a:r>
              <a:rPr lang="pt-BR" sz="4000" baseline="30000" dirty="0" smtClean="0"/>
              <a:t>1</a:t>
            </a:r>
            <a:r>
              <a:rPr lang="pt-BR" sz="4000" dirty="0" smtClean="0"/>
              <a:t>.</a:t>
            </a:r>
            <a:endParaRPr lang="pt-BR" sz="4000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018679" y="21616685"/>
            <a:ext cx="14622374" cy="144379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018679" y="21761063"/>
            <a:ext cx="14622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chemeClr val="bg1"/>
                </a:solidFill>
              </a:rPr>
              <a:t>OBJETIVO</a:t>
            </a:r>
            <a:endParaRPr lang="pt-BR" sz="72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18679" y="23060475"/>
            <a:ext cx="146223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/>
              <a:t>Abordar os aspectos </a:t>
            </a:r>
            <a:r>
              <a:rPr lang="pt-BR" sz="4000" dirty="0" err="1"/>
              <a:t>neurodegenerativos</a:t>
            </a:r>
            <a:r>
              <a:rPr lang="pt-BR" sz="4000" dirty="0"/>
              <a:t> da Doença de Alzheimer, enfatizando os sintomas, bem como, os modelos de intervenção e os impactos dessa demência na qualidade de vida do idoso. Outrossim, compreender as divergências físicas e cognitivas no desempenho nevrológico entre </a:t>
            </a:r>
            <a:r>
              <a:rPr lang="pt-BR" sz="4000" dirty="0" err="1"/>
              <a:t>neurotípicos</a:t>
            </a:r>
            <a:r>
              <a:rPr lang="pt-BR" sz="4000" dirty="0"/>
              <a:t> e pessoas no contexto da Doença de Alzheimer.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026701" y="26870441"/>
            <a:ext cx="14614352" cy="144379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978575" y="27014819"/>
            <a:ext cx="14662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chemeClr val="bg1"/>
                </a:solidFill>
              </a:rPr>
              <a:t>METODOLOGIA</a:t>
            </a:r>
            <a:endParaRPr lang="pt-BR" sz="7200" b="1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026701" y="28362357"/>
            <a:ext cx="146143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/>
              <a:t>Foi realizada pesquisa epidemiológica com abordagem qualitativa, de natureza descritiva, fundamentado numa revisão bibliográfica, a partir de busca virtual, acesso a livros, periódicos e teses nacionais e internacionais, utilizando da combinação entre palavras: Demência, </a:t>
            </a:r>
            <a:r>
              <a:rPr lang="pt-BR" sz="4000" dirty="0" err="1"/>
              <a:t>neurodegeneração</a:t>
            </a:r>
            <a:r>
              <a:rPr lang="pt-BR" sz="4000" dirty="0"/>
              <a:t>, envelhecimento, expectativa de vida e qualidade de vida. Como critérios de elegibilidade, foram utilizados artigos disponíveis na íntegra, primários, com humanos, sem custo para acesso, com resumo disponível, que abordassem a tônica, publicados nos idiomas português e inglês entre os anos </a:t>
            </a:r>
            <a:r>
              <a:rPr lang="pt-BR" sz="4000" dirty="0" smtClean="0"/>
              <a:t>2001-2021.</a:t>
            </a:r>
            <a:endParaRPr lang="pt-BR" sz="4000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1082849" y="34049237"/>
            <a:ext cx="14614352" cy="144379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1082849" y="34193615"/>
            <a:ext cx="14566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chemeClr val="bg1"/>
                </a:solidFill>
              </a:rPr>
              <a:t>RESULTADOS E DISCUSSÃO</a:t>
            </a:r>
            <a:endParaRPr lang="pt-BR" sz="72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82849" y="35541153"/>
            <a:ext cx="1455820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/>
              <a:t>Doenças degenerativas são aquelas que causam alterações </a:t>
            </a:r>
            <a:r>
              <a:rPr lang="pt-BR" sz="4000" dirty="0" smtClean="0"/>
              <a:t>irreversíveis nas </a:t>
            </a:r>
            <a:r>
              <a:rPr lang="pt-BR" sz="4000" dirty="0"/>
              <a:t>células, tecidos e órgãos, ocasionando um comprometimento em sua atuação. No sistema nervoso provocam mudanças diretamente nos neurônios, implicando no mau funcionamento do cérebro e de suas </a:t>
            </a:r>
            <a:r>
              <a:rPr lang="pt-BR" sz="4000" dirty="0" smtClean="0"/>
              <a:t>funções</a:t>
            </a:r>
            <a:r>
              <a:rPr lang="pt-BR" sz="4000" baseline="30000" dirty="0" smtClean="0"/>
              <a:t>2</a:t>
            </a:r>
            <a:r>
              <a:rPr lang="pt-BR" sz="4000" dirty="0" smtClean="0"/>
              <a:t>. </a:t>
            </a:r>
            <a:r>
              <a:rPr lang="pt-BR" sz="4000" dirty="0"/>
              <a:t>A Doença de Alzheimer não é um processo natural do envelhecimento, mas um distúrbio caracterizado por vigorosa perda de sinapses e morte de neurônios em regiões cerebrais encarregadas pelas funções cognitivas, alcançando o córtex cerebral, o córtex </a:t>
            </a:r>
            <a:r>
              <a:rPr lang="pt-BR" sz="4000" dirty="0" err="1"/>
              <a:t>entorrinal</a:t>
            </a:r>
            <a:r>
              <a:rPr lang="pt-BR" sz="4000" dirty="0"/>
              <a:t> e o estriado </a:t>
            </a:r>
            <a:r>
              <a:rPr lang="pt-BR" sz="4000" dirty="0" smtClean="0"/>
              <a:t>ventral. </a:t>
            </a:r>
            <a:r>
              <a:rPr lang="pt-BR" sz="4000" dirty="0"/>
              <a:t>Conforme evidências histopatológicas no cérebro </a:t>
            </a:r>
            <a:r>
              <a:rPr lang="pt-BR" sz="4000" dirty="0" smtClean="0"/>
              <a:t>de</a:t>
            </a:r>
            <a:endParaRPr lang="pt-BR" sz="40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6812029" y="12424629"/>
            <a:ext cx="146223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/>
              <a:t>p</a:t>
            </a:r>
            <a:r>
              <a:rPr lang="pt-BR" sz="4000" dirty="0" smtClean="0"/>
              <a:t>acientes portadores </a:t>
            </a:r>
            <a:r>
              <a:rPr lang="pt-BR" sz="4000" dirty="0"/>
              <a:t>dessa patologia, há depósitos fibrilares </a:t>
            </a:r>
            <a:r>
              <a:rPr lang="pt-BR" sz="4000" dirty="0" err="1"/>
              <a:t>amiloidais</a:t>
            </a:r>
            <a:r>
              <a:rPr lang="pt-BR" sz="4000" dirty="0"/>
              <a:t> encontrados nas paredes dos vasos sanguíneos, afiliados a diversos tipos de placas senis, com filamentos anormais acumulados e, por consequência disso, desenvolvem-se novelos </a:t>
            </a:r>
            <a:r>
              <a:rPr lang="pt-BR" sz="4000" dirty="0" err="1"/>
              <a:t>neurofibrilares</a:t>
            </a:r>
            <a:r>
              <a:rPr lang="pt-BR" sz="4000" dirty="0"/>
              <a:t>, perda neuronal e sináptica, inflamação </a:t>
            </a:r>
            <a:r>
              <a:rPr lang="pt-BR" sz="4000" dirty="0" smtClean="0"/>
              <a:t>e ativação </a:t>
            </a:r>
            <a:r>
              <a:rPr lang="pt-BR" sz="4000" dirty="0"/>
              <a:t>da </a:t>
            </a:r>
            <a:r>
              <a:rPr lang="pt-BR" sz="4000" dirty="0" err="1" smtClean="0"/>
              <a:t>glia</a:t>
            </a:r>
            <a:r>
              <a:rPr lang="pt-BR" sz="4000" dirty="0" smtClean="0"/>
              <a:t>, com </a:t>
            </a:r>
            <a:r>
              <a:rPr lang="pt-BR" sz="4000" dirty="0"/>
              <a:t>dano </a:t>
            </a:r>
            <a:r>
              <a:rPr lang="pt-BR" sz="4000" dirty="0" smtClean="0"/>
              <a:t>inicial no </a:t>
            </a:r>
            <a:r>
              <a:rPr lang="pt-BR" sz="4000" dirty="0"/>
              <a:t>hipocampo, </a:t>
            </a:r>
            <a:r>
              <a:rPr lang="pt-BR" sz="4000" dirty="0" smtClean="0"/>
              <a:t>essencial </a:t>
            </a:r>
            <a:r>
              <a:rPr lang="pt-BR" sz="4000" dirty="0"/>
              <a:t>para a formação de </a:t>
            </a:r>
            <a:r>
              <a:rPr lang="pt-BR" sz="4000" dirty="0" smtClean="0"/>
              <a:t>memórias</a:t>
            </a:r>
            <a:r>
              <a:rPr lang="pt-BR" sz="4000" baseline="30000" dirty="0" smtClean="0"/>
              <a:t>3</a:t>
            </a:r>
            <a:r>
              <a:rPr lang="pt-BR" sz="4000" dirty="0" smtClean="0"/>
              <a:t>.</a:t>
            </a:r>
          </a:p>
        </p:txBody>
      </p:sp>
      <p:pic>
        <p:nvPicPr>
          <p:cNvPr id="18" name="Imagem 17"/>
          <p:cNvPicPr/>
          <p:nvPr/>
        </p:nvPicPr>
        <p:blipFill>
          <a:blip r:embed="rId2"/>
          <a:stretch>
            <a:fillRect/>
          </a:stretch>
        </p:blipFill>
        <p:spPr>
          <a:xfrm>
            <a:off x="16980471" y="17081853"/>
            <a:ext cx="14453931" cy="6836923"/>
          </a:xfrm>
          <a:prstGeom prst="rect">
            <a:avLst/>
          </a:prstGeom>
        </p:spPr>
      </p:pic>
      <p:sp>
        <p:nvSpPr>
          <p:cNvPr id="21" name="Retângulo de cantos arredondados 20"/>
          <p:cNvSpPr/>
          <p:nvPr/>
        </p:nvSpPr>
        <p:spPr>
          <a:xfrm>
            <a:off x="16868177" y="25145927"/>
            <a:ext cx="14614352" cy="144379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16932345" y="25290305"/>
            <a:ext cx="1445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chemeClr val="bg1"/>
                </a:solidFill>
              </a:rPr>
              <a:t>CONSIDERAÇÕES FINAIS</a:t>
            </a:r>
            <a:endParaRPr lang="pt-BR" sz="7200" b="1" dirty="0">
              <a:solidFill>
                <a:schemeClr val="bg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6868177" y="26654668"/>
            <a:ext cx="1456622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/>
              <a:t>Depreende-se, portanto, que pesquisas apontam a presença de lesões em regiões específicas do cérebro, podendo ser o cerne da enfermidade. Essas anomalias anotam como características histopatológicas, </a:t>
            </a:r>
            <a:r>
              <a:rPr lang="pt-BR" sz="4000" dirty="0" err="1"/>
              <a:t>neuroinflamatórias</a:t>
            </a:r>
            <a:r>
              <a:rPr lang="pt-BR" sz="4000" dirty="0"/>
              <a:t>, bioquímicas e farmacológicas que acenam como consequências para o quadro degenerativo, progressivo e irreversível da doença que acarretam transtornos biopsicossociais. A busca pelo esclarecimento dos mecanismos fisiopatológicos desta debilidade influencia diretamente no processo de desenvolvimento de novas condutas clínicas e medicamentosas para a terapêutica da enfermidade.</a:t>
            </a: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16876199" y="32998487"/>
            <a:ext cx="14614352" cy="144379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16924325" y="33142865"/>
            <a:ext cx="14566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chemeClr val="bg1"/>
                </a:solidFill>
              </a:rPr>
              <a:t>REFERÊNCIAS BIBLIOGRÁFICAS</a:t>
            </a:r>
            <a:endParaRPr lang="pt-BR" sz="7200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6876199" y="34530502"/>
            <a:ext cx="1451007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500" dirty="0" smtClean="0"/>
              <a:t>1- FERNANDES</a:t>
            </a:r>
            <a:r>
              <a:rPr lang="pt-BR" sz="3500" dirty="0"/>
              <a:t>, Janaína da Silva Gonçalves; DE ANDRADE, Márcia Siqueira. Revisão sobre a Doença de Alzheimer: </a:t>
            </a:r>
            <a:r>
              <a:rPr lang="pt-BR" sz="3500" dirty="0" smtClean="0"/>
              <a:t>diagnóstico</a:t>
            </a:r>
            <a:r>
              <a:rPr lang="pt-BR" sz="3500" dirty="0"/>
              <a:t>, evolução e cuidados. </a:t>
            </a:r>
            <a:r>
              <a:rPr lang="pt-BR" sz="3500" b="1" dirty="0"/>
              <a:t>Psicologia, Saúde e Doenças</a:t>
            </a:r>
            <a:r>
              <a:rPr lang="pt-BR" sz="3500" dirty="0"/>
              <a:t>, v. 18, n. 1, p. 131-139, 2017. </a:t>
            </a:r>
          </a:p>
          <a:p>
            <a:pPr algn="just"/>
            <a:r>
              <a:rPr lang="pt-BR" sz="3500" dirty="0" smtClean="0"/>
              <a:t>2- APRAHAMIAN</a:t>
            </a:r>
            <a:r>
              <a:rPr lang="pt-BR" sz="3500" dirty="0"/>
              <a:t>, Ivan; MARTINELLI, José Eduardo; YASSUDA, Mônica Sanches. Doença de Alzheimer: revisão da epidemiologia e diagnóstico. </a:t>
            </a:r>
            <a:r>
              <a:rPr lang="pt-BR" sz="3500" b="1" dirty="0" err="1"/>
              <a:t>Rev</a:t>
            </a:r>
            <a:r>
              <a:rPr lang="pt-BR" sz="3500" b="1" dirty="0"/>
              <a:t> </a:t>
            </a:r>
            <a:r>
              <a:rPr lang="pt-BR" sz="3500" b="1" dirty="0" err="1"/>
              <a:t>Bras</a:t>
            </a:r>
            <a:r>
              <a:rPr lang="pt-BR" sz="3500" b="1" dirty="0"/>
              <a:t> </a:t>
            </a:r>
            <a:r>
              <a:rPr lang="pt-BR" sz="3500" b="1" dirty="0" err="1"/>
              <a:t>Clin</a:t>
            </a:r>
            <a:r>
              <a:rPr lang="pt-BR" sz="3500" b="1" dirty="0"/>
              <a:t> </a:t>
            </a:r>
            <a:r>
              <a:rPr lang="pt-BR" sz="3500" b="1" dirty="0" err="1"/>
              <a:t>Med</a:t>
            </a:r>
            <a:r>
              <a:rPr lang="pt-BR" sz="3500" dirty="0"/>
              <a:t>, v. 7, p. 27-35, julho-agosto 2008. </a:t>
            </a:r>
          </a:p>
          <a:p>
            <a:pPr algn="just"/>
            <a:r>
              <a:rPr lang="pt-BR" sz="3500" dirty="0" smtClean="0"/>
              <a:t>3- BREMENKAMP</a:t>
            </a:r>
            <a:r>
              <a:rPr lang="pt-BR" sz="3500" dirty="0"/>
              <a:t>, Mariana </a:t>
            </a:r>
            <a:r>
              <a:rPr lang="pt-BR" sz="3500" dirty="0" err="1"/>
              <a:t>Gegenheimer</a:t>
            </a:r>
            <a:r>
              <a:rPr lang="pt-BR" sz="3500" dirty="0"/>
              <a:t> et al. Sintomas neuropsiquiátricos na </a:t>
            </a:r>
            <a:r>
              <a:rPr lang="pt-BR" sz="3500" dirty="0" smtClean="0"/>
              <a:t>Doença </a:t>
            </a:r>
            <a:r>
              <a:rPr lang="pt-BR" sz="3500" dirty="0"/>
              <a:t>de Alzheimer: frequência, correlação e ansiedade do cuidador. </a:t>
            </a:r>
            <a:r>
              <a:rPr lang="pt-BR" sz="3500" b="1" dirty="0"/>
              <a:t>Rev. Bras. </a:t>
            </a:r>
            <a:r>
              <a:rPr lang="pt-BR" sz="3500" b="1" dirty="0" err="1"/>
              <a:t>Geriatr</a:t>
            </a:r>
            <a:r>
              <a:rPr lang="pt-BR" sz="3500" b="1" dirty="0"/>
              <a:t>. </a:t>
            </a:r>
            <a:r>
              <a:rPr lang="pt-BR" sz="3500" b="1" dirty="0" err="1"/>
              <a:t>Gerontol</a:t>
            </a:r>
            <a:r>
              <a:rPr lang="pt-BR" sz="3500" b="1" dirty="0"/>
              <a:t>.</a:t>
            </a:r>
            <a:r>
              <a:rPr lang="pt-BR" sz="3500" dirty="0"/>
              <a:t>, Rio de Janeiro, v. 17, n. 4, p. 763-773, 2014.</a:t>
            </a:r>
          </a:p>
          <a:p>
            <a:pPr algn="just"/>
            <a:r>
              <a:rPr lang="pt-BR" sz="3500" dirty="0" smtClean="0"/>
              <a:t>4- MERTINS</a:t>
            </a:r>
            <a:r>
              <a:rPr lang="pt-BR" sz="3500" dirty="0"/>
              <a:t>, Hellen </a:t>
            </a:r>
            <a:r>
              <a:rPr lang="pt-BR" sz="3500" dirty="0" smtClean="0"/>
              <a:t>Lucas et al. Alzheimer </a:t>
            </a:r>
            <a:r>
              <a:rPr lang="pt-BR" sz="3500" dirty="0"/>
              <a:t>e sua relação com a demência na população idosa. </a:t>
            </a:r>
            <a:r>
              <a:rPr lang="pt-BR" sz="3500" b="1" dirty="0"/>
              <a:t>Revista Interdisciplinar de Ensino, Pesquisa e Extensão</a:t>
            </a:r>
            <a:r>
              <a:rPr lang="pt-BR" sz="3500" dirty="0"/>
              <a:t>, v. 8, n. 1, p. 208-216, 2021.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6980471" y="23678147"/>
            <a:ext cx="1440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16812029" y="23966903"/>
            <a:ext cx="14574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aseline="30000" dirty="0" smtClean="0">
                <a:solidFill>
                  <a:srgbClr val="FF0000"/>
                </a:solidFill>
              </a:rPr>
              <a:t>4</a:t>
            </a:r>
            <a:r>
              <a:rPr lang="pt-BR" sz="3000" dirty="0" smtClean="0">
                <a:solidFill>
                  <a:srgbClr val="FF0000"/>
                </a:solidFill>
              </a:rPr>
              <a:t>Fonte: MERTINS</a:t>
            </a:r>
            <a:r>
              <a:rPr lang="pt-BR" sz="3000" dirty="0">
                <a:solidFill>
                  <a:srgbClr val="FF0000"/>
                </a:solidFill>
              </a:rPr>
              <a:t>, Hellen Lucas et al. Alzheimer e sua relação com a demência na população idosa. </a:t>
            </a:r>
            <a:r>
              <a:rPr lang="pt-BR" sz="3000" b="1" dirty="0">
                <a:solidFill>
                  <a:srgbClr val="FF0000"/>
                </a:solidFill>
              </a:rPr>
              <a:t>Revista Interdisciplinar de Ensino, Pesquisa e Extensão</a:t>
            </a:r>
            <a:r>
              <a:rPr lang="pt-BR" sz="3000" dirty="0">
                <a:solidFill>
                  <a:srgbClr val="FF0000"/>
                </a:solidFill>
              </a:rPr>
              <a:t>, v. 8, n. 1, p. 208-216, 2021.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6932345" y="16210281"/>
            <a:ext cx="144539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/>
              <a:t>Figura </a:t>
            </a:r>
            <a:r>
              <a:rPr lang="pt-BR" sz="3500" b="1" dirty="0"/>
              <a:t>01 </a:t>
            </a:r>
            <a:r>
              <a:rPr lang="pt-BR" sz="3500" b="1" dirty="0" smtClean="0"/>
              <a:t>– Alterações </a:t>
            </a:r>
            <a:r>
              <a:rPr lang="pt-BR" sz="3500" b="1" dirty="0"/>
              <a:t>no cérebro provenientes da Doença de </a:t>
            </a:r>
            <a:r>
              <a:rPr lang="pt-BR" sz="3500" b="1" dirty="0" smtClean="0"/>
              <a:t>Alzheimer</a:t>
            </a:r>
            <a:r>
              <a:rPr lang="pt-BR" sz="3500" b="1" baseline="30000" dirty="0" smtClean="0"/>
              <a:t>4</a:t>
            </a:r>
            <a:endParaRPr lang="pt-BR" sz="3500" b="1" baseline="30000" dirty="0"/>
          </a:p>
        </p:txBody>
      </p:sp>
    </p:spTree>
    <p:extLst>
      <p:ext uri="{BB962C8B-B14F-4D97-AF65-F5344CB8AC3E}">
        <p14:creationId xmlns:p14="http://schemas.microsoft.com/office/powerpoint/2010/main" val="28272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</TotalTime>
  <Words>830</Words>
  <Application>Microsoft Office PowerPoint</Application>
  <PresentationFormat>Personalizar</PresentationFormat>
  <Paragraphs>21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Valmir Pereira da Silva</dc:creator>
  <cp:lastModifiedBy>Denilton Ribeiro dos Santos</cp:lastModifiedBy>
  <cp:revision>54</cp:revision>
  <dcterms:created xsi:type="dcterms:W3CDTF">2022-08-16T13:13:11Z</dcterms:created>
  <dcterms:modified xsi:type="dcterms:W3CDTF">2022-08-20T12:35:09Z</dcterms:modified>
</cp:coreProperties>
</file>