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3" r:id="rId5"/>
    <p:sldId id="261" r:id="rId6"/>
    <p:sldId id="264" r:id="rId7"/>
    <p:sldId id="265" r:id="rId8"/>
    <p:sldId id="266" r:id="rId9"/>
    <p:sldId id="260" r:id="rId10"/>
    <p:sldId id="267" r:id="rId11"/>
    <p:sldId id="268" r:id="rId12"/>
    <p:sldId id="269" r:id="rId13"/>
    <p:sldId id="271" r:id="rId14"/>
    <p:sldId id="272" r:id="rId15"/>
    <p:sldId id="262" r:id="rId16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32" y="56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ycecau22@gmail.com" userId="e3a23ef165be0c5b" providerId="LiveId" clId="{5075B6D8-A8A6-414F-BA16-0E7CE6760823}"/>
    <pc:docChg chg="custSel delSld modSld">
      <pc:chgData name="joycecau22@gmail.com" userId="e3a23ef165be0c5b" providerId="LiveId" clId="{5075B6D8-A8A6-414F-BA16-0E7CE6760823}" dt="2022-08-22T19:22:48.441" v="49" actId="20577"/>
      <pc:docMkLst>
        <pc:docMk/>
      </pc:docMkLst>
      <pc:sldChg chg="modSp mod">
        <pc:chgData name="joycecau22@gmail.com" userId="e3a23ef165be0c5b" providerId="LiveId" clId="{5075B6D8-A8A6-414F-BA16-0E7CE6760823}" dt="2022-08-22T19:20:37.938" v="31" actId="1035"/>
        <pc:sldMkLst>
          <pc:docMk/>
          <pc:sldMk cId="3311396724" sldId="257"/>
        </pc:sldMkLst>
        <pc:spChg chg="mod">
          <ac:chgData name="joycecau22@gmail.com" userId="e3a23ef165be0c5b" providerId="LiveId" clId="{5075B6D8-A8A6-414F-BA16-0E7CE6760823}" dt="2022-08-22T19:20:37.938" v="31" actId="1035"/>
          <ac:spMkLst>
            <pc:docMk/>
            <pc:sldMk cId="3311396724" sldId="257"/>
            <ac:spMk id="4" creationId="{00000000-0000-0000-0000-000000000000}"/>
          </ac:spMkLst>
        </pc:spChg>
        <pc:spChg chg="mod">
          <ac:chgData name="joycecau22@gmail.com" userId="e3a23ef165be0c5b" providerId="LiveId" clId="{5075B6D8-A8A6-414F-BA16-0E7CE6760823}" dt="2022-08-22T19:20:28.939" v="10" actId="20577"/>
          <ac:spMkLst>
            <pc:docMk/>
            <pc:sldMk cId="3311396724" sldId="257"/>
            <ac:spMk id="5" creationId="{00000000-0000-0000-0000-000000000000}"/>
          </ac:spMkLst>
        </pc:spChg>
      </pc:sldChg>
      <pc:sldChg chg="del">
        <pc:chgData name="joycecau22@gmail.com" userId="e3a23ef165be0c5b" providerId="LiveId" clId="{5075B6D8-A8A6-414F-BA16-0E7CE6760823}" dt="2022-08-22T19:22:44.891" v="48" actId="47"/>
        <pc:sldMkLst>
          <pc:docMk/>
          <pc:sldMk cId="3311396724" sldId="259"/>
        </pc:sldMkLst>
      </pc:sldChg>
      <pc:sldChg chg="modSp mod">
        <pc:chgData name="joycecau22@gmail.com" userId="e3a23ef165be0c5b" providerId="LiveId" clId="{5075B6D8-A8A6-414F-BA16-0E7CE6760823}" dt="2022-08-22T19:20:57.402" v="39" actId="20577"/>
        <pc:sldMkLst>
          <pc:docMk/>
          <pc:sldMk cId="3311396724" sldId="262"/>
        </pc:sldMkLst>
        <pc:spChg chg="mod">
          <ac:chgData name="joycecau22@gmail.com" userId="e3a23ef165be0c5b" providerId="LiveId" clId="{5075B6D8-A8A6-414F-BA16-0E7CE6760823}" dt="2022-08-22T19:20:57.402" v="39" actId="20577"/>
          <ac:spMkLst>
            <pc:docMk/>
            <pc:sldMk cId="3311396724" sldId="262"/>
            <ac:spMk id="5" creationId="{00000000-0000-0000-0000-000000000000}"/>
          </ac:spMkLst>
        </pc:spChg>
      </pc:sldChg>
      <pc:sldChg chg="modSp mod">
        <pc:chgData name="joycecau22@gmail.com" userId="e3a23ef165be0c5b" providerId="LiveId" clId="{5075B6D8-A8A6-414F-BA16-0E7CE6760823}" dt="2022-08-22T19:22:48.441" v="49" actId="20577"/>
        <pc:sldMkLst>
          <pc:docMk/>
          <pc:sldMk cId="3311396724" sldId="272"/>
        </pc:sldMkLst>
        <pc:spChg chg="mod">
          <ac:chgData name="joycecau22@gmail.com" userId="e3a23ef165be0c5b" providerId="LiveId" clId="{5075B6D8-A8A6-414F-BA16-0E7CE6760823}" dt="2022-08-22T19:22:48.441" v="49" actId="20577"/>
          <ac:spMkLst>
            <pc:docMk/>
            <pc:sldMk cId="3311396724" sldId="272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29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46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677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7159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710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20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45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743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41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96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100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683A9-C71B-4207-95C7-B62E71199BEF}" type="datetimeFigureOut">
              <a:rPr lang="pt-BR" smtClean="0"/>
              <a:pPr/>
              <a:t>22/08/2022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F700C-19C4-489D-A0B3-0A5488F147F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803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03715" y="1307540"/>
            <a:ext cx="8539089" cy="2631887"/>
          </a:xfrm>
        </p:spPr>
        <p:txBody>
          <a:bodyPr>
            <a:noAutofit/>
          </a:bodyPr>
          <a:lstStyle/>
          <a:p>
            <a:r>
              <a:rPr lang="pt-BR" sz="3600" b="1" dirty="0">
                <a:latin typeface="+mn-lt"/>
                <a:cs typeface="Calibri" pitchFamily="34" charset="0"/>
              </a:rPr>
              <a:t>REPRESENTAÇÕES SOCIAIS DO ATENDIMENTO A COMUNIDADE SURDA NAS UNIDADES DE SAÚDE DA FAMÍLIA NA CIDADE DE COLATINA-ES: ACESSIBILIDADE E OBSTÁCULOS.</a:t>
            </a:r>
            <a:br>
              <a:rPr lang="pt-BR" sz="3600" dirty="0">
                <a:latin typeface="Arial Narrow" pitchFamily="34" charset="0"/>
                <a:cs typeface="Calibri" pitchFamily="34" charset="0"/>
              </a:rPr>
            </a:br>
            <a:endParaRPr lang="pt-BR" sz="3600" dirty="0">
              <a:latin typeface="Arial Narrow" pitchFamily="34" charset="0"/>
              <a:cs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61649" y="4853354"/>
            <a:ext cx="3657600" cy="2096086"/>
          </a:xfrm>
        </p:spPr>
        <p:txBody>
          <a:bodyPr>
            <a:normAutofit fontScale="62500" lnSpcReduction="20000"/>
          </a:bodyPr>
          <a:lstStyle/>
          <a:p>
            <a:pPr algn="r"/>
            <a:r>
              <a:rPr lang="pt-BR" dirty="0" err="1">
                <a:latin typeface="Calibri" pitchFamily="34" charset="0"/>
                <a:cs typeface="Calibri" pitchFamily="34" charset="0"/>
              </a:rPr>
              <a:t>Adriene</a:t>
            </a:r>
            <a:r>
              <a:rPr lang="pt-BR" dirty="0">
                <a:latin typeface="Calibri" pitchFamily="34" charset="0"/>
                <a:cs typeface="Calibri" pitchFamily="34" charset="0"/>
              </a:rPr>
              <a:t> de Freitas Moreno Rodrigues</a:t>
            </a:r>
          </a:p>
          <a:p>
            <a:pPr algn="r"/>
            <a:r>
              <a:rPr lang="pt-BR" dirty="0" err="1">
                <a:latin typeface="Calibri" pitchFamily="34" charset="0"/>
                <a:cs typeface="Calibri" pitchFamily="34" charset="0"/>
              </a:rPr>
              <a:t>Allana</a:t>
            </a:r>
            <a:r>
              <a:rPr lang="pt-BR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Frederich</a:t>
            </a:r>
            <a:r>
              <a:rPr lang="pt-BR" dirty="0">
                <a:latin typeface="Calibri" pitchFamily="34" charset="0"/>
                <a:cs typeface="Calibri" pitchFamily="34" charset="0"/>
              </a:rPr>
              <a:t> Pinto</a:t>
            </a:r>
          </a:p>
          <a:p>
            <a:pPr algn="r"/>
            <a:r>
              <a:rPr lang="pt-BR" dirty="0" err="1">
                <a:latin typeface="Calibri" pitchFamily="34" charset="0"/>
                <a:cs typeface="Calibri" pitchFamily="34" charset="0"/>
              </a:rPr>
              <a:t>Carolainy</a:t>
            </a:r>
            <a:r>
              <a:rPr lang="pt-BR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Frohlich</a:t>
            </a:r>
            <a:r>
              <a:rPr lang="pt-BR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Loss</a:t>
            </a:r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pt-BR" dirty="0">
                <a:latin typeface="Calibri" pitchFamily="34" charset="0"/>
                <a:cs typeface="Calibri" pitchFamily="34" charset="0"/>
              </a:rPr>
              <a:t>Joyce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Cáu</a:t>
            </a:r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pt-BR" dirty="0">
                <a:latin typeface="Calibri" pitchFamily="34" charset="0"/>
                <a:cs typeface="Calibri" pitchFamily="34" charset="0"/>
              </a:rPr>
              <a:t>Maria Eduarda Fraga Nogueira</a:t>
            </a:r>
          </a:p>
          <a:p>
            <a:pPr algn="r"/>
            <a:r>
              <a:rPr lang="pt-BR" dirty="0" err="1">
                <a:latin typeface="Calibri" pitchFamily="34" charset="0"/>
                <a:cs typeface="Calibri" pitchFamily="34" charset="0"/>
              </a:rPr>
              <a:t>Raizza</a:t>
            </a:r>
            <a:r>
              <a:rPr lang="pt-BR" dirty="0">
                <a:latin typeface="Calibri" pitchFamily="34" charset="0"/>
                <a:cs typeface="Calibri" pitchFamily="34" charset="0"/>
              </a:rPr>
              <a:t>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Montanari</a:t>
            </a:r>
            <a:r>
              <a:rPr lang="pt-BR" dirty="0">
                <a:latin typeface="Calibri" pitchFamily="34" charset="0"/>
                <a:cs typeface="Calibri" pitchFamily="34" charset="0"/>
              </a:rPr>
              <a:t> Rodrigues</a:t>
            </a:r>
          </a:p>
        </p:txBody>
      </p:sp>
      <p:sp>
        <p:nvSpPr>
          <p:cNvPr id="11266" name="AutoShape 2" descr="Manual de libras para ciências inova no ensino científico para surdos :  Revista Pesquisa Fapes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268" name="AutoShape 4" descr="Manual de libras para ciências inova no ensino científico para surdos :  Revista Pesquisa Fapes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1270" name="Picture 6" descr="Sarau de surdos promove integração entre comunidades surda e ouvinte -  Notícias UFJ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0990" y="3929444"/>
            <a:ext cx="4838456" cy="24730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89940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DISCUSSÃO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491175"/>
            <a:ext cx="9365541" cy="561301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/>
              <a:t>   Os </a:t>
            </a:r>
            <a:r>
              <a:rPr lang="pt-BR" sz="2800" dirty="0"/>
              <a:t>profissionais de saúde classificaram a acessibilidade dos surdos em sua Unidade de Saúde: </a:t>
            </a:r>
          </a:p>
          <a:p>
            <a:pPr algn="just">
              <a:buNone/>
            </a:pPr>
            <a:endParaRPr lang="pt-BR" sz="2800" dirty="0"/>
          </a:p>
          <a:p>
            <a:pPr algn="r">
              <a:buNone/>
            </a:pPr>
            <a:r>
              <a:rPr lang="pt-BR" sz="2400" i="1" dirty="0"/>
              <a:t>“Acho ruim, pois como não temos formação, fica complicado para atender. Uma vez precisei atender um parente de um paciente da minha </a:t>
            </a:r>
            <a:r>
              <a:rPr lang="pt-BR" sz="2400" i="1" dirty="0" err="1"/>
              <a:t>microárea</a:t>
            </a:r>
            <a:r>
              <a:rPr lang="pt-BR" sz="2400" i="1" dirty="0"/>
              <a:t>, mas eu não entendi nada, não consegui ajudar ele, disse que voltava depois”. </a:t>
            </a:r>
            <a:r>
              <a:rPr lang="pt-BR" sz="2400" dirty="0"/>
              <a:t>(ACS 40)</a:t>
            </a:r>
          </a:p>
          <a:p>
            <a:pPr algn="r">
              <a:buNone/>
            </a:pPr>
            <a:endParaRPr lang="pt-BR" sz="2400" dirty="0"/>
          </a:p>
          <a:p>
            <a:pPr algn="r">
              <a:buNone/>
            </a:pPr>
            <a:r>
              <a:rPr lang="pt-BR" sz="2400" i="1" dirty="0"/>
              <a:t>“Acho a acessibilidade ruim, na recepção mesmo já é difícil, porque aqui gente pede pra eles escreverem, mas alguns não são alfabetizados”. </a:t>
            </a:r>
            <a:r>
              <a:rPr lang="pt-BR" sz="2400" dirty="0"/>
              <a:t>(ACS 29)</a:t>
            </a:r>
          </a:p>
          <a:p>
            <a:pPr algn="r">
              <a:buNone/>
            </a:pPr>
            <a:endParaRPr lang="pt-BR" sz="2400" dirty="0"/>
          </a:p>
          <a:p>
            <a:pPr algn="r">
              <a:buNone/>
            </a:pPr>
            <a:r>
              <a:rPr lang="pt-BR" sz="2400" i="1" dirty="0"/>
              <a:t>“Não posso falar que é ruim, porque a gente faz o possível para ajudar”. </a:t>
            </a:r>
            <a:r>
              <a:rPr lang="pt-BR" sz="2400" dirty="0"/>
              <a:t>(ENFERMEIRO 14)</a:t>
            </a:r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600" dirty="0"/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89940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DISCUSSÃO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491175"/>
            <a:ext cx="9365541" cy="561301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/>
              <a:t>   Percepção dos profissionais sobre as barreiras de acessibilidade e comunicação dos surdos</a:t>
            </a:r>
            <a:r>
              <a:rPr lang="pt-BR" sz="2800" dirty="0"/>
              <a:t>: </a:t>
            </a:r>
          </a:p>
          <a:p>
            <a:pPr algn="just">
              <a:buNone/>
            </a:pPr>
            <a:endParaRPr lang="pt-BR" sz="2800" dirty="0"/>
          </a:p>
          <a:p>
            <a:pPr algn="r">
              <a:buNone/>
            </a:pPr>
            <a:r>
              <a:rPr lang="pt-BR" sz="2400" i="1" dirty="0"/>
              <a:t>“Acho que eles se sentem excluídos por medo de não serem entendidos, mas precisam estar inseridos na comunidade, é um direito deles o acesso a saúde”. </a:t>
            </a:r>
            <a:r>
              <a:rPr lang="pt-BR" sz="2400" dirty="0"/>
              <a:t>(ENFERMEIRO 6)</a:t>
            </a:r>
          </a:p>
          <a:p>
            <a:pPr algn="r">
              <a:buNone/>
            </a:pPr>
            <a:endParaRPr lang="pt-BR" sz="2400" dirty="0"/>
          </a:p>
          <a:p>
            <a:pPr algn="r">
              <a:buNone/>
            </a:pPr>
            <a:r>
              <a:rPr lang="pt-BR" sz="2400" i="1" dirty="0"/>
              <a:t>“Tem dificuldade na comunicação. Se ele souber escrever, fica mais fácil, </a:t>
            </a:r>
            <a:r>
              <a:rPr lang="pt-BR" sz="2400" i="1" dirty="0" err="1"/>
              <a:t>né</a:t>
            </a:r>
            <a:r>
              <a:rPr lang="pt-BR" sz="2400" i="1" dirty="0"/>
              <a:t>. Mas é uma coisa demorada”.  </a:t>
            </a:r>
            <a:r>
              <a:rPr lang="pt-BR" sz="2400" dirty="0"/>
              <a:t>(MÉDICO 2)</a:t>
            </a:r>
          </a:p>
          <a:p>
            <a:pPr algn="r">
              <a:buNone/>
            </a:pPr>
            <a:endParaRPr lang="pt-BR" sz="2400" dirty="0"/>
          </a:p>
          <a:p>
            <a:pPr algn="r">
              <a:buNone/>
            </a:pPr>
            <a:r>
              <a:rPr lang="pt-BR" sz="2400" i="1" dirty="0"/>
              <a:t>“Problemas para se comunicar, porque você tem que falar muito alto, parece que você está brigando com a pessoa”.  </a:t>
            </a:r>
            <a:r>
              <a:rPr lang="pt-BR" sz="2400" dirty="0"/>
              <a:t>(ACS 23)</a:t>
            </a:r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600" dirty="0"/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89940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DISCUSSÃO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491175"/>
            <a:ext cx="9365541" cy="561301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/>
              <a:t>   Sobre os pontos de melhorias a serem adotadas na APS do município para o atendimento a clientes surdos:</a:t>
            </a:r>
            <a:endParaRPr lang="pt-BR" sz="2800" dirty="0"/>
          </a:p>
          <a:p>
            <a:pPr algn="just">
              <a:buNone/>
            </a:pPr>
            <a:endParaRPr lang="pt-BR" sz="2800" dirty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pt-BR" sz="2800" i="1" dirty="0"/>
              <a:t>“Seria bom além da capacitação de Libras, se tivesse sinalização aqui na Unidade, horários, sinalização de banheiro, padronizar as unidades, seria um investimento bem gasto”. </a:t>
            </a:r>
            <a:r>
              <a:rPr lang="pt-BR" sz="2800" dirty="0"/>
              <a:t>(ENFERMEIRA 8)</a:t>
            </a:r>
          </a:p>
          <a:p>
            <a:pPr algn="r">
              <a:buNone/>
            </a:pPr>
            <a:endParaRPr lang="pt-BR" sz="2800" dirty="0"/>
          </a:p>
          <a:p>
            <a:pPr algn="r">
              <a:buNone/>
            </a:pPr>
            <a:r>
              <a:rPr lang="pt-BR" sz="2800" i="1" dirty="0"/>
              <a:t>“Depende do planejamento da equipe, a equipe precisa ser treinada e entender a língua de sinais”. </a:t>
            </a:r>
            <a:r>
              <a:rPr lang="pt-BR" sz="2800" dirty="0"/>
              <a:t>(MÉDICA 19)</a:t>
            </a:r>
          </a:p>
          <a:p>
            <a:pPr algn="r">
              <a:buNone/>
            </a:pPr>
            <a:endParaRPr lang="pt-BR" sz="2800" dirty="0"/>
          </a:p>
          <a:p>
            <a:pPr algn="r">
              <a:buNone/>
            </a:pPr>
            <a:r>
              <a:rPr lang="pt-BR" sz="2800" i="1" dirty="0"/>
              <a:t>“Dia D para deficientes auditivos com uma pessoa formada em libras”.  </a:t>
            </a:r>
            <a:r>
              <a:rPr lang="pt-BR" sz="2800" dirty="0"/>
              <a:t>(ACS 33)</a:t>
            </a:r>
          </a:p>
          <a:p>
            <a:pPr algn="r">
              <a:buNone/>
            </a:pPr>
            <a:r>
              <a:rPr lang="pt-BR" sz="2800" dirty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600" dirty="0"/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121124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DISCUSSÃO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420837"/>
            <a:ext cx="9365541" cy="56833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600" dirty="0"/>
              <a:t>   Ao interpretar o quadro de evocações, no primeiro quadrante, estão situados os prováveis elementos centrais: “</a:t>
            </a:r>
            <a:r>
              <a:rPr lang="pt-BR" sz="2600" b="1" dirty="0"/>
              <a:t>dificuldade</a:t>
            </a:r>
            <a:r>
              <a:rPr lang="pt-BR" sz="2600" dirty="0"/>
              <a:t>”, “</a:t>
            </a:r>
            <a:r>
              <a:rPr lang="pt-BR" sz="2600" b="1" dirty="0"/>
              <a:t>despreparo</a:t>
            </a:r>
            <a:r>
              <a:rPr lang="pt-BR" sz="2600" dirty="0"/>
              <a:t>”, “</a:t>
            </a:r>
            <a:r>
              <a:rPr lang="pt-BR" sz="2600" b="1" dirty="0"/>
              <a:t>melhorias</a:t>
            </a:r>
            <a:r>
              <a:rPr lang="pt-BR" sz="2600" dirty="0"/>
              <a:t>” e “</a:t>
            </a:r>
            <a:r>
              <a:rPr lang="pt-BR" sz="2600" b="1" dirty="0"/>
              <a:t>exclusão</a:t>
            </a:r>
            <a:r>
              <a:rPr lang="pt-BR" sz="2600" dirty="0"/>
              <a:t>”. Já os elementos periféricos da representação social do atendimento a comunidade surda, encontram-se distribuídos nos três demais quadrantes. </a:t>
            </a:r>
          </a:p>
          <a:p>
            <a:pPr algn="r">
              <a:buNone/>
            </a:pPr>
            <a:r>
              <a:rPr lang="pt-BR" sz="2800" dirty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600" dirty="0"/>
          </a:p>
          <a:p>
            <a:pPr algn="just">
              <a:buNone/>
            </a:pPr>
            <a:endParaRPr lang="pt-BR" dirty="0"/>
          </a:p>
        </p:txBody>
      </p:sp>
      <p:pic>
        <p:nvPicPr>
          <p:cNvPr id="6" name="Imagem 5" descr="C:\Users\user\Desktop\ENFERMAGEM\BORA FIA - surdos\Dados resultados evoc\Quadrantes TNC_RS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98943" y="3334042"/>
            <a:ext cx="4403184" cy="3981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Imagem 6" descr="C:\Users\user\Desktop\ENFERMAGEM\BORA FIA - surdos\Dados resultados evoc\Distrib_Evoc_RS.JPG"/>
          <p:cNvPicPr/>
          <p:nvPr/>
        </p:nvPicPr>
        <p:blipFill>
          <a:blip r:embed="rId4">
            <a:lum/>
          </a:blip>
          <a:srcRect/>
          <a:stretch>
            <a:fillRect/>
          </a:stretch>
        </p:blipFill>
        <p:spPr bwMode="auto">
          <a:xfrm>
            <a:off x="970671" y="3460651"/>
            <a:ext cx="4712676" cy="3305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304003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CONCLUSÃO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49130" y="1876327"/>
            <a:ext cx="9365541" cy="56833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sz="2800" dirty="0"/>
              <a:t> 		A Libras é um método avançado de comunicação que precisa ser valorizado nas ações em saúde, tornando-se a segunda língua oficial do Brasil. A comunicação adequada nos serviços de saúde é essencial, sendo ideal a capacitação dos profissionais para a Língua Brasileira de Sinais a fim de identificar as peculiaridades dos surdos. Portanto, admitindo-se que isso não seja realizável em um futuro imediato, é fundamental analisar e interpretar gestos, expressões faciais e corporais para atenuar limitações expostas durante o atendimento (ARAÚJO </a:t>
            </a:r>
            <a:r>
              <a:rPr lang="pt-BR" sz="2800" dirty="0" err="1"/>
              <a:t>et</a:t>
            </a:r>
            <a:r>
              <a:rPr lang="pt-BR" sz="2800" dirty="0"/>
              <a:t> al., 2015; REIS </a:t>
            </a:r>
            <a:r>
              <a:rPr lang="pt-BR" sz="2800" dirty="0" err="1"/>
              <a:t>et</a:t>
            </a:r>
            <a:r>
              <a:rPr lang="pt-BR" sz="2800" dirty="0"/>
              <a:t> al., 2019; SANTOS </a:t>
            </a:r>
            <a:r>
              <a:rPr lang="pt-BR" sz="2800" dirty="0" err="1"/>
              <a:t>et</a:t>
            </a:r>
            <a:r>
              <a:rPr lang="pt-BR" sz="2800" dirty="0"/>
              <a:t> al., 2019; REZENDE </a:t>
            </a:r>
            <a:r>
              <a:rPr lang="pt-BR" sz="2800" dirty="0" err="1"/>
              <a:t>et</a:t>
            </a:r>
            <a:r>
              <a:rPr lang="pt-BR" sz="2800" dirty="0"/>
              <a:t> al., 2020).</a:t>
            </a:r>
            <a:r>
              <a:rPr lang="pt-BR" sz="2800" dirty="0">
                <a:solidFill>
                  <a:srgbClr val="FF0000"/>
                </a:solidFill>
              </a:rPr>
              <a:t> </a:t>
            </a:r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800" dirty="0"/>
          </a:p>
          <a:p>
            <a:pPr algn="just">
              <a:buNone/>
            </a:pPr>
            <a:endParaRPr lang="pt-BR" sz="2600" dirty="0"/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135192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REFERÊNCIAS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17946" y="1463038"/>
            <a:ext cx="9221689" cy="565521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/>
              <a:t>     ARAÚJO, Camila </a:t>
            </a:r>
            <a:r>
              <a:rPr lang="pt-BR" dirty="0" err="1"/>
              <a:t>Crisse</a:t>
            </a:r>
            <a:r>
              <a:rPr lang="pt-BR" dirty="0"/>
              <a:t> Justino; COURA, </a:t>
            </a:r>
            <a:r>
              <a:rPr lang="pt-BR" dirty="0" err="1"/>
              <a:t>Alexsandro</a:t>
            </a:r>
            <a:r>
              <a:rPr lang="pt-BR" dirty="0"/>
              <a:t> Silva; FRANÇA, </a:t>
            </a:r>
            <a:r>
              <a:rPr lang="pt-BR" dirty="0" err="1"/>
              <a:t>Inacia</a:t>
            </a:r>
            <a:r>
              <a:rPr lang="pt-BR" dirty="0"/>
              <a:t> </a:t>
            </a:r>
            <a:r>
              <a:rPr lang="pt-BR" dirty="0" err="1"/>
              <a:t>Sátiro</a:t>
            </a:r>
            <a:r>
              <a:rPr lang="pt-BR" dirty="0"/>
              <a:t> Xavier de; ARAÚJO, Andressa </a:t>
            </a:r>
            <a:r>
              <a:rPr lang="pt-BR" dirty="0" err="1"/>
              <a:t>Kaline</a:t>
            </a:r>
            <a:r>
              <a:rPr lang="pt-BR" dirty="0"/>
              <a:t> Ferreira, MEDEIROS, </a:t>
            </a:r>
            <a:r>
              <a:rPr lang="pt-BR" dirty="0" err="1"/>
              <a:t>Kaio</a:t>
            </a:r>
            <a:r>
              <a:rPr lang="pt-BR" dirty="0"/>
              <a:t> </a:t>
            </a:r>
            <a:r>
              <a:rPr lang="pt-BR" dirty="0" err="1"/>
              <a:t>Keomma</a:t>
            </a:r>
            <a:r>
              <a:rPr lang="pt-BR" dirty="0"/>
              <a:t> Aires Silva. Consulta de Enfermagem às pessoas surdas: uma análise contextual. </a:t>
            </a:r>
            <a:r>
              <a:rPr lang="pt-BR" b="1" dirty="0"/>
              <a:t>Arquivos Brasileiros de Ciências da Saúde</a:t>
            </a:r>
            <a:r>
              <a:rPr lang="pt-BR" dirty="0"/>
              <a:t>, Campina Grande, v.40, n.1, p. 38-44, 2015. Disponível em: &lt;</a:t>
            </a:r>
            <a:r>
              <a:rPr lang="pt-BR" u="sng" dirty="0"/>
              <a:t>https://pesquisa.bvsalud.org/portal/resource/pt/lil-746716</a:t>
            </a:r>
            <a:r>
              <a:rPr lang="pt-BR" dirty="0"/>
              <a:t>&gt;. Acesso em: 23 abr. 2022.</a:t>
            </a:r>
          </a:p>
          <a:p>
            <a:pPr>
              <a:buNone/>
            </a:pPr>
            <a:r>
              <a:rPr lang="pt-BR" dirty="0"/>
              <a:t>     REIS, Vânia de Santana Lima; SANTOS, Adriano Maia dos. Conhecimento e experiência de profissionais das Equipes de Saúde da Família no atendimento a pessoas surdas. </a:t>
            </a:r>
            <a:r>
              <a:rPr lang="pt-BR" b="1" dirty="0"/>
              <a:t>Revista CEFAC</a:t>
            </a:r>
            <a:r>
              <a:rPr lang="pt-BR" dirty="0"/>
              <a:t>, Bahia, v. 21, n. 1, 2019. Disponível em: &lt;</a:t>
            </a:r>
            <a:r>
              <a:rPr lang="pt-BR" u="sng" dirty="0"/>
              <a:t>https://www.scielo.br/j/rcefac/a/6h6ptYgLqwHgXNdZggfmQzm/?lang=pt#</a:t>
            </a:r>
            <a:r>
              <a:rPr lang="pt-BR" dirty="0"/>
              <a:t>&gt;. Acesso em: 15 jul. 2022. </a:t>
            </a:r>
          </a:p>
          <a:p>
            <a:pPr>
              <a:buNone/>
            </a:pPr>
            <a:r>
              <a:rPr lang="pt-BR" dirty="0"/>
              <a:t>     REZENDE, Regiane Ferreira; GUERRA, Leonor Bezerra; CARVALHO, </a:t>
            </a:r>
            <a:r>
              <a:rPr lang="pt-BR" dirty="0" err="1"/>
              <a:t>Sirley</a:t>
            </a:r>
            <a:r>
              <a:rPr lang="pt-BR" dirty="0"/>
              <a:t> Alves da Silva. Satisfação do usuário surdo com o atendimento à saúde. </a:t>
            </a:r>
            <a:r>
              <a:rPr lang="pt-BR" b="1" dirty="0"/>
              <a:t>Revista CEFAC</a:t>
            </a:r>
            <a:r>
              <a:rPr lang="pt-BR" dirty="0"/>
              <a:t>, Belo Horizonte, v. 22, n.5, 2020. Disponível em: &lt;</a:t>
            </a:r>
            <a:r>
              <a:rPr lang="pt-BR" u="sng" dirty="0"/>
              <a:t>https://www.scielo.br/j/rcefac/a/h7fStWK6LszDqBLNNrYQkDf/abstract/?lang=pt</a:t>
            </a:r>
            <a:r>
              <a:rPr lang="pt-BR" dirty="0"/>
              <a:t>&gt;. Acesso em: 22 abr. 2022. </a:t>
            </a:r>
          </a:p>
          <a:p>
            <a:pPr>
              <a:buNone/>
            </a:pPr>
            <a:r>
              <a:rPr lang="pt-BR" dirty="0"/>
              <a:t>     NUNES, Ana </a:t>
            </a:r>
            <a:r>
              <a:rPr lang="pt-BR" dirty="0" err="1"/>
              <a:t>Lícia</a:t>
            </a:r>
            <a:r>
              <a:rPr lang="pt-BR" dirty="0"/>
              <a:t> Pessoa; MACÊDO, Shirley. Atendimento à pessoa surda por profissionais de saúde em Hospital Universitário Pernambucano. </a:t>
            </a:r>
            <a:r>
              <a:rPr lang="pt-BR" b="1" dirty="0"/>
              <a:t>Revista NUFEN</a:t>
            </a:r>
            <a:r>
              <a:rPr lang="pt-BR" dirty="0"/>
              <a:t>, Belém, v.14, n.1, 2022. Disponível em: &lt;</a:t>
            </a:r>
            <a:r>
              <a:rPr lang="pt-BR" u="sng" dirty="0"/>
              <a:t>https://submission-pepsic.scielo.br/index.php/nufen/article/view/21390/952</a:t>
            </a:r>
            <a:r>
              <a:rPr lang="pt-BR" dirty="0"/>
              <a:t>&gt;. Acesso em: 26 jul. 2022.</a:t>
            </a:r>
          </a:p>
          <a:p>
            <a:pPr>
              <a:buNone/>
            </a:pPr>
            <a:r>
              <a:rPr lang="pt-BR" dirty="0"/>
              <a:t>     SANTOS, </a:t>
            </a:r>
            <a:r>
              <a:rPr lang="pt-BR" dirty="0" err="1"/>
              <a:t>Alane</a:t>
            </a:r>
            <a:r>
              <a:rPr lang="pt-BR" dirty="0"/>
              <a:t> Santana; PORTES, Arlindo José Freire. Percepções de sujeitos surdos sobre a comunicação na Atenção Básica à Saúde. </a:t>
            </a:r>
            <a:r>
              <a:rPr lang="pt-BR" b="1" dirty="0"/>
              <a:t>Revista Latino-Americana de Enfermagem</a:t>
            </a:r>
            <a:r>
              <a:rPr lang="pt-BR" dirty="0"/>
              <a:t>. Rio de Janeiro, v. 27, 2019. Disponível em: &lt;</a:t>
            </a:r>
            <a:r>
              <a:rPr lang="pt-BR" u="sng" dirty="0"/>
              <a:t>https://www.scielo.br/j/rlae/a/ykLMdS4pqbV49J97QJVdHqm/?lang=pt</a:t>
            </a:r>
            <a:r>
              <a:rPr lang="pt-BR" dirty="0"/>
              <a:t>&gt;. Acesso em: 03 jan. 2022</a:t>
            </a:r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/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1" y="457455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INTRODUÇÃO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833538" y="1322364"/>
            <a:ext cx="9221689" cy="569741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dirty="0"/>
              <a:t>		</a:t>
            </a:r>
          </a:p>
          <a:p>
            <a:pPr algn="just">
              <a:buNone/>
            </a:pPr>
            <a:r>
              <a:rPr lang="pt-BR" sz="3000" dirty="0"/>
              <a:t>   </a:t>
            </a:r>
          </a:p>
          <a:p>
            <a:pPr algn="just">
              <a:buNone/>
            </a:pPr>
            <a:r>
              <a:rPr lang="pt-BR" sz="3000" dirty="0"/>
              <a:t>   A carência por se fazer compreendido e compreender os atendimentos de saúde representa um dos principais entraves da comunidade surda, o que impacta, diretamente, na não adesão ao tratamento, descontinuidade do mesmo e, em alguns casos, a não busca por assistência (NUNES et. al, 2022). </a:t>
            </a:r>
          </a:p>
          <a:p>
            <a:pPr algn="just">
              <a:buNone/>
            </a:pPr>
            <a:r>
              <a:rPr lang="pt-BR" sz="30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19604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MATERIAIS E MÉTODOS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716258"/>
            <a:ext cx="9221689" cy="5148775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Trata-se de um estudo observacional, descritivo e transversal, de abordagem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quantiqualitativa</a:t>
            </a:r>
            <a:r>
              <a:rPr lang="pt-BR" dirty="0">
                <a:latin typeface="Calibri" pitchFamily="34" charset="0"/>
                <a:cs typeface="Calibri" pitchFamily="34" charset="0"/>
              </a:rPr>
              <a:t>, realizado com 94 profissionais atuantes nas Estratégias de Saúde da Família de um município da região noroeste do Espírito Santo; </a:t>
            </a:r>
          </a:p>
          <a:p>
            <a:pPr algn="just">
              <a:buNone/>
            </a:pPr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Os critérios de inclusão foram: sujeitos maiores de 18 anos, de ambos os sexos que consentiram com a participação da pesquisa, esses que assinaram o Termo de Consentimento Livre e Esclarecido (TCLE) sob a Resolução CNS nº 466/12 e 510/2016;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49130" y="247739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MATERIAIS E MÉTODOS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786597"/>
            <a:ext cx="9221689" cy="502236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A coleta de dados foi realizada através de um questionário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semiestruturado</a:t>
            </a:r>
            <a:r>
              <a:rPr lang="pt-BR" dirty="0">
                <a:latin typeface="Calibri" pitchFamily="34" charset="0"/>
                <a:cs typeface="Calibri" pitchFamily="34" charset="0"/>
              </a:rPr>
              <a:t>, possuindo variáveis dentro dos seguintes blocos de informações: I)Levantamento de dados; II)Perfil sócio-demográfico dos participantes de pesquisa; III)Perfil Profissional e IV)Informações específicas e ferramentas de interação adotadas no atendimento aos pacientes surdos;</a:t>
            </a:r>
          </a:p>
          <a:p>
            <a:pPr algn="just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Para análise dos resultados, os dados qualitativos foram transcritos para análises semânticas das informações e extraídas as evocações, as quais foram elucidadas por meio do </a:t>
            </a:r>
            <a:r>
              <a:rPr lang="pt-BR" i="1" dirty="0">
                <a:latin typeface="Calibri" pitchFamily="34" charset="0"/>
                <a:cs typeface="Calibri" pitchFamily="34" charset="0"/>
              </a:rPr>
              <a:t>software </a:t>
            </a:r>
            <a:r>
              <a:rPr lang="pt-BR" dirty="0" err="1">
                <a:latin typeface="Calibri" pitchFamily="34" charset="0"/>
                <a:cs typeface="Calibri" pitchFamily="34" charset="0"/>
              </a:rPr>
              <a:t>openEvoc</a:t>
            </a:r>
            <a:r>
              <a:rPr lang="pt-BR" dirty="0">
                <a:latin typeface="Calibri" pitchFamily="34" charset="0"/>
                <a:cs typeface="Calibri" pitchFamily="34" charset="0"/>
              </a:rPr>
              <a:t> 0.92.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89943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RESULTADOS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786597"/>
            <a:ext cx="9221689" cy="5022361"/>
          </a:xfrm>
        </p:spPr>
        <p:txBody>
          <a:bodyPr/>
          <a:lstStyle/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A formação profissional dos sujeitos entrevistados se constituía em: 43,61% Agentes Comunitários de Saúde, 20,21% médicos, 15,95% enfermeiros, 10,63% técnicos de enfermagem e 9,57% outros;</a:t>
            </a:r>
          </a:p>
          <a:p>
            <a:pPr algn="just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As classes de faixa etária dos participantes apresentaram os seguintes resultados: 13,82% possuíam entre 24 e 29 anos, 17,02% entre 30 e 35 anos, 13,82% entre 36 e 41 anos, 19,14% com 42 a 47 anos e 36,17% com mais de 48 anos;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304010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RESULTADOS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786597"/>
            <a:ext cx="9221689" cy="5022361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Calibri" pitchFamily="34" charset="0"/>
                <a:cs typeface="Calibri" pitchFamily="34" charset="0"/>
              </a:rPr>
              <a:t>Aos que possuem algum tipo de formação complementar destinado à atenção primária, 5,31% destes receberam capacitação abordando a temática de atendimento à pessoa surda e 94,68% não receberam. Destes, 12,76% já realizaram curso ou tem domínio da Libras e 87,23% não possuem habilidade desta linguagem;</a:t>
            </a:r>
          </a:p>
          <a:p>
            <a:pPr algn="just"/>
            <a:endParaRPr lang="pt-BR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pt-BR" dirty="0"/>
              <a:t>Subsequente questionados se já atenderam algum cliente surdo, 75,53% afirmaram que já atenderam e 24,46% ainda não atenderam em sua área de atuação; </a:t>
            </a:r>
          </a:p>
          <a:p>
            <a:pPr algn="just"/>
            <a:endParaRPr lang="pt-BR" dirty="0">
              <a:latin typeface="Calibri" pitchFamily="34" charset="0"/>
              <a:cs typeface="Calibri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RESULTADOS</a:t>
            </a:r>
          </a:p>
        </p:txBody>
      </p:sp>
      <p:pic>
        <p:nvPicPr>
          <p:cNvPr id="1026" name="Picture 2" descr="C:\Users\user\Desktop\Sem títul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1315" y="2208628"/>
            <a:ext cx="9338565" cy="35028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63198" y="0"/>
            <a:ext cx="9221689" cy="1461188"/>
          </a:xfrm>
        </p:spPr>
        <p:txBody>
          <a:bodyPr>
            <a:normAutofit/>
          </a:bodyPr>
          <a:lstStyle/>
          <a:p>
            <a:pPr algn="ctr"/>
            <a:r>
              <a:rPr lang="pt-BR" sz="4500" dirty="0">
                <a:latin typeface="+mn-lt"/>
              </a:rPr>
              <a:t>RESULTADOS</a:t>
            </a:r>
          </a:p>
        </p:txBody>
      </p:sp>
      <p:pic>
        <p:nvPicPr>
          <p:cNvPr id="8" name="Imagem 7" descr="C:\Users\user\Desktop\ENFERMAGEM\BORA FIA - surdos\Dados resultados evoc\Quadrantes TNC_RS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1" y="1139482"/>
            <a:ext cx="8285869" cy="590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2687296" y="7011820"/>
            <a:ext cx="6893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Fonte: Corpus de análise processado pelo </a:t>
            </a:r>
            <a:r>
              <a:rPr lang="pt-BR" b="1" i="1" dirty="0"/>
              <a:t>software </a:t>
            </a:r>
            <a:r>
              <a:rPr lang="pt-BR" b="1" dirty="0" err="1"/>
              <a:t>openEvoc</a:t>
            </a:r>
            <a:r>
              <a:rPr lang="pt-BR" b="1" dirty="0"/>
              <a:t> 0.92.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735062" y="289940"/>
            <a:ext cx="9221689" cy="1461188"/>
          </a:xfrm>
        </p:spPr>
        <p:txBody>
          <a:bodyPr/>
          <a:lstStyle/>
          <a:p>
            <a:pPr algn="ctr"/>
            <a:r>
              <a:rPr lang="pt-BR" sz="4500" dirty="0">
                <a:latin typeface="+mn-lt"/>
              </a:rPr>
              <a:t>DISCUSSÃO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735062" y="1575583"/>
            <a:ext cx="9365541" cy="523337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dirty="0"/>
              <a:t>   Quanto às estratégias de comunicação utilizadas durante o atendimento a clientes surdos, foram citadas:</a:t>
            </a:r>
          </a:p>
          <a:p>
            <a:pPr>
              <a:buNone/>
            </a:pPr>
            <a:endParaRPr lang="pt-BR" i="1" dirty="0"/>
          </a:p>
          <a:p>
            <a:pPr algn="r">
              <a:buNone/>
            </a:pPr>
            <a:r>
              <a:rPr lang="pt-BR" sz="2600" i="1" dirty="0"/>
              <a:t>“Eu olho fixamente para o paciente fazer leitura labial, e como estava na pandemia, abaixei a máscara e falei devagar. Para entender o que ele sentia, eu precisei da ajuda do acompanhante”. </a:t>
            </a:r>
            <a:r>
              <a:rPr lang="pt-BR" sz="2600" dirty="0"/>
              <a:t>(MÉDICO 12)</a:t>
            </a:r>
          </a:p>
          <a:p>
            <a:pPr algn="r">
              <a:buNone/>
            </a:pPr>
            <a:endParaRPr lang="pt-BR" sz="2600" i="1" dirty="0"/>
          </a:p>
          <a:p>
            <a:pPr algn="r">
              <a:buNone/>
            </a:pPr>
            <a:r>
              <a:rPr lang="pt-BR" sz="2600" i="1" dirty="0"/>
              <a:t> “A gente tem 3 pessoas aqui da comunidade que fizeram o curso de LIBRAS, aonde a gente procura eles para poder interpretar”. </a:t>
            </a:r>
            <a:r>
              <a:rPr lang="pt-BR" sz="2600" dirty="0"/>
              <a:t>(ENFERMEIRA 3)</a:t>
            </a:r>
          </a:p>
          <a:p>
            <a:pPr algn="r">
              <a:buNone/>
            </a:pPr>
            <a:endParaRPr lang="pt-BR" sz="2600" dirty="0"/>
          </a:p>
          <a:p>
            <a:pPr algn="r">
              <a:buNone/>
            </a:pPr>
            <a:r>
              <a:rPr lang="pt-BR" sz="2600" i="1" dirty="0"/>
              <a:t> “Eu faço a visita e tiro a máscara para ele me entender. Mas, geralmente eu não consigo entender ele, então ele escreve no </a:t>
            </a:r>
            <a:r>
              <a:rPr lang="pt-BR" sz="2600" i="1" dirty="0" err="1"/>
              <a:t>WhatsApp</a:t>
            </a:r>
            <a:r>
              <a:rPr lang="pt-BR" sz="2600" i="1" dirty="0"/>
              <a:t> ou no papel”. </a:t>
            </a:r>
            <a:r>
              <a:rPr lang="pt-BR" sz="2600" dirty="0"/>
              <a:t>(ACS  7)</a:t>
            </a:r>
          </a:p>
          <a:p>
            <a:pPr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3967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153</TotalTime>
  <Words>1470</Words>
  <Application>Microsoft Office PowerPoint</Application>
  <PresentationFormat>Personalizar</PresentationFormat>
  <Paragraphs>85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Tema do Office</vt:lpstr>
      <vt:lpstr>REPRESENTAÇÕES SOCIAIS DO ATENDIMENTO A COMUNIDADE SURDA NAS UNIDADES DE SAÚDE DA FAMÍLIA NA CIDADE DE COLATINA-ES: ACESSIBILIDADE E OBSTÁCULOS. </vt:lpstr>
      <vt:lpstr>INTRODUÇÃO</vt:lpstr>
      <vt:lpstr>MATERIAIS E MÉTODOS</vt:lpstr>
      <vt:lpstr>MATERIAIS E MÉTODOS</vt:lpstr>
      <vt:lpstr>RESULTADOS</vt:lpstr>
      <vt:lpstr>RESULTADOS</vt:lpstr>
      <vt:lpstr>RESULTADOS</vt:lpstr>
      <vt:lpstr>RESULTADOS</vt:lpstr>
      <vt:lpstr>DISCUSSÃO</vt:lpstr>
      <vt:lpstr>DISCUSSÃO</vt:lpstr>
      <vt:lpstr>DISCUSSÃO</vt:lpstr>
      <vt:lpstr>DISCUSSÃO</vt:lpstr>
      <vt:lpstr>DISCUSSÃO</vt:lpstr>
      <vt:lpstr>CONCLUSÃO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Valmir Pereira da Silva</dc:creator>
  <cp:lastModifiedBy>joycecau22@gmail.com</cp:lastModifiedBy>
  <cp:revision>16</cp:revision>
  <dcterms:created xsi:type="dcterms:W3CDTF">2022-08-16T14:22:22Z</dcterms:created>
  <dcterms:modified xsi:type="dcterms:W3CDTF">2022-08-22T19:23:01Z</dcterms:modified>
</cp:coreProperties>
</file>