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419299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838598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257897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677192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2096491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515790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935089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354388" algn="l" defTabSz="4838598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B7D"/>
    <a:srgbClr val="260CAB"/>
    <a:srgbClr val="152469"/>
    <a:srgbClr val="122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D46D1-CD8E-439F-823C-1D40A71E76AB}" v="22" dt="2021-08-25T01:55:17.922"/>
    <p1510:client id="{2C6EB98B-DA61-41D8-939A-C10C5997858C}" v="52" dt="2021-08-27T00:41:46.574"/>
    <p1510:client id="{39432595-3EC5-4B44-B6AF-ADC4578FF7D8}" v="138" dt="2021-08-24T22:12:07.688"/>
    <p1510:client id="{40F13CE2-91DE-4D44-ABC5-EBBCB9DDAE25}" v="6" dt="2021-08-27T18:27:12.679"/>
    <p1510:client id="{65DC104A-7F88-4437-A63A-C8C17174F2BC}" v="665" dt="2021-08-24T21:42:07.495"/>
    <p1510:client id="{731E69D0-D425-478C-9D06-9C8B5EAA1084}" v="3" dt="2021-08-27T13:37:53.769"/>
    <p1510:client id="{9764C9D1-2464-46A9-9C24-D385278B4889}" v="5" dt="2021-08-27T18:11:55.520"/>
    <p1510:client id="{DEA00A5F-57D2-404F-B1B7-89FA48360D77}" v="2241" dt="2021-08-24T03:22:18.133"/>
    <p1510:client id="{F91FA3C2-2758-43F0-9346-F1979ACF71F3}" v="8" dt="2021-08-24T22:23:34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11" d="100"/>
          <a:sy n="11" d="100"/>
        </p:scale>
        <p:origin x="2334" y="132"/>
      </p:cViewPr>
      <p:guideLst>
        <p:guide orient="horz" pos="13608"/>
        <p:guide pos="10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0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raujo\Desktop\2021 - Modelo Banner Mostra Científic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32400875" cy="432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8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838598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4475" indent="-1814475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0" kern="1200">
          <a:solidFill>
            <a:schemeClr val="tx1"/>
          </a:solidFill>
          <a:latin typeface="+mn-lt"/>
          <a:ea typeface="+mn-ea"/>
          <a:cs typeface="+mn-cs"/>
        </a:defRPr>
      </a:lvl1pPr>
      <a:lvl2pPr marL="3931358" indent="-1512064" algn="l" defTabSz="4838598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048246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467545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6844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306143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725438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144737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4036" indent="-1209647" algn="l" defTabSz="4838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9299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838598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257897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77192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2096491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515790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935089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354388" algn="l" defTabSz="4838598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321D247-9D27-4919-87FD-B9DB281D6C88}"/>
              </a:ext>
            </a:extLst>
          </p:cNvPr>
          <p:cNvSpPr txBox="1"/>
          <p:nvPr/>
        </p:nvSpPr>
        <p:spPr>
          <a:xfrm>
            <a:off x="276846" y="7068818"/>
            <a:ext cx="31398021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500" b="1" dirty="0">
                <a:latin typeface="Arial"/>
                <a:cs typeface="Calibri"/>
              </a:rPr>
              <a:t>IMPACTOS PSICOLÓGICOS CAUSADOS PELA PANDEMIA DO COVID-19 EM CRIANÇAS E ADOLESCENTES: UMA REVISÃO INTEGRATIVA</a:t>
            </a:r>
            <a:endParaRPr lang="pt-BR" sz="650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6995F9-35E0-4042-8176-6DC087208029}"/>
              </a:ext>
            </a:extLst>
          </p:cNvPr>
          <p:cNvSpPr txBox="1"/>
          <p:nvPr/>
        </p:nvSpPr>
        <p:spPr>
          <a:xfrm>
            <a:off x="331955" y="9399868"/>
            <a:ext cx="3148728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dirty="0">
                <a:latin typeface="Arial"/>
                <a:cs typeface="Calibri"/>
              </a:rPr>
              <a:t>CONCEIÇÃO JUNIOR, Jorge José da¹; SOUZA, Nicolle Lima¹, LOURENÇO, André de Oliveira².</a:t>
            </a:r>
          </a:p>
          <a:p>
            <a:pPr algn="just"/>
            <a:endParaRPr lang="pt-BR" sz="4400" dirty="0">
              <a:latin typeface="Arial"/>
              <a:cs typeface="Calibri"/>
            </a:endParaRPr>
          </a:p>
          <a:p>
            <a:pPr algn="ctr"/>
            <a:r>
              <a:rPr lang="pt-BR" sz="4400" dirty="0">
                <a:latin typeface="Arial"/>
                <a:cs typeface="Calibri"/>
              </a:rPr>
              <a:t>¹Academicos de medicina do UNESC – Centro Universitário do Espírito Santo . ²Medico Psiquiatra e Professor do Curso de Medicina do UNESC. jor</a:t>
            </a:r>
            <a:r>
              <a:rPr lang="pt" sz="4400">
                <a:latin typeface="Arial"/>
                <a:cs typeface="Arial"/>
              </a:rPr>
              <a:t>gjcj@hotmail.com</a:t>
            </a:r>
          </a:p>
        </p:txBody>
      </p:sp>
      <p:graphicFrame>
        <p:nvGraphicFramePr>
          <p:cNvPr id="9" name="Tabela 10">
            <a:extLst>
              <a:ext uri="{FF2B5EF4-FFF2-40B4-BE49-F238E27FC236}">
                <a16:creationId xmlns:a16="http://schemas.microsoft.com/office/drawing/2014/main" id="{D271BDC9-35B7-4158-A2AD-0ACD18857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88398"/>
              </p:ext>
            </p:extLst>
          </p:nvPr>
        </p:nvGraphicFramePr>
        <p:xfrm>
          <a:off x="363070" y="12344399"/>
          <a:ext cx="31658592" cy="296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8592">
                  <a:extLst>
                    <a:ext uri="{9D8B030D-6E8A-4147-A177-3AD203B41FA5}">
                      <a16:colId xmlns:a16="http://schemas.microsoft.com/office/drawing/2014/main" val="3395985331"/>
                    </a:ext>
                  </a:extLst>
                </a:gridCol>
              </a:tblGrid>
              <a:tr h="798379">
                <a:tc>
                  <a:txBody>
                    <a:bodyPr/>
                    <a:lstStyle/>
                    <a:p>
                      <a:pPr algn="ctr"/>
                      <a:r>
                        <a:rPr lang="pt-BR" sz="4800" b="0" dirty="0">
                          <a:latin typeface="Arial"/>
                        </a:rPr>
                        <a:t>INTRODUÇÃO E OBJETIVOS</a:t>
                      </a:r>
                      <a:endParaRPr lang="pt-BR" sz="4800" dirty="0"/>
                    </a:p>
                  </a:txBody>
                  <a:tcPr>
                    <a:solidFill>
                      <a:srgbClr val="192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290758"/>
                  </a:ext>
                </a:extLst>
              </a:tr>
              <a:tr h="3592705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pt" sz="4200" b="0" i="0" u="none" strike="noStrike" noProof="0">
                          <a:latin typeface="Arial"/>
                        </a:rPr>
                        <a:t>Por ser amplamente transmissível, o Sars-Cov-2, vírus causador da covid-19 e síndromes respiratórias mais graves, compeliu as autoridades a decretarem medidas de prevenção coletivas. Tais regras provocaram prejuízos à saúde mental de crianças e adolescentes, induzindo a problemas psicológicos como: medo, ansiedade, irritação e depressão. Essas alterações têm a capacidade de afetar o desenvolvimento cerebral, podendo acarretar danos irreparáveis a longo prazo. Neste contexto, foi realizado um estudo, a fim de obter informações íntegras e atualizadas sobre a covid-19 e suas consequências psicológicas em crianças e adolescentes. </a:t>
                      </a:r>
                      <a:endParaRPr lang="pt-BR" sz="4200"/>
                    </a:p>
                  </a:txBody>
                  <a:tcPr>
                    <a:lnL w="0">
                      <a:noFill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25252"/>
                  </a:ext>
                </a:extLst>
              </a:tr>
              <a:tr h="698581"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solidFill>
                            <a:schemeClr val="bg1"/>
                          </a:solidFill>
                          <a:latin typeface="Arial"/>
                        </a:rPr>
                        <a:t>METODOLOGIA</a:t>
                      </a:r>
                    </a:p>
                  </a:txBody>
                  <a:tcPr>
                    <a:solidFill>
                      <a:srgbClr val="192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609"/>
                  </a:ext>
                </a:extLst>
              </a:tr>
              <a:tr h="3193516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200" b="0" i="0" u="none" strike="noStrike" noProof="0" dirty="0">
                          <a:latin typeface="Arial"/>
                        </a:rPr>
                        <a:t>Trata-se de uma Revisão Integrativa, realizada a partir do portal eletrônico </a:t>
                      </a:r>
                      <a:r>
                        <a:rPr lang="pt-BR" sz="4200" b="0" i="0" u="none" strike="noStrike" noProof="0" dirty="0" err="1">
                          <a:latin typeface="Arial"/>
                        </a:rPr>
                        <a:t>PubMed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, iniciada em 06/05/2021 e finalizada em 13/08/2021. Foram utilizadas publicações de conteúdo completo e datadas entre 2019 e 2021. Como critérios de inclusão, foram selecionados apenas artigos em inglês de acesso livre e que utilizavam abordagem metodológica de </a:t>
                      </a:r>
                      <a:r>
                        <a:rPr lang="pt-BR" sz="4200" b="0" i="0" u="none" strike="noStrike" noProof="0" dirty="0" err="1">
                          <a:latin typeface="Arial"/>
                        </a:rPr>
                        <a:t>metanálise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 e revisão sistemática. Entre os 30 artigos correspondentes com o tema, apenas 15 atenderam aos critérios de inclusão.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07193"/>
                  </a:ext>
                </a:extLst>
              </a:tr>
              <a:tr h="698581"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solidFill>
                            <a:schemeClr val="bg1"/>
                          </a:solidFill>
                          <a:latin typeface="Arial"/>
                        </a:rPr>
                        <a:t>DISCUSSÃO E CONCLUSÃO</a:t>
                      </a:r>
                    </a:p>
                  </a:txBody>
                  <a:tcPr>
                    <a:solidFill>
                      <a:srgbClr val="192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51942"/>
                  </a:ext>
                </a:extLst>
              </a:tr>
              <a:tr h="4391079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pt" sz="4200" b="0" i="0" u="none" strike="noStrike" noProof="0">
                          <a:latin typeface="Arial"/>
                        </a:rPr>
                        <a:t>Observou-se que a covid-19 desenvolveu diversas alterações psicológicas em crianças e adolescentes que, se não tratadas, podem afetar intensamente a vida cotidiana desses indivíduos. Dessa forma, infere-se que, as medidas de prevenção coletiva amplificaram o medo, angústia e solidão, favorecendo o uso exacerbado de eletrodomésticos e até mesmo drogas lícitas e ilícitas. Além disso, o </a:t>
                      </a:r>
                      <a:r>
                        <a:rPr lang="pt" sz="4200" b="0" i="0" u="none" strike="noStrike" noProof="0" dirty="0">
                          <a:latin typeface="Arial"/>
                        </a:rPr>
                        <a:t>distanciamento social criou uma barreira de enfrentamento à crise nos mesmos, já que para eles a relação interpessoal é o que mais facilita a tranquilidade e aceitação dos acontecimentos durante uma pandemia. Com o retorno gradual das aulas, a aplicação de conselheiros psicológicos nas escolas e sessões online com profissionais da área devem ajudar na promoção da saúde. </a:t>
                      </a:r>
                      <a:endParaRPr lang="pt-BR" sz="4200" dirty="0">
                        <a:latin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953082"/>
                  </a:ext>
                </a:extLst>
              </a:tr>
              <a:tr h="698581"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solidFill>
                            <a:schemeClr val="bg1"/>
                          </a:solidFill>
                          <a:latin typeface="Arial"/>
                        </a:rPr>
                        <a:t>REFERÊNCIAS</a:t>
                      </a:r>
                    </a:p>
                  </a:txBody>
                  <a:tcPr>
                    <a:solidFill>
                      <a:srgbClr val="192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18613"/>
                  </a:ext>
                </a:extLst>
              </a:tr>
              <a:tr h="1307342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200" b="0" i="0" u="none" strike="noStrike" noProof="0" dirty="0">
                          <a:latin typeface="Arial"/>
                        </a:rPr>
                        <a:t>FONG, Vanessa C.; IAROCCI, Grace.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Child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and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Family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Outcomes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Following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Pandemics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: A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Systematic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Review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and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Recommendations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on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COVID-19 Policies.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Journal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of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Pediatric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Psychology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, v. 45, ed. 10, p. 1124–1143, 21 out. 2020. DOI https://doi.org/10.1093/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jpepsy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/jsaa092. Disponível em: https://academic.oup.com/jpepsy/article/45/10/1124/5934002#209603973. Acesso em: 18 jun. 2021</a:t>
                      </a:r>
                      <a:endParaRPr lang="pt-BR" sz="4200" b="0" i="0" u="none" strike="noStrike" noProof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4200" b="0" i="0" u="none" strike="noStrike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200" b="0" i="0" u="none" strike="noStrike" noProof="0" dirty="0">
                          <a:latin typeface="Arial"/>
                        </a:rPr>
                        <a:t>JONES, Elizabeth AK; MITRA,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Amal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K.; BHUIYAN,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Azad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R.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Impact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of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COVID-19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on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Mental Health in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Adolescents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: A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Systematic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Review.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International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Journal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of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Environmental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Research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and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Public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Health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, v. 18, n. 5, p. 2470, 3 mar. 2021. DOI https://doi.org/10.3390/ijerph18052470. Disponível em: https://www.mdpi.com/1660-4601/18/5/2470#cite. Acesso em: 11 jul. 2021</a:t>
                      </a:r>
                      <a:endParaRPr lang="en-US" sz="4200" b="0" i="0" u="none" strike="noStrike" noProof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4200" b="0" i="0" u="none" strike="noStrike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200" b="0" i="0" u="none" strike="noStrike" noProof="0" dirty="0">
                          <a:latin typeface="Arial"/>
                        </a:rPr>
                        <a:t>MEHERALI 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Salima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; PUNJANI 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Neelam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; LOUIE-POON, Samantha; RAHIM,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Komal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Abdul; DAS,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Jai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K.; SALAM 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Rehana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A.; LASSI,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Zohra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S. Mental Health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of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Children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and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Adolescents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Amidst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COVID-19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and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Past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Pandemics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: A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Rapid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Systematic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Review.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International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Journal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of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Environmental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Research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and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Public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Health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, v. 18, n. 7, p. 3432, 26 mar. 2021. DOI https://doi.org/10.3390/ijerph18073432. Disponível em: https://www.mdpi.com/1660-4601/18/7/3432#cite. Acesso em: 20 maio 2021</a:t>
                      </a:r>
                      <a:endParaRPr lang="en-US" sz="4200" b="0" i="0" u="none" strike="noStrike" noProof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4200" b="0" i="0" u="none" strike="noStrike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200" b="0" i="0" u="none" strike="noStrike" noProof="0" dirty="0">
                          <a:latin typeface="Arial"/>
                        </a:rPr>
                        <a:t>SHAH 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Kaushal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1" u="none" strike="noStrike" noProof="0" dirty="0">
                          <a:latin typeface="Arial"/>
                        </a:rPr>
                        <a:t>et al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.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Impact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of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COVID-19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on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the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Mental Health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of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Children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and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Adolescents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.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Cureus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, 26 ago. 2020. DOI 10.7759/cureus.10051. Disponível em: https://www.cureus.com/articles/38703-impact-of-covid-19-on-the-mental-health-of-children-and-adolescents. Acesso em: 16 maio 2021</a:t>
                      </a:r>
                      <a:endParaRPr lang="en-US" sz="4200" b="0" i="0" u="none" strike="noStrike" noProof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4200" b="0" i="0" u="none" strike="noStrike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4200" b="0" i="0" u="none" strike="noStrike" noProof="0" dirty="0">
                          <a:latin typeface="Arial"/>
                        </a:rPr>
                        <a:t>YE,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Jiancheng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.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Pediatric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Mental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and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Behavioral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Health in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the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Period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of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Quarantine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and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Social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Distancing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0" i="0" u="none" strike="noStrike" noProof="0" err="1">
                          <a:latin typeface="Arial"/>
                        </a:rPr>
                        <a:t>With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 COVID-19.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Pediatr</a:t>
                      </a:r>
                      <a:r>
                        <a:rPr lang="pt-BR" sz="4200" b="1" i="0" u="none" strike="noStrike" noProof="0" dirty="0">
                          <a:latin typeface="Arial"/>
                        </a:rPr>
                        <a:t> </a:t>
                      </a:r>
                      <a:r>
                        <a:rPr lang="pt-BR" sz="4200" b="1" i="0" u="none" strike="noStrike" noProof="0" err="1">
                          <a:latin typeface="Arial"/>
                        </a:rPr>
                        <a:t>Parent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, [</a:t>
                      </a:r>
                      <a:r>
                        <a:rPr lang="pt-BR" sz="4200" b="0" i="1" u="none" strike="noStrike" noProof="0" dirty="0">
                          <a:latin typeface="Arial"/>
                        </a:rPr>
                        <a:t>s. l.</a:t>
                      </a:r>
                      <a:r>
                        <a:rPr lang="pt-BR" sz="4200" b="0" i="0" u="none" strike="noStrike" noProof="0" dirty="0">
                          <a:latin typeface="Arial"/>
                        </a:rPr>
                        <a:t>], v. 3, ed. 2, 28 jul. 2020. DOI 10.2196/19867. Disponível em: https://pediatrics.jmir.org/2020/2/e19867/. Acesso em: 22 jul. 2021</a:t>
                      </a:r>
                      <a:endParaRPr lang="pt-BR" sz="4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7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13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Ryan Araujo</dc:creator>
  <cp:lastModifiedBy>HP</cp:lastModifiedBy>
  <cp:revision>719</cp:revision>
  <dcterms:created xsi:type="dcterms:W3CDTF">2021-08-18T18:37:03Z</dcterms:created>
  <dcterms:modified xsi:type="dcterms:W3CDTF">2021-08-27T18:27:29Z</dcterms:modified>
</cp:coreProperties>
</file>