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419299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838598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257897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677192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2096491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515790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935089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354388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>
        <p:scale>
          <a:sx n="19" d="100"/>
          <a:sy n="19" d="100"/>
        </p:scale>
        <p:origin x="1482" y="-492"/>
      </p:cViewPr>
      <p:guideLst>
        <p:guide orient="horz" pos="13608"/>
        <p:guide pos="10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2E0A-6DE8-4F8E-8553-18592C80C11B}" type="datetimeFigureOut">
              <a:rPr lang="pt-BR" smtClean="0"/>
              <a:pPr/>
              <a:t>27/08/2021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F440A-FEA6-4580-A1B3-D2B9BC0ECD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0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raujo\Desktop\2021 - Modelo Banner Mostra Científic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2400875" cy="432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838598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4475" indent="-1814475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0" kern="1200">
          <a:solidFill>
            <a:schemeClr val="tx1"/>
          </a:solidFill>
          <a:latin typeface="+mn-lt"/>
          <a:ea typeface="+mn-ea"/>
          <a:cs typeface="+mn-cs"/>
        </a:defRPr>
      </a:lvl1pPr>
      <a:lvl2pPr marL="3931358" indent="-1512064" algn="l" defTabSz="48385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048246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467545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6844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306143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725438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144737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4036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9299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838598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257897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77192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6491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515790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935089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354388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763044" y="34929046"/>
            <a:ext cx="31004092" cy="1107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03907" y="35005573"/>
            <a:ext cx="31004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89660" y="21798409"/>
            <a:ext cx="15216294" cy="12144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2515790" y="21805467"/>
            <a:ext cx="1130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6769509" y="11054228"/>
            <a:ext cx="15323832" cy="12144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8966517" y="11129618"/>
            <a:ext cx="1137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RESULTADOS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771417" y="11054228"/>
            <a:ext cx="15216294" cy="12144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4032" y="11101545"/>
            <a:ext cx="1634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                            INTRODUÇÃO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6980728" y="25913158"/>
            <a:ext cx="14716228" cy="12144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8159766" y="25997535"/>
            <a:ext cx="1224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1417" y="12343070"/>
            <a:ext cx="15287732" cy="62478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sz="5000" dirty="0"/>
              <a:t>O termo “</a:t>
            </a:r>
            <a:r>
              <a:rPr lang="pt-BR" sz="5000" dirty="0" err="1"/>
              <a:t>transgênero</a:t>
            </a:r>
            <a:r>
              <a:rPr lang="pt-BR" sz="5000" dirty="0"/>
              <a:t>” designa um indivíduo cuja identidade de gênero não se iguala ao sexo atribuído ao nascimento. Para o homem </a:t>
            </a:r>
            <a:r>
              <a:rPr lang="pt-BR" sz="5000" dirty="0" err="1"/>
              <a:t>transgênero</a:t>
            </a:r>
            <a:r>
              <a:rPr lang="pt-BR" sz="5000" dirty="0"/>
              <a:t>, a testosterona é a substância de escolha na realização da </a:t>
            </a:r>
            <a:r>
              <a:rPr lang="pt-BR" sz="5000" dirty="0" err="1"/>
              <a:t>hormonioterapia</a:t>
            </a:r>
            <a:r>
              <a:rPr lang="pt-BR" sz="5000" dirty="0"/>
              <a:t>, com a finalidade de obter características sexuais masculinas secundárias. A terapia hormonal, contudo, pode provocar efeitos adversos ainda não elucidados na população </a:t>
            </a:r>
            <a:r>
              <a:rPr lang="pt-BR" sz="5000" dirty="0" err="1"/>
              <a:t>transgênero</a:t>
            </a:r>
            <a:r>
              <a:rPr lang="pt-BR" sz="5000" dirty="0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6457844"/>
            <a:ext cx="284311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816" y="6085725"/>
            <a:ext cx="324040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+mj-lt"/>
                <a:cs typeface="Arial" panose="020B0604020202020204" pitchFamily="34" charset="0"/>
              </a:rPr>
              <a:t>PERFIL LIPÍDICO EM HOMENS TRANSGÊNEROS ADULTOS, EM USO DE HORMONIOTERAPIA CRUZADA, E RISCO DE DOENÇAS CARDIOVASCULARES: UMA REVISÃO SISTEMÁTICA </a:t>
            </a:r>
          </a:p>
          <a:p>
            <a:pPr algn="ctr"/>
            <a:r>
              <a:rPr lang="pt-BR" sz="4800" b="1" dirty="0" err="1">
                <a:latin typeface="+mj-lt"/>
                <a:cs typeface="Arial" panose="020B0604020202020204" pitchFamily="34" charset="0"/>
              </a:rPr>
              <a:t>Danúbia</a:t>
            </a:r>
            <a:r>
              <a:rPr lang="pt-BR" sz="4800" b="1" dirty="0">
                <a:latin typeface="+mj-lt"/>
                <a:cs typeface="Arial" panose="020B0604020202020204" pitchFamily="34" charset="0"/>
              </a:rPr>
              <a:t> Boy Alves¹, Laura </a:t>
            </a:r>
            <a:r>
              <a:rPr lang="pt-BR" sz="4800" b="1" dirty="0" err="1">
                <a:latin typeface="+mj-lt"/>
                <a:cs typeface="Arial" panose="020B0604020202020204" pitchFamily="34" charset="0"/>
              </a:rPr>
              <a:t>Sperandio</a:t>
            </a:r>
            <a:r>
              <a:rPr lang="pt-BR" sz="4800" b="1" dirty="0">
                <a:latin typeface="+mj-lt"/>
                <a:cs typeface="Arial" panose="020B0604020202020204" pitchFamily="34" charset="0"/>
              </a:rPr>
              <a:t> Nascimento¹, Letícia Chiepe¹, </a:t>
            </a:r>
            <a:r>
              <a:rPr lang="pt-BR" sz="4800" b="1" dirty="0" err="1">
                <a:latin typeface="+mj-lt"/>
                <a:cs typeface="Arial" panose="020B0604020202020204" pitchFamily="34" charset="0"/>
              </a:rPr>
              <a:t>Tatiani</a:t>
            </a:r>
            <a:r>
              <a:rPr lang="pt-BR" sz="4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4800" b="1" dirty="0" err="1">
                <a:latin typeface="+mj-lt"/>
                <a:cs typeface="Arial" panose="020B0604020202020204" pitchFamily="34" charset="0"/>
              </a:rPr>
              <a:t>Bellettini</a:t>
            </a:r>
            <a:r>
              <a:rPr lang="pt-BR" sz="4800" b="1" dirty="0">
                <a:latin typeface="+mj-lt"/>
                <a:cs typeface="Arial" panose="020B0604020202020204" pitchFamily="34" charset="0"/>
              </a:rPr>
              <a:t> dos Santos²,</a:t>
            </a:r>
          </a:p>
          <a:p>
            <a:pPr algn="ctr"/>
            <a:r>
              <a:rPr lang="pt-BR" sz="4800" b="1" dirty="0">
                <a:latin typeface="+mj-lt"/>
                <a:cs typeface="Arial" panose="020B0604020202020204" pitchFamily="34" charset="0"/>
              </a:rPr>
              <a:t>Fernanda Cristina de Abreu Quintela Castro</a:t>
            </a:r>
            <a:r>
              <a:rPr lang="pt-BR" sz="4800" b="1" baseline="30000" dirty="0">
                <a:latin typeface="+mj-lt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pt-BR" sz="4000" dirty="0">
                <a:latin typeface="+mj-lt"/>
                <a:cs typeface="Arial" panose="020B0604020202020204" pitchFamily="34" charset="0"/>
              </a:rPr>
              <a:t>¹Graduanda em Medicina - UNESC; </a:t>
            </a:r>
            <a:r>
              <a:rPr lang="pt-BR" sz="40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+mj-lt"/>
                <a:cs typeface="Arial" panose="020B0604020202020204" pitchFamily="34" charset="0"/>
              </a:rPr>
              <a:t>Doutora em Ciências da Saúde, Professora do Curso de Medicina – UNESC; </a:t>
            </a:r>
            <a:r>
              <a:rPr lang="pt-BR" sz="4000" baseline="30000" dirty="0">
                <a:latin typeface="+mj-lt"/>
                <a:cs typeface="Arial" panose="020B0604020202020204" pitchFamily="34" charset="0"/>
              </a:rPr>
              <a:t>3</a:t>
            </a:r>
            <a:r>
              <a:rPr lang="pt-BR" sz="4000" dirty="0">
                <a:latin typeface="+mj-lt"/>
                <a:cs typeface="Arial" panose="020B0604020202020204" pitchFamily="34" charset="0"/>
              </a:rPr>
              <a:t>Doutora em Saúde da Criança, Professora do Curso de Medicina – UNESC / nandaquin@hotmail.com.</a:t>
            </a:r>
          </a:p>
        </p:txBody>
      </p:sp>
      <p:sp>
        <p:nvSpPr>
          <p:cNvPr id="3079" name="AutoShape 7" descr="blob:https://web.whatsapp.com/b31c7489-cfb0-4789-9001-43af316a89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2" name="AutoShape 10" descr="blob:https://web.whatsapp.com/27778248-3096-4384-8243-25e9c0493a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6869637" y="26758749"/>
            <a:ext cx="14827319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resultados bioquímicos   não indicam alteração significativa. As avaliações antropométricas não apresentaram alterações preditivas para risco cardiovascular.</a:t>
            </a:r>
            <a:r>
              <a:rPr lang="pt-BR" sz="5000" dirty="0">
                <a:effectLst/>
              </a:rPr>
              <a:t> </a:t>
            </a:r>
            <a:r>
              <a:rPr lang="pt-BR" sz="5000" dirty="0">
                <a:latin typeface="Arial" panose="020B0604020202020204" pitchFamily="34" charset="0"/>
              </a:rPr>
              <a:t>É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possível perceber mudanças de algumas taxas lipídicas, como o aumento de triglicerídeos, a queda de HDL e o aumento de LDL, porém, é importante ressaltar que a informação a longo prazo é escassa e a qualidade da evidência é baixa, sendo necessários estudos de qualidade e com maior tempo de acompanhamento.</a:t>
            </a:r>
            <a:endParaRPr lang="pt-BR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99978" y="36080036"/>
            <a:ext cx="310040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APA, American </a:t>
            </a:r>
            <a:r>
              <a:rPr lang="pt-BR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Psychiatric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Diagnostic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Statistical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Manual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Mental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Disorders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(DSM-5®)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5. ed. Arlington: Sheridan Books, 2013.</a:t>
            </a:r>
          </a:p>
          <a:p>
            <a:pPr algn="just"/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VELHO, I. 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Efeitos da terapia hormonal com testosterona sobre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pressão arterial e </a:t>
            </a:r>
            <a:r>
              <a:rPr lang="pt-BR" sz="5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perfillaboratorial</a:t>
            </a:r>
            <a:r>
              <a:rPr lang="pt-BR" sz="5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homens transgêneros: uma revisão sistemática e meta-análise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2016. Dissertação de mestrado. Universidade Federal do Rio Grande do Sul Faculdade de Medicina, Programa de Pós-graduação em Ciências da Saúde: Ginecologia e Obstetrícia. RS-Porto Alegre. Disponível em: &lt;https://lume.ufrgs.br/</a:t>
            </a:r>
            <a:r>
              <a:rPr lang="pt-BR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/10183/157944&gt;. Acesso em: 20 mai. 2020.</a:t>
            </a:r>
            <a:r>
              <a:rPr lang="pt-BR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pt-BR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5000" dirty="0">
              <a:latin typeface="Arial" panose="020B0604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89660" y="18820631"/>
            <a:ext cx="15216294" cy="12144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648578" y="18892639"/>
            <a:ext cx="13177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829116" y="20116775"/>
            <a:ext cx="14930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Avaliar a influência da hormonioterapia no perfil lipídico e risco cardiovascular, de homens transgênero.</a:t>
            </a:r>
            <a:r>
              <a:rPr lang="pt-BR" sz="5000" dirty="0"/>
              <a:t>.</a:t>
            </a:r>
          </a:p>
        </p:txBody>
      </p:sp>
      <p:sp>
        <p:nvSpPr>
          <p:cNvPr id="48" name="CaixaDeTexto 1"/>
          <p:cNvSpPr txBox="1"/>
          <p:nvPr/>
        </p:nvSpPr>
        <p:spPr>
          <a:xfrm>
            <a:off x="10094076" y="20959758"/>
            <a:ext cx="12215898" cy="12858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1100" dirty="0"/>
          </a:p>
        </p:txBody>
      </p:sp>
      <p:sp>
        <p:nvSpPr>
          <p:cNvPr id="49" name="CaixaDeTexto 1"/>
          <p:cNvSpPr txBox="1"/>
          <p:nvPr/>
        </p:nvSpPr>
        <p:spPr>
          <a:xfrm>
            <a:off x="10232920" y="21112158"/>
            <a:ext cx="12215898" cy="12858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1100" dirty="0"/>
          </a:p>
        </p:txBody>
      </p:sp>
      <p:sp>
        <p:nvSpPr>
          <p:cNvPr id="50" name="CaixaDeTexto 1"/>
          <p:cNvSpPr txBox="1"/>
          <p:nvPr/>
        </p:nvSpPr>
        <p:spPr>
          <a:xfrm>
            <a:off x="15701959" y="32675590"/>
            <a:ext cx="12215898" cy="12858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11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9586401" y="42130859"/>
            <a:ext cx="14787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solidFill>
                  <a:schemeClr val="bg1"/>
                </a:solidFill>
              </a:rPr>
              <a:t>“</a:t>
            </a:r>
            <a:r>
              <a:rPr lang="pt-BR" sz="4400" b="1" dirty="0">
                <a:solidFill>
                  <a:schemeClr val="bg1"/>
                </a:solidFill>
              </a:rPr>
              <a:t>Este é um artigo  fruto de Iniciação Científica PIBICT”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3AD66F3-6294-4B63-A726-232CEC7DB99A}"/>
              </a:ext>
            </a:extLst>
          </p:cNvPr>
          <p:cNvSpPr txBox="1"/>
          <p:nvPr/>
        </p:nvSpPr>
        <p:spPr>
          <a:xfrm>
            <a:off x="771417" y="23409755"/>
            <a:ext cx="15216294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Trata-se de uma revisão sistemática, que seguiu as diretrizes dos Itens de Relatório de Revisões Sistemáticas – PRISMA, sendo registrada  no Registro Prospectivo Internacional de Revisões Sistemáticas (PROSPERO) sob o número CRD42020212560. Uma busca padronizada foi realizada até março de 2021, nas bases de dados MEDLINE (via PUBMED), </a:t>
            </a:r>
            <a:r>
              <a:rPr lang="pt-BR" sz="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pt-BR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BR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Library Online (SciELO), </a:t>
            </a:r>
            <a:r>
              <a:rPr lang="pt-BR" sz="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EBSCOhost</a:t>
            </a:r>
            <a:r>
              <a:rPr lang="pt-BR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SpringerLink</a:t>
            </a:r>
            <a:r>
              <a:rPr lang="pt-BR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sendo utilizada a seguinte estratégia de busca:</a:t>
            </a: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ransgender men, female-to-male, cross sex hormone therapy, testosterone, lipids, lipid profile, cholesterol, cardiovascular risk. </a:t>
            </a:r>
            <a:endParaRPr lang="pt-BR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4B54C35F-B60A-40D3-B834-52E5523B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656" y="12343070"/>
            <a:ext cx="11666988" cy="130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3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469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Ryan Araujo</dc:creator>
  <cp:lastModifiedBy>Laura Sperandio</cp:lastModifiedBy>
  <cp:revision>22</cp:revision>
  <dcterms:created xsi:type="dcterms:W3CDTF">2021-08-18T18:37:03Z</dcterms:created>
  <dcterms:modified xsi:type="dcterms:W3CDTF">2021-08-28T01:45:36Z</dcterms:modified>
</cp:coreProperties>
</file>