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694" y="-38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E61A-DD75-4080-85E8-7D87EA70EF69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D8C-AF31-4834-ADAE-D896CA0261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4243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E61A-DD75-4080-85E8-7D87EA70EF69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D8C-AF31-4834-ADAE-D896CA0261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3484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E61A-DD75-4080-85E8-7D87EA70EF69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D8C-AF31-4834-ADAE-D896CA0261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042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E61A-DD75-4080-85E8-7D87EA70EF69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D8C-AF31-4834-ADAE-D896CA0261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0744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E61A-DD75-4080-85E8-7D87EA70EF69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D8C-AF31-4834-ADAE-D896CA0261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2100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E61A-DD75-4080-85E8-7D87EA70EF69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D8C-AF31-4834-ADAE-D896CA0261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6223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E61A-DD75-4080-85E8-7D87EA70EF69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D8C-AF31-4834-ADAE-D896CA0261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4142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E61A-DD75-4080-85E8-7D87EA70EF69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D8C-AF31-4834-ADAE-D896CA0261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4176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E61A-DD75-4080-85E8-7D87EA70EF69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D8C-AF31-4834-ADAE-D896CA0261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4697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E61A-DD75-4080-85E8-7D87EA70EF69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D8C-AF31-4834-ADAE-D896CA0261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9522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E61A-DD75-4080-85E8-7D87EA70EF69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D8C-AF31-4834-ADAE-D896CA0261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161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DE61A-DD75-4080-85E8-7D87EA70EF69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61D8C-AF31-4834-ADAE-D896CA0261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7068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030BA64F-C42B-4E4B-96AC-11C6AEE499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77F512EF-F292-41E8-BA3A-6B8F8F7E565B}"/>
              </a:ext>
            </a:extLst>
          </p:cNvPr>
          <p:cNvSpPr/>
          <p:nvPr/>
        </p:nvSpPr>
        <p:spPr>
          <a:xfrm>
            <a:off x="0" y="2159926"/>
            <a:ext cx="6858000" cy="52231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9968742-D718-4444-84A6-C861E02EB8FF}"/>
              </a:ext>
            </a:extLst>
          </p:cNvPr>
          <p:cNvSpPr txBox="1"/>
          <p:nvPr/>
        </p:nvSpPr>
        <p:spPr>
          <a:xfrm>
            <a:off x="16003" y="2157557"/>
            <a:ext cx="6858000" cy="477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ENCARCERAMENTO DE BEXIGA E INTESTINO DELGADO SECUNDÁRIO A HÉRNIA PERINEAL BILATERAL EM CÃO – RELATO DE CASO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9CDC27EB-7568-4DF6-8D96-F335B534D74F}"/>
              </a:ext>
            </a:extLst>
          </p:cNvPr>
          <p:cNvCxnSpPr>
            <a:cxnSpLocks/>
          </p:cNvCxnSpPr>
          <p:nvPr/>
        </p:nvCxnSpPr>
        <p:spPr>
          <a:xfrm>
            <a:off x="103632" y="2115312"/>
            <a:ext cx="66080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26AEE2F5-5FD0-484F-AD68-16EA80FA2E23}"/>
              </a:ext>
            </a:extLst>
          </p:cNvPr>
          <p:cNvCxnSpPr>
            <a:cxnSpLocks/>
          </p:cNvCxnSpPr>
          <p:nvPr/>
        </p:nvCxnSpPr>
        <p:spPr>
          <a:xfrm>
            <a:off x="103632" y="3663696"/>
            <a:ext cx="66080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6DBDD91B-2858-4C10-96A0-D3418DB8C036}"/>
              </a:ext>
            </a:extLst>
          </p:cNvPr>
          <p:cNvSpPr txBox="1"/>
          <p:nvPr/>
        </p:nvSpPr>
        <p:spPr>
          <a:xfrm>
            <a:off x="54864" y="2724912"/>
            <a:ext cx="6656832" cy="9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Erick Cabral Coelho¹, Solimar Felipe </a:t>
            </a:r>
            <a:r>
              <a:rPr lang="pt-BR" sz="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Contarini</a:t>
            </a:r>
            <a:r>
              <a:rPr lang="pt-BR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Oliveira</a:t>
            </a:r>
            <a:r>
              <a:rPr lang="pt-BR" sz="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pt-BR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Fernanda Kelly Pereira Ribeiro</a:t>
            </a:r>
            <a:r>
              <a:rPr lang="pt-BR" sz="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pt-BR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Letícia Silva Zani</a:t>
            </a:r>
            <a:r>
              <a:rPr lang="pt-BR" sz="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pt-BR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Luiz Alexandre Moscon</a:t>
            </a:r>
            <a:r>
              <a:rPr lang="pt-BR" sz="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endParaRPr lang="pt-BR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¹Médico Veterinário, pós graduando em anestesiologia veterinária; </a:t>
            </a:r>
            <a:r>
              <a:rPr lang="pt-BR" sz="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lang="pt-BR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Médico Veterinário, pós graduando em diagnóstico por imagem; </a:t>
            </a:r>
            <a:r>
              <a:rPr lang="pt-BR" sz="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pt-BR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Médica Veterinária, pós graduanda em cirurgia de pequenos animais; </a:t>
            </a:r>
            <a:r>
              <a:rPr lang="pt-BR" sz="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</a:t>
            </a:r>
            <a:r>
              <a:rPr lang="pt-BR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Médica veterinária, pós graduanda em clínica médica e cirúrgica de pequenos animais; </a:t>
            </a:r>
            <a:r>
              <a:rPr lang="pt-BR" sz="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 </a:t>
            </a:r>
            <a:r>
              <a:rPr lang="pt-BR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Médico Veterinário, Mestre em ciência animal, Professor do curso de Medicina Veterinária – UNESC / erickcabrall@hotmail.com</a:t>
            </a:r>
          </a:p>
        </p:txBody>
      </p:sp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id="{AD9F2715-6568-4C1E-8A80-40F9CD424ECD}"/>
              </a:ext>
            </a:extLst>
          </p:cNvPr>
          <p:cNvCxnSpPr>
            <a:cxnSpLocks/>
          </p:cNvCxnSpPr>
          <p:nvPr/>
        </p:nvCxnSpPr>
        <p:spPr>
          <a:xfrm>
            <a:off x="3383280" y="3779520"/>
            <a:ext cx="45720" cy="7924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6B21C0B8-8F54-4D07-B352-4BBF059ED3E2}"/>
              </a:ext>
            </a:extLst>
          </p:cNvPr>
          <p:cNvSpPr txBox="1"/>
          <p:nvPr/>
        </p:nvSpPr>
        <p:spPr>
          <a:xfrm>
            <a:off x="231648" y="3812073"/>
            <a:ext cx="28163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b="1" dirty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B979E3F6-A080-4196-9096-A32054B8F7DF}"/>
              </a:ext>
            </a:extLst>
          </p:cNvPr>
          <p:cNvSpPr txBox="1"/>
          <p:nvPr/>
        </p:nvSpPr>
        <p:spPr>
          <a:xfrm>
            <a:off x="1030224" y="5137667"/>
            <a:ext cx="132283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b="1" dirty="0"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FCAF51D9-6485-4FB8-AA5B-23FD385005B5}"/>
              </a:ext>
            </a:extLst>
          </p:cNvPr>
          <p:cNvSpPr txBox="1"/>
          <p:nvPr/>
        </p:nvSpPr>
        <p:spPr>
          <a:xfrm>
            <a:off x="908304" y="6256499"/>
            <a:ext cx="173736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b="1" dirty="0">
                <a:latin typeface="Arial" panose="020B0604020202020204" pitchFamily="34" charset="0"/>
                <a:cs typeface="Arial" panose="020B0604020202020204" pitchFamily="34" charset="0"/>
              </a:rPr>
              <a:t>RELATO DE CASO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C6AF331D-1B02-455E-95C9-CA50A2FD3D5E}"/>
              </a:ext>
            </a:extLst>
          </p:cNvPr>
          <p:cNvSpPr txBox="1"/>
          <p:nvPr/>
        </p:nvSpPr>
        <p:spPr>
          <a:xfrm>
            <a:off x="737616" y="8860241"/>
            <a:ext cx="190804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b="1" dirty="0">
                <a:latin typeface="Arial" panose="020B0604020202020204" pitchFamily="34" charset="0"/>
                <a:cs typeface="Arial" panose="020B0604020202020204" pitchFamily="34" charset="0"/>
              </a:rPr>
              <a:t>DISCUSSÃO E CONCLUSÃO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BCD4EDE0-396B-4511-A905-03A39B488F40}"/>
              </a:ext>
            </a:extLst>
          </p:cNvPr>
          <p:cNvSpPr txBox="1"/>
          <p:nvPr/>
        </p:nvSpPr>
        <p:spPr>
          <a:xfrm>
            <a:off x="210312" y="4068062"/>
            <a:ext cx="3096768" cy="1118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Hérnia perineal é caracterizada como o enfraquecimento seguido de ruptura dos músculos que formam o diafragma pélvico, fazendo com que órgãos abdominais desloquem-se através desta para a região perineal. Geralmente, o conteúdo herniado comumente encontrado são bexiga e intestino de forma unilateral isoladamente. </a:t>
            </a:r>
            <a:endParaRPr lang="pt-BR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5234329D-1BB3-4982-9D81-D556545CFECE}"/>
              </a:ext>
            </a:extLst>
          </p:cNvPr>
          <p:cNvSpPr txBox="1"/>
          <p:nvPr/>
        </p:nvSpPr>
        <p:spPr>
          <a:xfrm>
            <a:off x="232029" y="5387717"/>
            <a:ext cx="30754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9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 objetivo do presente trabalho é relatar o caso de hérnia perineal </a:t>
            </a:r>
            <a:r>
              <a:rPr lang="pt-BR" sz="9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reincidivante</a:t>
            </a:r>
            <a:r>
              <a:rPr lang="pt-BR" sz="9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em um canino macho adulto.</a:t>
            </a:r>
            <a:endParaRPr lang="pt-BR" sz="900" dirty="0"/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26FB8AE8-A82E-498E-9A5D-C0917C87128B}"/>
              </a:ext>
            </a:extLst>
          </p:cNvPr>
          <p:cNvSpPr txBox="1"/>
          <p:nvPr/>
        </p:nvSpPr>
        <p:spPr>
          <a:xfrm>
            <a:off x="239268" y="6716704"/>
            <a:ext cx="30754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9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Foi atendido no Hospital Veterinário um canino, macho, SRD, 7 anos, 21 quilos, apresentando apatia, prostração, constipação e </a:t>
            </a:r>
            <a:r>
              <a:rPr lang="pt-BR" sz="9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anúria</a:t>
            </a:r>
            <a:r>
              <a:rPr lang="pt-BR" sz="9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Após avaliação clínica foi constatada aumento de volume em região de períneo (</a:t>
            </a:r>
            <a:r>
              <a:rPr lang="pt-BR" sz="9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Fig. 1</a:t>
            </a:r>
            <a:r>
              <a:rPr lang="pt-BR" sz="9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 no qual foi sugerido a realização de exame ultrassonográfico, sendo diagnosticado hérnia perineal bilateral, com encarceramento de bexiga em lado direito e intestino delgado em lado esquerdo. O paciente foi encaminhado para a correção cirúrgica, sendo encontrada tela de polipropileno sugerindo uma </a:t>
            </a:r>
            <a:r>
              <a:rPr lang="pt-BR" sz="9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reincidiva</a:t>
            </a:r>
            <a:r>
              <a:rPr lang="pt-BR" sz="9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do quadro (</a:t>
            </a:r>
            <a:r>
              <a:rPr lang="pt-BR" sz="9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Fig. 2</a:t>
            </a:r>
            <a:r>
              <a:rPr lang="pt-BR" sz="9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). Os órgãos abdominais foram realocados e em seguida realizada a herniorrafia.</a:t>
            </a:r>
            <a:endParaRPr lang="pt-BR" sz="900" dirty="0"/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ADB121BE-84D7-4A01-92F5-52889CFA7927}"/>
              </a:ext>
            </a:extLst>
          </p:cNvPr>
          <p:cNvSpPr txBox="1"/>
          <p:nvPr/>
        </p:nvSpPr>
        <p:spPr>
          <a:xfrm>
            <a:off x="153924" y="9300257"/>
            <a:ext cx="30083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9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Caninos, machos, idosos, não castrados apresentam maior predisposição (cerca de 93%), a desenvolverem hérnia perineal, já os felinos, tal afecção é considerada rara. Seu tratamento é somente cirúrgico, entretanto há chances de </a:t>
            </a:r>
            <a:r>
              <a:rPr lang="pt-BR" sz="9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reincidiva</a:t>
            </a:r>
            <a:r>
              <a:rPr lang="pt-BR" sz="9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do quadro caso o paciente não receba o manejo adequado pós operatório. Não existem medidas preventivas, entretanto, levando em consideração que cerca de 93% dos casos os animais são não castrados a </a:t>
            </a:r>
            <a:r>
              <a:rPr lang="pt-BR" sz="9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orquiectomia</a:t>
            </a:r>
            <a:r>
              <a:rPr lang="pt-BR" sz="9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é considerada um método de prevenção. </a:t>
            </a:r>
            <a:endParaRPr lang="pt-BR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89F03CA5-E8DD-48EF-B15F-7261592124A2}"/>
              </a:ext>
            </a:extLst>
          </p:cNvPr>
          <p:cNvSpPr txBox="1"/>
          <p:nvPr/>
        </p:nvSpPr>
        <p:spPr>
          <a:xfrm>
            <a:off x="3531108" y="8930232"/>
            <a:ext cx="30434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800" b="1" dirty="0">
                <a:latin typeface="Arial" panose="020B0604020202020204" pitchFamily="34" charset="0"/>
                <a:cs typeface="Arial" panose="020B0604020202020204" pitchFamily="34" charset="0"/>
              </a:rPr>
              <a:t>Figura 2.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Área cirúrgica com presença de tela de polipropileno (apresentada nas setas).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BA876085-D6A7-4335-AEC7-04EC1927D5E0}"/>
              </a:ext>
            </a:extLst>
          </p:cNvPr>
          <p:cNvSpPr txBox="1"/>
          <p:nvPr/>
        </p:nvSpPr>
        <p:spPr>
          <a:xfrm>
            <a:off x="3531108" y="6408529"/>
            <a:ext cx="30434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800" b="1" dirty="0">
                <a:latin typeface="Arial" panose="020B0604020202020204" pitchFamily="34" charset="0"/>
                <a:cs typeface="Arial" panose="020B0604020202020204" pitchFamily="34" charset="0"/>
              </a:rPr>
              <a:t>Figura 1.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Região perineal apresentando aumento de volume.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86688C24-5B70-44BA-A7C4-E6D2C5BC1C5A}"/>
              </a:ext>
            </a:extLst>
          </p:cNvPr>
          <p:cNvSpPr txBox="1"/>
          <p:nvPr/>
        </p:nvSpPr>
        <p:spPr>
          <a:xfrm>
            <a:off x="4016502" y="9922929"/>
            <a:ext cx="20726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b="1" dirty="0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6A16DE1A-E176-4D00-BC95-826B45B7479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11" t="19334" r="15022" b="22333"/>
          <a:stretch/>
        </p:blipFill>
        <p:spPr>
          <a:xfrm>
            <a:off x="3724275" y="3785954"/>
            <a:ext cx="2505837" cy="2596337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EC910135-6BCF-40F5-A579-FC4B12A71F6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33" t="1" r="6978" b="32325"/>
          <a:stretch/>
        </p:blipFill>
        <p:spPr>
          <a:xfrm>
            <a:off x="3531108" y="6822366"/>
            <a:ext cx="3147326" cy="1948254"/>
          </a:xfrm>
          <a:prstGeom prst="rect">
            <a:avLst/>
          </a:prstGeom>
        </p:spPr>
      </p:pic>
      <p:sp>
        <p:nvSpPr>
          <p:cNvPr id="9" name="Seta: para Baixo 8">
            <a:extLst>
              <a:ext uri="{FF2B5EF4-FFF2-40B4-BE49-F238E27FC236}">
                <a16:creationId xmlns:a16="http://schemas.microsoft.com/office/drawing/2014/main" id="{1D7EB171-3328-4A6F-94FA-3A518E16FD9F}"/>
              </a:ext>
            </a:extLst>
          </p:cNvPr>
          <p:cNvSpPr/>
          <p:nvPr/>
        </p:nvSpPr>
        <p:spPr>
          <a:xfrm rot="2077558">
            <a:off x="5744716" y="7173187"/>
            <a:ext cx="259080" cy="60198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DF8514D3-9F26-48FE-A81E-15947BD2C3FE}"/>
              </a:ext>
            </a:extLst>
          </p:cNvPr>
          <p:cNvSpPr/>
          <p:nvPr/>
        </p:nvSpPr>
        <p:spPr>
          <a:xfrm>
            <a:off x="3931157" y="8084820"/>
            <a:ext cx="426720" cy="17526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79AB59D-668E-4061-9A97-82F51AC6A8C3}"/>
              </a:ext>
            </a:extLst>
          </p:cNvPr>
          <p:cNvSpPr txBox="1"/>
          <p:nvPr/>
        </p:nvSpPr>
        <p:spPr>
          <a:xfrm>
            <a:off x="3634740" y="10393680"/>
            <a:ext cx="304342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FOSSUM, T. Cirurgia de Pequenos Animais. 4ª edição. Rio de Janeiro: Elsevier, 2014.</a:t>
            </a:r>
          </a:p>
          <a:p>
            <a:pPr algn="just"/>
            <a:endParaRPr lang="pt-B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MORTARI; RAHAL. Ciência Rural, v.35, n.5, set-out. </a:t>
            </a:r>
            <a:r>
              <a:rPr lang="pt-BR" sz="9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Ciência Rural</a:t>
            </a:r>
            <a:r>
              <a:rPr lang="pt-BR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n. 5, p. 1220–1228, 2005.</a:t>
            </a:r>
          </a:p>
          <a:p>
            <a:pPr algn="just"/>
            <a:r>
              <a:rPr lang="pt-BR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‌</a:t>
            </a:r>
          </a:p>
          <a:p>
            <a:pPr algn="just"/>
            <a:endParaRPr lang="pt-BR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8778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457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Erick Cabral</dc:creator>
  <cp:lastModifiedBy>Erick Cabral</cp:lastModifiedBy>
  <cp:revision>9</cp:revision>
  <dcterms:created xsi:type="dcterms:W3CDTF">2021-08-24T20:32:25Z</dcterms:created>
  <dcterms:modified xsi:type="dcterms:W3CDTF">2021-08-27T20:57:10Z</dcterms:modified>
</cp:coreProperties>
</file>