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50" d="100"/>
          <a:sy n="150" d="100"/>
        </p:scale>
        <p:origin x="614" y="-772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pt-BR"/>
              <a:t>Clique para editar o título Mestre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47BDE61A-DD75-4080-85E8-7D87EA70EF69}" type="datetimeFigureOut">
              <a:rPr lang="pt-BR" smtClean="0"/>
              <a:t>27/08/2021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B561D8C-AF31-4834-ADAE-D896CA0261DC}" type="slidenum">
              <a:rPr lang="pt-BR" smtClean="0"/>
              <a:t>‹nº›</a:t>
            </a:fld>
            <a:endParaRPr lang="pt-BR"/>
          </a:p>
        </p:txBody>
      </p:sp>
    </p:spTree>
    <p:extLst>
      <p:ext uri="{BB962C8B-B14F-4D97-AF65-F5344CB8AC3E}">
        <p14:creationId xmlns:p14="http://schemas.microsoft.com/office/powerpoint/2010/main" val="1184243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7BDE61A-DD75-4080-85E8-7D87EA70EF69}" type="datetimeFigureOut">
              <a:rPr lang="pt-BR" smtClean="0"/>
              <a:t>27/08/2021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B561D8C-AF31-4834-ADAE-D896CA0261DC}" type="slidenum">
              <a:rPr lang="pt-BR" smtClean="0"/>
              <a:t>‹nº›</a:t>
            </a:fld>
            <a:endParaRPr lang="pt-BR"/>
          </a:p>
        </p:txBody>
      </p:sp>
    </p:spTree>
    <p:extLst>
      <p:ext uri="{BB962C8B-B14F-4D97-AF65-F5344CB8AC3E}">
        <p14:creationId xmlns:p14="http://schemas.microsoft.com/office/powerpoint/2010/main" val="2093484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7BDE61A-DD75-4080-85E8-7D87EA70EF69}" type="datetimeFigureOut">
              <a:rPr lang="pt-BR" smtClean="0"/>
              <a:t>27/08/2021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B561D8C-AF31-4834-ADAE-D896CA0261DC}" type="slidenum">
              <a:rPr lang="pt-BR" smtClean="0"/>
              <a:t>‹nº›</a:t>
            </a:fld>
            <a:endParaRPr lang="pt-BR"/>
          </a:p>
        </p:txBody>
      </p:sp>
    </p:spTree>
    <p:extLst>
      <p:ext uri="{BB962C8B-B14F-4D97-AF65-F5344CB8AC3E}">
        <p14:creationId xmlns:p14="http://schemas.microsoft.com/office/powerpoint/2010/main" val="2510422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7BDE61A-DD75-4080-85E8-7D87EA70EF69}" type="datetimeFigureOut">
              <a:rPr lang="pt-BR" smtClean="0"/>
              <a:t>27/08/2021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B561D8C-AF31-4834-ADAE-D896CA0261DC}" type="slidenum">
              <a:rPr lang="pt-BR" smtClean="0"/>
              <a:t>‹nº›</a:t>
            </a:fld>
            <a:endParaRPr lang="pt-BR"/>
          </a:p>
        </p:txBody>
      </p:sp>
    </p:spTree>
    <p:extLst>
      <p:ext uri="{BB962C8B-B14F-4D97-AF65-F5344CB8AC3E}">
        <p14:creationId xmlns:p14="http://schemas.microsoft.com/office/powerpoint/2010/main" val="1230744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pt-BR"/>
              <a:t>Clique para editar o título Mestre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47BDE61A-DD75-4080-85E8-7D87EA70EF69}" type="datetimeFigureOut">
              <a:rPr lang="pt-BR" smtClean="0"/>
              <a:t>27/08/2021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B561D8C-AF31-4834-ADAE-D896CA0261DC}" type="slidenum">
              <a:rPr lang="pt-BR" smtClean="0"/>
              <a:t>‹nº›</a:t>
            </a:fld>
            <a:endParaRPr lang="pt-BR"/>
          </a:p>
        </p:txBody>
      </p:sp>
    </p:spTree>
    <p:extLst>
      <p:ext uri="{BB962C8B-B14F-4D97-AF65-F5344CB8AC3E}">
        <p14:creationId xmlns:p14="http://schemas.microsoft.com/office/powerpoint/2010/main" val="1172100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47BDE61A-DD75-4080-85E8-7D87EA70EF69}" type="datetimeFigureOut">
              <a:rPr lang="pt-BR" smtClean="0"/>
              <a:t>27/08/2021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B561D8C-AF31-4834-ADAE-D896CA0261DC}" type="slidenum">
              <a:rPr lang="pt-BR" smtClean="0"/>
              <a:t>‹nº›</a:t>
            </a:fld>
            <a:endParaRPr lang="pt-BR"/>
          </a:p>
        </p:txBody>
      </p:sp>
    </p:spTree>
    <p:extLst>
      <p:ext uri="{BB962C8B-B14F-4D97-AF65-F5344CB8AC3E}">
        <p14:creationId xmlns:p14="http://schemas.microsoft.com/office/powerpoint/2010/main" val="3836223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Clique para editar os estilos de texto Mestres</a:t>
            </a:r>
          </a:p>
        </p:txBody>
      </p:sp>
      <p:sp>
        <p:nvSpPr>
          <p:cNvPr id="4" name="Content Placeholder 3"/>
          <p:cNvSpPr>
            <a:spLocks noGrp="1"/>
          </p:cNvSpPr>
          <p:nvPr>
            <p:ph sz="half" idx="2"/>
          </p:nvPr>
        </p:nvSpPr>
        <p:spPr>
          <a:xfrm>
            <a:off x="472381" y="4453467"/>
            <a:ext cx="2901255" cy="6550379"/>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Clique para editar os estilos de texto Mestres</a:t>
            </a:r>
          </a:p>
        </p:txBody>
      </p:sp>
      <p:sp>
        <p:nvSpPr>
          <p:cNvPr id="6" name="Content Placeholder 5"/>
          <p:cNvSpPr>
            <a:spLocks noGrp="1"/>
          </p:cNvSpPr>
          <p:nvPr>
            <p:ph sz="quarter" idx="4"/>
          </p:nvPr>
        </p:nvSpPr>
        <p:spPr>
          <a:xfrm>
            <a:off x="3471863" y="4453467"/>
            <a:ext cx="2915543" cy="6550379"/>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47BDE61A-DD75-4080-85E8-7D87EA70EF69}" type="datetimeFigureOut">
              <a:rPr lang="pt-BR" smtClean="0"/>
              <a:t>27/08/2021</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BB561D8C-AF31-4834-ADAE-D896CA0261DC}" type="slidenum">
              <a:rPr lang="pt-BR" smtClean="0"/>
              <a:t>‹nº›</a:t>
            </a:fld>
            <a:endParaRPr lang="pt-BR"/>
          </a:p>
        </p:txBody>
      </p:sp>
    </p:spTree>
    <p:extLst>
      <p:ext uri="{BB962C8B-B14F-4D97-AF65-F5344CB8AC3E}">
        <p14:creationId xmlns:p14="http://schemas.microsoft.com/office/powerpoint/2010/main" val="3274142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47BDE61A-DD75-4080-85E8-7D87EA70EF69}" type="datetimeFigureOut">
              <a:rPr lang="pt-BR" smtClean="0"/>
              <a:t>27/08/2021</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BB561D8C-AF31-4834-ADAE-D896CA0261DC}" type="slidenum">
              <a:rPr lang="pt-BR" smtClean="0"/>
              <a:t>‹nº›</a:t>
            </a:fld>
            <a:endParaRPr lang="pt-BR"/>
          </a:p>
        </p:txBody>
      </p:sp>
    </p:spTree>
    <p:extLst>
      <p:ext uri="{BB962C8B-B14F-4D97-AF65-F5344CB8AC3E}">
        <p14:creationId xmlns:p14="http://schemas.microsoft.com/office/powerpoint/2010/main" val="2324176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BDE61A-DD75-4080-85E8-7D87EA70EF69}" type="datetimeFigureOut">
              <a:rPr lang="pt-BR" smtClean="0"/>
              <a:t>27/08/2021</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BB561D8C-AF31-4834-ADAE-D896CA0261DC}" type="slidenum">
              <a:rPr lang="pt-BR" smtClean="0"/>
              <a:t>‹nº›</a:t>
            </a:fld>
            <a:endParaRPr lang="pt-BR"/>
          </a:p>
        </p:txBody>
      </p:sp>
    </p:spTree>
    <p:extLst>
      <p:ext uri="{BB962C8B-B14F-4D97-AF65-F5344CB8AC3E}">
        <p14:creationId xmlns:p14="http://schemas.microsoft.com/office/powerpoint/2010/main" val="3514697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pt-BR"/>
              <a:t>Clique para editar o título Mestre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47BDE61A-DD75-4080-85E8-7D87EA70EF69}" type="datetimeFigureOut">
              <a:rPr lang="pt-BR" smtClean="0"/>
              <a:t>27/08/2021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B561D8C-AF31-4834-ADAE-D896CA0261DC}" type="slidenum">
              <a:rPr lang="pt-BR" smtClean="0"/>
              <a:t>‹nº›</a:t>
            </a:fld>
            <a:endParaRPr lang="pt-BR"/>
          </a:p>
        </p:txBody>
      </p:sp>
    </p:spTree>
    <p:extLst>
      <p:ext uri="{BB962C8B-B14F-4D97-AF65-F5344CB8AC3E}">
        <p14:creationId xmlns:p14="http://schemas.microsoft.com/office/powerpoint/2010/main" val="539522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pt-BR"/>
              <a:t>Clique no ícone para adicionar uma imagem</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47BDE61A-DD75-4080-85E8-7D87EA70EF69}" type="datetimeFigureOut">
              <a:rPr lang="pt-BR" smtClean="0"/>
              <a:t>27/08/2021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B561D8C-AF31-4834-ADAE-D896CA0261DC}" type="slidenum">
              <a:rPr lang="pt-BR" smtClean="0"/>
              <a:t>‹nº›</a:t>
            </a:fld>
            <a:endParaRPr lang="pt-BR"/>
          </a:p>
        </p:txBody>
      </p:sp>
    </p:spTree>
    <p:extLst>
      <p:ext uri="{BB962C8B-B14F-4D97-AF65-F5344CB8AC3E}">
        <p14:creationId xmlns:p14="http://schemas.microsoft.com/office/powerpoint/2010/main" val="4034161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47BDE61A-DD75-4080-85E8-7D87EA70EF69}" type="datetimeFigureOut">
              <a:rPr lang="pt-BR" smtClean="0"/>
              <a:t>27/08/2021</a:t>
            </a:fld>
            <a:endParaRPr lang="pt-BR"/>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BB561D8C-AF31-4834-ADAE-D896CA0261DC}" type="slidenum">
              <a:rPr lang="pt-BR" smtClean="0"/>
              <a:t>‹nº›</a:t>
            </a:fld>
            <a:endParaRPr lang="pt-BR"/>
          </a:p>
        </p:txBody>
      </p:sp>
    </p:spTree>
    <p:extLst>
      <p:ext uri="{BB962C8B-B14F-4D97-AF65-F5344CB8AC3E}">
        <p14:creationId xmlns:p14="http://schemas.microsoft.com/office/powerpoint/2010/main" val="40270689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a:extLst>
              <a:ext uri="{FF2B5EF4-FFF2-40B4-BE49-F238E27FC236}">
                <a16:creationId xmlns:a16="http://schemas.microsoft.com/office/drawing/2014/main" id="{030BA64F-C42B-4E4B-96AC-11C6AEE499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 y="0"/>
            <a:ext cx="6858000" cy="12192000"/>
          </a:xfrm>
          <a:prstGeom prst="rect">
            <a:avLst/>
          </a:prstGeom>
        </p:spPr>
      </p:pic>
      <p:sp>
        <p:nvSpPr>
          <p:cNvPr id="7" name="Retângulo 6">
            <a:extLst>
              <a:ext uri="{FF2B5EF4-FFF2-40B4-BE49-F238E27FC236}">
                <a16:creationId xmlns:a16="http://schemas.microsoft.com/office/drawing/2014/main" id="{77F512EF-F292-41E8-BA3A-6B8F8F7E565B}"/>
              </a:ext>
            </a:extLst>
          </p:cNvPr>
          <p:cNvSpPr/>
          <p:nvPr/>
        </p:nvSpPr>
        <p:spPr>
          <a:xfrm>
            <a:off x="0" y="2159926"/>
            <a:ext cx="6858000" cy="522310"/>
          </a:xfrm>
          <a:prstGeom prst="rect">
            <a:avLst/>
          </a:prstGeom>
          <a:solidFill>
            <a:schemeClr val="accent1">
              <a:lumMod val="75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pt-BR"/>
          </a:p>
        </p:txBody>
      </p:sp>
      <p:sp>
        <p:nvSpPr>
          <p:cNvPr id="6" name="CaixaDeTexto 5">
            <a:extLst>
              <a:ext uri="{FF2B5EF4-FFF2-40B4-BE49-F238E27FC236}">
                <a16:creationId xmlns:a16="http://schemas.microsoft.com/office/drawing/2014/main" id="{49968742-D718-4444-84A6-C861E02EB8FF}"/>
              </a:ext>
            </a:extLst>
          </p:cNvPr>
          <p:cNvSpPr txBox="1"/>
          <p:nvPr/>
        </p:nvSpPr>
        <p:spPr>
          <a:xfrm>
            <a:off x="0" y="2269906"/>
            <a:ext cx="6858000" cy="761875"/>
          </a:xfrm>
          <a:prstGeom prst="rect">
            <a:avLst/>
          </a:prstGeom>
          <a:noFill/>
        </p:spPr>
        <p:txBody>
          <a:bodyPr wrap="square" rtlCol="0">
            <a:spAutoFit/>
          </a:bodyPr>
          <a:lstStyle/>
          <a:p>
            <a:pPr algn="ctr">
              <a:lnSpc>
                <a:spcPct val="107000"/>
              </a:lnSpc>
              <a:spcAft>
                <a:spcPts val="800"/>
              </a:spcAft>
            </a:pPr>
            <a:r>
              <a:rPr lang="pt-BR" sz="1200" b="1" dirty="0">
                <a:effectLst/>
                <a:latin typeface="Arial" panose="020B0604020202020204" pitchFamily="34" charset="0"/>
                <a:ea typeface="Calibri" panose="020F0502020204030204" pitchFamily="34" charset="0"/>
                <a:cs typeface="Arial" panose="020B0604020202020204" pitchFamily="34" charset="0"/>
              </a:rPr>
              <a:t>DILATAÇÃO VÓLVULO-GÁSTRICA EM CÃO – RELATO DE CASO</a:t>
            </a:r>
            <a:endParaRPr lang="pt-BR" sz="1200" dirty="0">
              <a:effectLst/>
              <a:latin typeface="Arial" panose="020B0604020202020204" pitchFamily="34" charset="0"/>
              <a:ea typeface="Calibri" panose="020F0502020204030204" pitchFamily="34" charset="0"/>
              <a:cs typeface="Arial" panose="020B0604020202020204" pitchFamily="34" charset="0"/>
            </a:endParaRPr>
          </a:p>
          <a:p>
            <a:pPr algn="ctr"/>
            <a:r>
              <a:rPr lang="pt-BR" sz="1200" b="1" dirty="0">
                <a:effectLst/>
                <a:latin typeface="Arial" panose="020B0604020202020204" pitchFamily="34" charset="0"/>
                <a:ea typeface="Calibri" panose="020F0502020204030204" pitchFamily="34" charset="0"/>
                <a:cs typeface="Arial" panose="020B0604020202020204" pitchFamily="34" charset="0"/>
              </a:rPr>
              <a:t> </a:t>
            </a:r>
            <a:endParaRPr lang="pt-BR" sz="1200" dirty="0">
              <a:effectLst/>
              <a:latin typeface="Arial" panose="020B0604020202020204" pitchFamily="34" charset="0"/>
              <a:ea typeface="Calibri" panose="020F0502020204030204" pitchFamily="34" charset="0"/>
              <a:cs typeface="Arial" panose="020B0604020202020204" pitchFamily="34" charset="0"/>
            </a:endParaRPr>
          </a:p>
          <a:p>
            <a:pPr algn="ctr"/>
            <a:endParaRPr lang="pt-BR" sz="1200" dirty="0">
              <a:latin typeface="Arial" panose="020B0604020202020204" pitchFamily="34" charset="0"/>
              <a:cs typeface="Arial" panose="020B0604020202020204" pitchFamily="34" charset="0"/>
            </a:endParaRPr>
          </a:p>
        </p:txBody>
      </p:sp>
      <p:cxnSp>
        <p:nvCxnSpPr>
          <p:cNvPr id="10" name="Conector reto 9">
            <a:extLst>
              <a:ext uri="{FF2B5EF4-FFF2-40B4-BE49-F238E27FC236}">
                <a16:creationId xmlns:a16="http://schemas.microsoft.com/office/drawing/2014/main" id="{9CDC27EB-7568-4DF6-8D96-F335B534D74F}"/>
              </a:ext>
            </a:extLst>
          </p:cNvPr>
          <p:cNvCxnSpPr>
            <a:cxnSpLocks/>
          </p:cNvCxnSpPr>
          <p:nvPr/>
        </p:nvCxnSpPr>
        <p:spPr>
          <a:xfrm>
            <a:off x="103632" y="2115312"/>
            <a:ext cx="6608064" cy="0"/>
          </a:xfrm>
          <a:prstGeom prst="line">
            <a:avLst/>
          </a:prstGeom>
        </p:spPr>
        <p:style>
          <a:lnRef idx="1">
            <a:schemeClr val="dk1"/>
          </a:lnRef>
          <a:fillRef idx="0">
            <a:schemeClr val="dk1"/>
          </a:fillRef>
          <a:effectRef idx="0">
            <a:schemeClr val="dk1"/>
          </a:effectRef>
          <a:fontRef idx="minor">
            <a:schemeClr val="tx1"/>
          </a:fontRef>
        </p:style>
      </p:cxnSp>
      <p:cxnSp>
        <p:nvCxnSpPr>
          <p:cNvPr id="12" name="Conector reto 11">
            <a:extLst>
              <a:ext uri="{FF2B5EF4-FFF2-40B4-BE49-F238E27FC236}">
                <a16:creationId xmlns:a16="http://schemas.microsoft.com/office/drawing/2014/main" id="{26AEE2F5-5FD0-484F-AD68-16EA80FA2E23}"/>
              </a:ext>
            </a:extLst>
          </p:cNvPr>
          <p:cNvCxnSpPr>
            <a:cxnSpLocks/>
          </p:cNvCxnSpPr>
          <p:nvPr/>
        </p:nvCxnSpPr>
        <p:spPr>
          <a:xfrm>
            <a:off x="103632" y="3663696"/>
            <a:ext cx="6608064" cy="0"/>
          </a:xfrm>
          <a:prstGeom prst="line">
            <a:avLst/>
          </a:prstGeom>
        </p:spPr>
        <p:style>
          <a:lnRef idx="1">
            <a:schemeClr val="dk1"/>
          </a:lnRef>
          <a:fillRef idx="0">
            <a:schemeClr val="dk1"/>
          </a:fillRef>
          <a:effectRef idx="0">
            <a:schemeClr val="dk1"/>
          </a:effectRef>
          <a:fontRef idx="minor">
            <a:schemeClr val="tx1"/>
          </a:fontRef>
        </p:style>
      </p:cxnSp>
      <p:sp>
        <p:nvSpPr>
          <p:cNvPr id="13" name="CaixaDeTexto 12">
            <a:extLst>
              <a:ext uri="{FF2B5EF4-FFF2-40B4-BE49-F238E27FC236}">
                <a16:creationId xmlns:a16="http://schemas.microsoft.com/office/drawing/2014/main" id="{6DBDD91B-2858-4C10-96A0-D3418DB8C036}"/>
              </a:ext>
            </a:extLst>
          </p:cNvPr>
          <p:cNvSpPr txBox="1"/>
          <p:nvPr/>
        </p:nvSpPr>
        <p:spPr>
          <a:xfrm>
            <a:off x="54864" y="2724912"/>
            <a:ext cx="6656832" cy="843885"/>
          </a:xfrm>
          <a:prstGeom prst="rect">
            <a:avLst/>
          </a:prstGeom>
          <a:noFill/>
        </p:spPr>
        <p:txBody>
          <a:bodyPr wrap="square" rtlCol="0">
            <a:spAutoFit/>
          </a:bodyPr>
          <a:lstStyle/>
          <a:p>
            <a:pPr algn="ctr">
              <a:lnSpc>
                <a:spcPct val="107000"/>
              </a:lnSpc>
              <a:spcAft>
                <a:spcPts val="800"/>
              </a:spcAft>
            </a:pPr>
            <a:r>
              <a:rPr lang="pt-BR" sz="800" dirty="0">
                <a:effectLst/>
                <a:latin typeface="Arial" panose="020B0604020202020204" pitchFamily="34" charset="0"/>
                <a:ea typeface="Calibri" panose="020F0502020204030204" pitchFamily="34" charset="0"/>
                <a:cs typeface="Arial" panose="020B0604020202020204" pitchFamily="34" charset="0"/>
              </a:rPr>
              <a:t>Solimar Felipe </a:t>
            </a:r>
            <a:r>
              <a:rPr lang="pt-BR" sz="800" dirty="0" err="1">
                <a:effectLst/>
                <a:latin typeface="Arial" panose="020B0604020202020204" pitchFamily="34" charset="0"/>
                <a:ea typeface="Calibri" panose="020F0502020204030204" pitchFamily="34" charset="0"/>
                <a:cs typeface="Arial" panose="020B0604020202020204" pitchFamily="34" charset="0"/>
              </a:rPr>
              <a:t>Contarini</a:t>
            </a:r>
            <a:r>
              <a:rPr lang="pt-BR" sz="800" dirty="0">
                <a:effectLst/>
                <a:latin typeface="Arial" panose="020B0604020202020204" pitchFamily="34" charset="0"/>
                <a:ea typeface="Calibri" panose="020F0502020204030204" pitchFamily="34" charset="0"/>
                <a:cs typeface="Arial" panose="020B0604020202020204" pitchFamily="34" charset="0"/>
              </a:rPr>
              <a:t> de Oliveira¹, Erick Cabral Coelho</a:t>
            </a:r>
            <a:r>
              <a:rPr lang="pt-BR" sz="800" baseline="30000" dirty="0">
                <a:effectLst/>
                <a:latin typeface="Arial" panose="020B0604020202020204" pitchFamily="34" charset="0"/>
                <a:ea typeface="Calibri" panose="020F0502020204030204" pitchFamily="34" charset="0"/>
                <a:cs typeface="Arial" panose="020B0604020202020204" pitchFamily="34" charset="0"/>
              </a:rPr>
              <a:t>2</a:t>
            </a:r>
            <a:r>
              <a:rPr lang="pt-BR" sz="800" dirty="0">
                <a:effectLst/>
                <a:latin typeface="Arial" panose="020B0604020202020204" pitchFamily="34" charset="0"/>
                <a:ea typeface="Calibri" panose="020F0502020204030204" pitchFamily="34" charset="0"/>
                <a:cs typeface="Arial" panose="020B0604020202020204" pitchFamily="34" charset="0"/>
              </a:rPr>
              <a:t>, Paula Renata Fereguetti</a:t>
            </a:r>
            <a:r>
              <a:rPr lang="pt-BR" sz="800" baseline="30000" dirty="0">
                <a:effectLst/>
                <a:latin typeface="Arial" panose="020B0604020202020204" pitchFamily="34" charset="0"/>
                <a:ea typeface="Calibri" panose="020F0502020204030204" pitchFamily="34" charset="0"/>
                <a:cs typeface="Arial" panose="020B0604020202020204" pitchFamily="34" charset="0"/>
              </a:rPr>
              <a:t>3</a:t>
            </a:r>
            <a:r>
              <a:rPr lang="pt-BR" sz="800" dirty="0">
                <a:effectLst/>
                <a:latin typeface="Arial" panose="020B0604020202020204" pitchFamily="34" charset="0"/>
                <a:ea typeface="Calibri" panose="020F0502020204030204" pitchFamily="34" charset="0"/>
                <a:cs typeface="Arial" panose="020B0604020202020204" pitchFamily="34" charset="0"/>
              </a:rPr>
              <a:t>, Fernanda Kelly Pereira Ribeiro</a:t>
            </a:r>
            <a:r>
              <a:rPr lang="pt-BR" sz="800" baseline="30000" dirty="0">
                <a:effectLst/>
                <a:latin typeface="Arial" panose="020B0604020202020204" pitchFamily="34" charset="0"/>
                <a:ea typeface="Calibri" panose="020F0502020204030204" pitchFamily="34" charset="0"/>
                <a:cs typeface="Arial" panose="020B0604020202020204" pitchFamily="34" charset="0"/>
              </a:rPr>
              <a:t>4</a:t>
            </a:r>
            <a:r>
              <a:rPr lang="pt-BR" sz="800" dirty="0">
                <a:effectLst/>
                <a:latin typeface="Arial" panose="020B0604020202020204" pitchFamily="34" charset="0"/>
                <a:ea typeface="Calibri" panose="020F0502020204030204" pitchFamily="34" charset="0"/>
                <a:cs typeface="Arial" panose="020B0604020202020204" pitchFamily="34" charset="0"/>
              </a:rPr>
              <a:t>, Luiz Alexandre Moscon</a:t>
            </a:r>
            <a:r>
              <a:rPr lang="pt-BR" sz="800" baseline="30000" dirty="0">
                <a:effectLst/>
                <a:latin typeface="Arial" panose="020B0604020202020204" pitchFamily="34" charset="0"/>
                <a:ea typeface="Calibri" panose="020F0502020204030204" pitchFamily="34" charset="0"/>
                <a:cs typeface="Arial" panose="020B0604020202020204" pitchFamily="34" charset="0"/>
              </a:rPr>
              <a:t>5</a:t>
            </a:r>
            <a:r>
              <a:rPr lang="pt-BR" sz="800" dirty="0">
                <a:effectLst/>
                <a:latin typeface="Arial" panose="020B0604020202020204" pitchFamily="34" charset="0"/>
                <a:ea typeface="Calibri" panose="020F0502020204030204" pitchFamily="34" charset="0"/>
                <a:cs typeface="Arial" panose="020B0604020202020204" pitchFamily="34" charset="0"/>
              </a:rPr>
              <a:t> </a:t>
            </a:r>
          </a:p>
          <a:p>
            <a:pPr algn="ctr">
              <a:lnSpc>
                <a:spcPct val="107000"/>
              </a:lnSpc>
              <a:spcAft>
                <a:spcPts val="800"/>
              </a:spcAft>
            </a:pPr>
            <a:r>
              <a:rPr lang="pt-BR" sz="800" dirty="0">
                <a:effectLst/>
                <a:latin typeface="Arial" panose="020B0604020202020204" pitchFamily="34" charset="0"/>
                <a:ea typeface="Calibri" panose="020F0502020204030204" pitchFamily="34" charset="0"/>
                <a:cs typeface="Arial" panose="020B0604020202020204" pitchFamily="34" charset="0"/>
              </a:rPr>
              <a:t> ¹ Médico Veterinário, pós graduando em diagnóstico por imagem; </a:t>
            </a:r>
            <a:r>
              <a:rPr lang="pt-BR" sz="800" baseline="30000" dirty="0">
                <a:effectLst/>
                <a:latin typeface="Arial" panose="020B0604020202020204" pitchFamily="34" charset="0"/>
                <a:ea typeface="Calibri" panose="020F0502020204030204" pitchFamily="34" charset="0"/>
                <a:cs typeface="Arial" panose="020B0604020202020204" pitchFamily="34" charset="0"/>
              </a:rPr>
              <a:t>2 </a:t>
            </a:r>
            <a:r>
              <a:rPr lang="pt-BR" sz="800" dirty="0">
                <a:effectLst/>
                <a:latin typeface="Arial" panose="020B0604020202020204" pitchFamily="34" charset="0"/>
                <a:ea typeface="Calibri" panose="020F0502020204030204" pitchFamily="34" charset="0"/>
                <a:cs typeface="Arial" panose="020B0604020202020204" pitchFamily="34" charset="0"/>
              </a:rPr>
              <a:t>Médico Veterinário, pós graduando em anestesiologia veterinária; </a:t>
            </a:r>
            <a:r>
              <a:rPr lang="pt-BR" sz="800" baseline="30000" dirty="0">
                <a:effectLst/>
                <a:latin typeface="Arial" panose="020B0604020202020204" pitchFamily="34" charset="0"/>
                <a:ea typeface="Calibri" panose="020F0502020204030204" pitchFamily="34" charset="0"/>
                <a:cs typeface="Arial" panose="020B0604020202020204" pitchFamily="34" charset="0"/>
              </a:rPr>
              <a:t>3</a:t>
            </a:r>
            <a:r>
              <a:rPr lang="pt-BR" sz="800" dirty="0">
                <a:effectLst/>
                <a:latin typeface="Arial" panose="020B0604020202020204" pitchFamily="34" charset="0"/>
                <a:ea typeface="Calibri" panose="020F0502020204030204" pitchFamily="34" charset="0"/>
                <a:cs typeface="Arial" panose="020B0604020202020204" pitchFamily="34" charset="0"/>
              </a:rPr>
              <a:t>Médica Veterinária, mestranda em ciência animal; </a:t>
            </a:r>
            <a:r>
              <a:rPr lang="pt-BR" sz="800" baseline="30000" dirty="0">
                <a:effectLst/>
                <a:latin typeface="Arial" panose="020B0604020202020204" pitchFamily="34" charset="0"/>
                <a:ea typeface="Calibri" panose="020F0502020204030204" pitchFamily="34" charset="0"/>
                <a:cs typeface="Arial" panose="020B0604020202020204" pitchFamily="34" charset="0"/>
              </a:rPr>
              <a:t>4</a:t>
            </a:r>
            <a:r>
              <a:rPr lang="pt-BR" sz="800" dirty="0">
                <a:effectLst/>
                <a:latin typeface="Arial" panose="020B0604020202020204" pitchFamily="34" charset="0"/>
                <a:ea typeface="Calibri" panose="020F0502020204030204" pitchFamily="34" charset="0"/>
                <a:cs typeface="Arial" panose="020B0604020202020204" pitchFamily="34" charset="0"/>
              </a:rPr>
              <a:t>Médica Veterinária, pós graduanda em cirurgia de pequenos animais; </a:t>
            </a:r>
            <a:r>
              <a:rPr lang="pt-BR" sz="800" baseline="30000" dirty="0">
                <a:effectLst/>
                <a:latin typeface="Arial" panose="020B0604020202020204" pitchFamily="34" charset="0"/>
                <a:ea typeface="Calibri" panose="020F0502020204030204" pitchFamily="34" charset="0"/>
                <a:cs typeface="Arial" panose="020B0604020202020204" pitchFamily="34" charset="0"/>
              </a:rPr>
              <a:t>5 </a:t>
            </a:r>
            <a:r>
              <a:rPr lang="pt-BR" sz="800" dirty="0">
                <a:effectLst/>
                <a:latin typeface="Arial" panose="020B0604020202020204" pitchFamily="34" charset="0"/>
                <a:ea typeface="Calibri" panose="020F0502020204030204" pitchFamily="34" charset="0"/>
                <a:cs typeface="Arial" panose="020B0604020202020204" pitchFamily="34" charset="0"/>
              </a:rPr>
              <a:t>Médico Veterinário, Mestre em ciência animal, docente do curso de Medicina Veterinária – UNESC / solimarfelipe@hotmail.com</a:t>
            </a:r>
          </a:p>
        </p:txBody>
      </p:sp>
      <p:cxnSp>
        <p:nvCxnSpPr>
          <p:cNvPr id="19" name="Conector reto 18">
            <a:extLst>
              <a:ext uri="{FF2B5EF4-FFF2-40B4-BE49-F238E27FC236}">
                <a16:creationId xmlns:a16="http://schemas.microsoft.com/office/drawing/2014/main" id="{AD9F2715-6568-4C1E-8A80-40F9CD424ECD}"/>
              </a:ext>
            </a:extLst>
          </p:cNvPr>
          <p:cNvCxnSpPr>
            <a:cxnSpLocks/>
          </p:cNvCxnSpPr>
          <p:nvPr/>
        </p:nvCxnSpPr>
        <p:spPr>
          <a:xfrm>
            <a:off x="3383280" y="3779520"/>
            <a:ext cx="45720" cy="7924800"/>
          </a:xfrm>
          <a:prstGeom prst="line">
            <a:avLst/>
          </a:prstGeom>
        </p:spPr>
        <p:style>
          <a:lnRef idx="1">
            <a:schemeClr val="dk1"/>
          </a:lnRef>
          <a:fillRef idx="0">
            <a:schemeClr val="dk1"/>
          </a:fillRef>
          <a:effectRef idx="0">
            <a:schemeClr val="dk1"/>
          </a:effectRef>
          <a:fontRef idx="minor">
            <a:schemeClr val="tx1"/>
          </a:fontRef>
        </p:style>
      </p:cxnSp>
      <p:sp>
        <p:nvSpPr>
          <p:cNvPr id="21" name="CaixaDeTexto 20">
            <a:extLst>
              <a:ext uri="{FF2B5EF4-FFF2-40B4-BE49-F238E27FC236}">
                <a16:creationId xmlns:a16="http://schemas.microsoft.com/office/drawing/2014/main" id="{6B21C0B8-8F54-4D07-B352-4BBF059ED3E2}"/>
              </a:ext>
            </a:extLst>
          </p:cNvPr>
          <p:cNvSpPr txBox="1"/>
          <p:nvPr/>
        </p:nvSpPr>
        <p:spPr>
          <a:xfrm>
            <a:off x="231648" y="3812073"/>
            <a:ext cx="2816352" cy="253916"/>
          </a:xfrm>
          <a:prstGeom prst="rect">
            <a:avLst/>
          </a:prstGeom>
          <a:noFill/>
        </p:spPr>
        <p:txBody>
          <a:bodyPr wrap="square" rtlCol="0">
            <a:spAutoFit/>
          </a:bodyPr>
          <a:lstStyle/>
          <a:p>
            <a:pPr algn="ctr"/>
            <a:r>
              <a:rPr lang="pt-BR" sz="1050" b="1" dirty="0">
                <a:latin typeface="Arial" panose="020B0604020202020204" pitchFamily="34" charset="0"/>
                <a:cs typeface="Arial" panose="020B0604020202020204" pitchFamily="34" charset="0"/>
              </a:rPr>
              <a:t>INTRODUÇÃO</a:t>
            </a:r>
          </a:p>
        </p:txBody>
      </p:sp>
      <p:sp>
        <p:nvSpPr>
          <p:cNvPr id="22" name="CaixaDeTexto 21">
            <a:extLst>
              <a:ext uri="{FF2B5EF4-FFF2-40B4-BE49-F238E27FC236}">
                <a16:creationId xmlns:a16="http://schemas.microsoft.com/office/drawing/2014/main" id="{B979E3F6-A080-4196-9096-A32054B8F7DF}"/>
              </a:ext>
            </a:extLst>
          </p:cNvPr>
          <p:cNvSpPr txBox="1"/>
          <p:nvPr/>
        </p:nvSpPr>
        <p:spPr>
          <a:xfrm>
            <a:off x="1030224" y="5005893"/>
            <a:ext cx="1322832" cy="253916"/>
          </a:xfrm>
          <a:prstGeom prst="rect">
            <a:avLst/>
          </a:prstGeom>
          <a:noFill/>
        </p:spPr>
        <p:txBody>
          <a:bodyPr wrap="square" rtlCol="0">
            <a:spAutoFit/>
          </a:bodyPr>
          <a:lstStyle/>
          <a:p>
            <a:pPr algn="ctr"/>
            <a:r>
              <a:rPr lang="pt-BR" sz="1050" b="1" dirty="0">
                <a:latin typeface="Arial" panose="020B0604020202020204" pitchFamily="34" charset="0"/>
                <a:cs typeface="Arial" panose="020B0604020202020204" pitchFamily="34" charset="0"/>
              </a:rPr>
              <a:t>OBJETIVO</a:t>
            </a:r>
          </a:p>
        </p:txBody>
      </p:sp>
      <p:sp>
        <p:nvSpPr>
          <p:cNvPr id="23" name="CaixaDeTexto 22">
            <a:extLst>
              <a:ext uri="{FF2B5EF4-FFF2-40B4-BE49-F238E27FC236}">
                <a16:creationId xmlns:a16="http://schemas.microsoft.com/office/drawing/2014/main" id="{FCAF51D9-6485-4FB8-AA5B-23FD385005B5}"/>
              </a:ext>
            </a:extLst>
          </p:cNvPr>
          <p:cNvSpPr txBox="1"/>
          <p:nvPr/>
        </p:nvSpPr>
        <p:spPr>
          <a:xfrm>
            <a:off x="858393" y="5639294"/>
            <a:ext cx="1737360" cy="253916"/>
          </a:xfrm>
          <a:prstGeom prst="rect">
            <a:avLst/>
          </a:prstGeom>
          <a:noFill/>
        </p:spPr>
        <p:txBody>
          <a:bodyPr wrap="square" rtlCol="0">
            <a:spAutoFit/>
          </a:bodyPr>
          <a:lstStyle/>
          <a:p>
            <a:pPr algn="ctr"/>
            <a:r>
              <a:rPr lang="pt-BR" sz="1050" b="1" dirty="0">
                <a:latin typeface="Arial" panose="020B0604020202020204" pitchFamily="34" charset="0"/>
                <a:cs typeface="Arial" panose="020B0604020202020204" pitchFamily="34" charset="0"/>
              </a:rPr>
              <a:t>RELATO DE CASO</a:t>
            </a:r>
          </a:p>
        </p:txBody>
      </p:sp>
      <p:sp>
        <p:nvSpPr>
          <p:cNvPr id="24" name="CaixaDeTexto 23">
            <a:extLst>
              <a:ext uri="{FF2B5EF4-FFF2-40B4-BE49-F238E27FC236}">
                <a16:creationId xmlns:a16="http://schemas.microsoft.com/office/drawing/2014/main" id="{C6AF331D-1B02-455E-95C9-CA50A2FD3D5E}"/>
              </a:ext>
            </a:extLst>
          </p:cNvPr>
          <p:cNvSpPr txBox="1"/>
          <p:nvPr/>
        </p:nvSpPr>
        <p:spPr>
          <a:xfrm>
            <a:off x="759333" y="8226840"/>
            <a:ext cx="1908048" cy="415498"/>
          </a:xfrm>
          <a:prstGeom prst="rect">
            <a:avLst/>
          </a:prstGeom>
          <a:noFill/>
        </p:spPr>
        <p:txBody>
          <a:bodyPr wrap="square" rtlCol="0">
            <a:spAutoFit/>
          </a:bodyPr>
          <a:lstStyle/>
          <a:p>
            <a:pPr algn="ctr"/>
            <a:r>
              <a:rPr lang="pt-BR" sz="1050" b="1" dirty="0">
                <a:latin typeface="Arial" panose="020B0604020202020204" pitchFamily="34" charset="0"/>
                <a:cs typeface="Arial" panose="020B0604020202020204" pitchFamily="34" charset="0"/>
              </a:rPr>
              <a:t>DISCUSSÃO E CONCLUSÃO</a:t>
            </a:r>
          </a:p>
        </p:txBody>
      </p:sp>
      <p:sp>
        <p:nvSpPr>
          <p:cNvPr id="26" name="CaixaDeTexto 25">
            <a:extLst>
              <a:ext uri="{FF2B5EF4-FFF2-40B4-BE49-F238E27FC236}">
                <a16:creationId xmlns:a16="http://schemas.microsoft.com/office/drawing/2014/main" id="{BCD4EDE0-396B-4511-A905-03A39B488F40}"/>
              </a:ext>
            </a:extLst>
          </p:cNvPr>
          <p:cNvSpPr txBox="1"/>
          <p:nvPr/>
        </p:nvSpPr>
        <p:spPr>
          <a:xfrm>
            <a:off x="210312" y="4068062"/>
            <a:ext cx="3096768" cy="1061829"/>
          </a:xfrm>
          <a:prstGeom prst="rect">
            <a:avLst/>
          </a:prstGeom>
          <a:noFill/>
        </p:spPr>
        <p:txBody>
          <a:bodyPr wrap="square" rtlCol="0">
            <a:spAutoFit/>
          </a:bodyPr>
          <a:lstStyle/>
          <a:p>
            <a:pPr algn="just"/>
            <a:r>
              <a:rPr lang="pt-BR" sz="900" dirty="0">
                <a:effectLst/>
                <a:latin typeface="Arial" panose="020B0604020202020204" pitchFamily="34" charset="0"/>
                <a:ea typeface="Calibri" panose="020F0502020204030204" pitchFamily="34" charset="0"/>
              </a:rPr>
              <a:t>A dilatação vólvulo-gástrica (DVG) é a condição clínica em que o estômago é rotacionado em seu próprio eixo, associada a distensão, podendo esta ser causada por ar, espuma ou alimento (</a:t>
            </a:r>
            <a:r>
              <a:rPr lang="pt-BR" sz="900" b="1" dirty="0">
                <a:effectLst/>
                <a:latin typeface="Arial" panose="020B0604020202020204" pitchFamily="34" charset="0"/>
                <a:ea typeface="Calibri" panose="020F0502020204030204" pitchFamily="34" charset="0"/>
              </a:rPr>
              <a:t>Fig. 1</a:t>
            </a:r>
            <a:r>
              <a:rPr lang="pt-BR" sz="900" dirty="0">
                <a:effectLst/>
                <a:latin typeface="Arial" panose="020B0604020202020204" pitchFamily="34" charset="0"/>
                <a:ea typeface="Calibri" panose="020F0502020204030204" pitchFamily="34" charset="0"/>
              </a:rPr>
              <a:t>). Trata-se de uma síndrome aguda com taxa de mortalidade de 20 a 45%, podendo evoluir para óbito em até 2 horas após os primeiros sinais. </a:t>
            </a:r>
            <a:endParaRPr lang="pt-BR" sz="900" dirty="0"/>
          </a:p>
        </p:txBody>
      </p:sp>
      <p:sp>
        <p:nvSpPr>
          <p:cNvPr id="27" name="CaixaDeTexto 26">
            <a:extLst>
              <a:ext uri="{FF2B5EF4-FFF2-40B4-BE49-F238E27FC236}">
                <a16:creationId xmlns:a16="http://schemas.microsoft.com/office/drawing/2014/main" id="{5234329D-1BB3-4982-9D81-D556545CFECE}"/>
              </a:ext>
            </a:extLst>
          </p:cNvPr>
          <p:cNvSpPr txBox="1"/>
          <p:nvPr/>
        </p:nvSpPr>
        <p:spPr>
          <a:xfrm>
            <a:off x="175641" y="5233998"/>
            <a:ext cx="3075432" cy="369332"/>
          </a:xfrm>
          <a:prstGeom prst="rect">
            <a:avLst/>
          </a:prstGeom>
          <a:noFill/>
        </p:spPr>
        <p:txBody>
          <a:bodyPr wrap="square" rtlCol="0">
            <a:spAutoFit/>
          </a:bodyPr>
          <a:lstStyle/>
          <a:p>
            <a:pPr algn="just"/>
            <a:r>
              <a:rPr lang="pt-BR" sz="900" dirty="0">
                <a:effectLst/>
                <a:latin typeface="Arial" panose="020B0604020202020204" pitchFamily="34" charset="0"/>
                <a:ea typeface="Calibri" panose="020F0502020204030204" pitchFamily="34" charset="0"/>
              </a:rPr>
              <a:t>O objetivo deste trabalho é relatar o caso de dilatação vólvulo-gástrica em um canino adulto.</a:t>
            </a:r>
            <a:endParaRPr lang="pt-BR" sz="900" dirty="0"/>
          </a:p>
        </p:txBody>
      </p:sp>
      <p:sp>
        <p:nvSpPr>
          <p:cNvPr id="28" name="CaixaDeTexto 27">
            <a:extLst>
              <a:ext uri="{FF2B5EF4-FFF2-40B4-BE49-F238E27FC236}">
                <a16:creationId xmlns:a16="http://schemas.microsoft.com/office/drawing/2014/main" id="{26FB8AE8-A82E-498E-9A5D-C0917C87128B}"/>
              </a:ext>
            </a:extLst>
          </p:cNvPr>
          <p:cNvSpPr txBox="1"/>
          <p:nvPr/>
        </p:nvSpPr>
        <p:spPr>
          <a:xfrm>
            <a:off x="175641" y="5918516"/>
            <a:ext cx="3075432" cy="2308324"/>
          </a:xfrm>
          <a:prstGeom prst="rect">
            <a:avLst/>
          </a:prstGeom>
          <a:noFill/>
        </p:spPr>
        <p:txBody>
          <a:bodyPr wrap="square" rtlCol="0">
            <a:spAutoFit/>
          </a:bodyPr>
          <a:lstStyle/>
          <a:p>
            <a:pPr algn="just"/>
            <a:r>
              <a:rPr lang="pt-BR" sz="900" dirty="0">
                <a:effectLst/>
                <a:latin typeface="Arial" panose="020B0604020202020204" pitchFamily="34" charset="0"/>
                <a:ea typeface="Calibri" panose="020F0502020204030204" pitchFamily="34" charset="0"/>
              </a:rPr>
              <a:t>Foi atendido no Hospital Veterinário, cão macho, da raça dálmata, 5 anos, 25 quilos apresentando apatia e dispneia logo após a ingestão de ração. Na anamnese, foi relatado pelo tutor que a progressão foi rápida. Em caráter de emergência, foi realizada radiografia abdominal, que constatou a dilatação vólvulo-gástrica (</a:t>
            </a:r>
            <a:r>
              <a:rPr lang="pt-BR" sz="900" b="1" dirty="0">
                <a:effectLst/>
                <a:latin typeface="Arial" panose="020B0604020202020204" pitchFamily="34" charset="0"/>
                <a:ea typeface="Calibri" panose="020F0502020204030204" pitchFamily="34" charset="0"/>
              </a:rPr>
              <a:t>Fig. 1</a:t>
            </a:r>
            <a:r>
              <a:rPr lang="pt-BR" sz="900" dirty="0">
                <a:effectLst/>
                <a:latin typeface="Arial" panose="020B0604020202020204" pitchFamily="34" charset="0"/>
                <a:ea typeface="Calibri" panose="020F0502020204030204" pitchFamily="34" charset="0"/>
              </a:rPr>
              <a:t>). O animal foi encaminhado para cirurgia, na qual foi corrigida a patologia e, pela condição do paciente, foi necessária a esplenectomia total. No pós operatório, administrado analgésicos, por tratar-se de um procedimento doloroso, anti-inflamatórios não esteroidais durante 3 dias, para evitar inflamação da área cirúrgica e reação exacerbada na incisão e antibioticoterapia por 7 dias, com intuito de precaver infecções no foco cirúrgico. O animal progrediu bem, obtendo alta após 5 dias de internação. </a:t>
            </a:r>
            <a:endParaRPr lang="pt-BR" sz="900" dirty="0"/>
          </a:p>
        </p:txBody>
      </p:sp>
      <p:sp>
        <p:nvSpPr>
          <p:cNvPr id="29" name="CaixaDeTexto 28">
            <a:extLst>
              <a:ext uri="{FF2B5EF4-FFF2-40B4-BE49-F238E27FC236}">
                <a16:creationId xmlns:a16="http://schemas.microsoft.com/office/drawing/2014/main" id="{ADB121BE-84D7-4A01-92F5-52889CFA7927}"/>
              </a:ext>
            </a:extLst>
          </p:cNvPr>
          <p:cNvSpPr txBox="1"/>
          <p:nvPr/>
        </p:nvSpPr>
        <p:spPr>
          <a:xfrm>
            <a:off x="210312" y="8642338"/>
            <a:ext cx="3008376" cy="2031325"/>
          </a:xfrm>
          <a:prstGeom prst="rect">
            <a:avLst/>
          </a:prstGeom>
          <a:noFill/>
        </p:spPr>
        <p:txBody>
          <a:bodyPr wrap="square" rtlCol="0">
            <a:spAutoFit/>
          </a:bodyPr>
          <a:lstStyle/>
          <a:p>
            <a:pPr algn="just"/>
            <a:r>
              <a:rPr lang="pt-BR" sz="900" dirty="0">
                <a:effectLst/>
                <a:latin typeface="Arial" panose="020B0604020202020204" pitchFamily="34" charset="0"/>
                <a:ea typeface="Calibri" panose="020F0502020204030204" pitchFamily="34" charset="0"/>
              </a:rPr>
              <a:t>O DVG pode ocorrer em caninos de todas as raças, entretanto, raças de grande porte, de peito largo e profundo apresentam maior predisposição. Tendo em vista a localização anatômica do baço, é comum em processos de rotação gástrica, tal órgão também ser rotacionado, causando necrose do mesmo. Os estudos apontam que caninos que são alimentados uma vez ao dia com grande volume alimentar, também possuem maior predisposição. Essa condição apresenta caráter emergencial e seu tratamento é a correção cirúrgica. Conclui-se que suas medidas preventivas incluem aumentar a frequência de alimentação, podendo ser pequenas porções durante o dia, evitar o estresse durante a alimentação e exercícios pós prandiais. </a:t>
            </a:r>
            <a:endParaRPr lang="pt-BR" sz="900" dirty="0">
              <a:latin typeface="Arial" panose="020B0604020202020204" pitchFamily="34" charset="0"/>
              <a:cs typeface="Arial" panose="020B0604020202020204" pitchFamily="34" charset="0"/>
            </a:endParaRPr>
          </a:p>
        </p:txBody>
      </p:sp>
      <p:sp>
        <p:nvSpPr>
          <p:cNvPr id="37" name="CaixaDeTexto 36">
            <a:extLst>
              <a:ext uri="{FF2B5EF4-FFF2-40B4-BE49-F238E27FC236}">
                <a16:creationId xmlns:a16="http://schemas.microsoft.com/office/drawing/2014/main" id="{86688C24-5B70-44BA-A7C4-E6D2C5BC1C5A}"/>
              </a:ext>
            </a:extLst>
          </p:cNvPr>
          <p:cNvSpPr txBox="1"/>
          <p:nvPr/>
        </p:nvSpPr>
        <p:spPr>
          <a:xfrm>
            <a:off x="4095750" y="10419747"/>
            <a:ext cx="2072640" cy="253916"/>
          </a:xfrm>
          <a:prstGeom prst="rect">
            <a:avLst/>
          </a:prstGeom>
          <a:noFill/>
        </p:spPr>
        <p:txBody>
          <a:bodyPr wrap="square" rtlCol="0">
            <a:spAutoFit/>
          </a:bodyPr>
          <a:lstStyle/>
          <a:p>
            <a:pPr algn="ctr"/>
            <a:r>
              <a:rPr lang="pt-BR" sz="1050" b="1" dirty="0">
                <a:latin typeface="Arial" panose="020B0604020202020204" pitchFamily="34" charset="0"/>
                <a:cs typeface="Arial" panose="020B0604020202020204" pitchFamily="34" charset="0"/>
              </a:rPr>
              <a:t>REFERÊNCIAS</a:t>
            </a:r>
          </a:p>
        </p:txBody>
      </p:sp>
      <p:pic>
        <p:nvPicPr>
          <p:cNvPr id="3" name="Imagem 2">
            <a:extLst>
              <a:ext uri="{FF2B5EF4-FFF2-40B4-BE49-F238E27FC236}">
                <a16:creationId xmlns:a16="http://schemas.microsoft.com/office/drawing/2014/main" id="{E08486B3-79BF-40A5-AC0E-D67217325D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67913" y="3939032"/>
            <a:ext cx="1891284" cy="2746248"/>
          </a:xfrm>
          <a:prstGeom prst="rect">
            <a:avLst/>
          </a:prstGeom>
        </p:spPr>
      </p:pic>
      <p:sp>
        <p:nvSpPr>
          <p:cNvPr id="4" name="Seta: para a Direita 3">
            <a:extLst>
              <a:ext uri="{FF2B5EF4-FFF2-40B4-BE49-F238E27FC236}">
                <a16:creationId xmlns:a16="http://schemas.microsoft.com/office/drawing/2014/main" id="{ADF1BD22-28B9-4C1A-AE39-DA42179D593A}"/>
              </a:ext>
            </a:extLst>
          </p:cNvPr>
          <p:cNvSpPr/>
          <p:nvPr/>
        </p:nvSpPr>
        <p:spPr>
          <a:xfrm rot="8518910">
            <a:off x="5461915" y="4664149"/>
            <a:ext cx="544069" cy="2539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9" name="Imagem 8">
            <a:extLst>
              <a:ext uri="{FF2B5EF4-FFF2-40B4-BE49-F238E27FC236}">
                <a16:creationId xmlns:a16="http://schemas.microsoft.com/office/drawing/2014/main" id="{7A29DFAB-15C8-4255-ABBE-2CAED1D29F2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34587" y="7186764"/>
            <a:ext cx="1891284" cy="2682375"/>
          </a:xfrm>
          <a:prstGeom prst="rect">
            <a:avLst/>
          </a:prstGeom>
        </p:spPr>
      </p:pic>
      <p:sp>
        <p:nvSpPr>
          <p:cNvPr id="11" name="CaixaDeTexto 10">
            <a:extLst>
              <a:ext uri="{FF2B5EF4-FFF2-40B4-BE49-F238E27FC236}">
                <a16:creationId xmlns:a16="http://schemas.microsoft.com/office/drawing/2014/main" id="{0402071A-B6DD-4F41-8894-5711CAF060A0}"/>
              </a:ext>
            </a:extLst>
          </p:cNvPr>
          <p:cNvSpPr txBox="1"/>
          <p:nvPr/>
        </p:nvSpPr>
        <p:spPr>
          <a:xfrm>
            <a:off x="3810000" y="6685280"/>
            <a:ext cx="2548128" cy="461665"/>
          </a:xfrm>
          <a:prstGeom prst="rect">
            <a:avLst/>
          </a:prstGeom>
          <a:noFill/>
        </p:spPr>
        <p:txBody>
          <a:bodyPr wrap="square" rtlCol="0">
            <a:spAutoFit/>
          </a:bodyPr>
          <a:lstStyle/>
          <a:p>
            <a:pPr algn="just"/>
            <a:r>
              <a:rPr lang="pt-BR" sz="800" b="1" dirty="0">
                <a:latin typeface="Arial" panose="020B0604020202020204" pitchFamily="34" charset="0"/>
                <a:cs typeface="Arial" panose="020B0604020202020204" pitchFamily="34" charset="0"/>
              </a:rPr>
              <a:t>Fig.1</a:t>
            </a:r>
            <a:r>
              <a:rPr lang="pt-BR" sz="800" dirty="0">
                <a:latin typeface="Arial" panose="020B0604020202020204" pitchFamily="34" charset="0"/>
                <a:cs typeface="Arial" panose="020B0604020202020204" pitchFamily="34" charset="0"/>
              </a:rPr>
              <a:t> – Distensão abdominal mais evidente em lado esquerdo, compatível com localização anatômica do estômago. </a:t>
            </a:r>
          </a:p>
        </p:txBody>
      </p:sp>
      <p:sp>
        <p:nvSpPr>
          <p:cNvPr id="14" name="CaixaDeTexto 13">
            <a:extLst>
              <a:ext uri="{FF2B5EF4-FFF2-40B4-BE49-F238E27FC236}">
                <a16:creationId xmlns:a16="http://schemas.microsoft.com/office/drawing/2014/main" id="{C2568858-B837-4056-B4B7-E32813FD749C}"/>
              </a:ext>
            </a:extLst>
          </p:cNvPr>
          <p:cNvSpPr txBox="1"/>
          <p:nvPr/>
        </p:nvSpPr>
        <p:spPr>
          <a:xfrm>
            <a:off x="3736848" y="9979152"/>
            <a:ext cx="2548128" cy="461665"/>
          </a:xfrm>
          <a:prstGeom prst="rect">
            <a:avLst/>
          </a:prstGeom>
          <a:noFill/>
        </p:spPr>
        <p:txBody>
          <a:bodyPr wrap="square" rtlCol="0">
            <a:spAutoFit/>
          </a:bodyPr>
          <a:lstStyle/>
          <a:p>
            <a:r>
              <a:rPr lang="pt-BR" sz="800" b="1" dirty="0">
                <a:latin typeface="Arial" panose="020B0604020202020204" pitchFamily="34" charset="0"/>
                <a:cs typeface="Arial" panose="020B0604020202020204" pitchFamily="34" charset="0"/>
              </a:rPr>
              <a:t>Fig. 2 </a:t>
            </a:r>
            <a:r>
              <a:rPr lang="pt-BR" sz="800" dirty="0">
                <a:latin typeface="Arial" panose="020B0604020202020204" pitchFamily="34" charset="0"/>
                <a:cs typeface="Arial" panose="020B0604020202020204" pitchFamily="34" charset="0"/>
              </a:rPr>
              <a:t>– Imagem radiográfica abdominal apresentando extrema dilatação gástrica com conteúdo gasoso.</a:t>
            </a:r>
          </a:p>
        </p:txBody>
      </p:sp>
      <p:sp>
        <p:nvSpPr>
          <p:cNvPr id="2" name="CaixaDeTexto 1">
            <a:extLst>
              <a:ext uri="{FF2B5EF4-FFF2-40B4-BE49-F238E27FC236}">
                <a16:creationId xmlns:a16="http://schemas.microsoft.com/office/drawing/2014/main" id="{DC91566C-EAC7-465B-98F3-03D4FA47403A}"/>
              </a:ext>
            </a:extLst>
          </p:cNvPr>
          <p:cNvSpPr txBox="1"/>
          <p:nvPr/>
        </p:nvSpPr>
        <p:spPr>
          <a:xfrm>
            <a:off x="3665220" y="10673663"/>
            <a:ext cx="2827020" cy="923330"/>
          </a:xfrm>
          <a:prstGeom prst="rect">
            <a:avLst/>
          </a:prstGeom>
          <a:noFill/>
        </p:spPr>
        <p:txBody>
          <a:bodyPr wrap="square" rtlCol="0">
            <a:spAutoFit/>
          </a:bodyPr>
          <a:lstStyle/>
          <a:p>
            <a:pPr algn="just"/>
            <a:r>
              <a:rPr lang="pt-BR" sz="900" dirty="0">
                <a:latin typeface="Arial" panose="020B0604020202020204" pitchFamily="34" charset="0"/>
                <a:cs typeface="Arial" panose="020B0604020202020204" pitchFamily="34" charset="0"/>
              </a:rPr>
              <a:t>FOSSUM, T. Cirurgia de Pequenos Animais. 4ª edição. Rio de Janeiro: Elsevier, 2014.</a:t>
            </a:r>
          </a:p>
          <a:p>
            <a:pPr algn="just"/>
            <a:endParaRPr lang="pt-BR" sz="900" dirty="0">
              <a:latin typeface="Arial" panose="020B0604020202020204" pitchFamily="34" charset="0"/>
              <a:cs typeface="Arial" panose="020B0604020202020204" pitchFamily="34" charset="0"/>
            </a:endParaRPr>
          </a:p>
          <a:p>
            <a:pPr algn="just"/>
            <a:r>
              <a:rPr lang="pt-BR" sz="900" dirty="0">
                <a:latin typeface="Arial" panose="020B0604020202020204" pitchFamily="34" charset="0"/>
                <a:cs typeface="Arial" panose="020B0604020202020204" pitchFamily="34" charset="0"/>
              </a:rPr>
              <a:t>MELO, B. G. </a:t>
            </a:r>
            <a:r>
              <a:rPr lang="pt-BR" sz="900" b="1" dirty="0">
                <a:latin typeface="Arial" panose="020B0604020202020204" pitchFamily="34" charset="0"/>
                <a:cs typeface="Arial" panose="020B0604020202020204" pitchFamily="34" charset="0"/>
              </a:rPr>
              <a:t>SÍNDROME DILATAÇÃO-VÓLVULO GÁSTRICO EM CÃES. </a:t>
            </a:r>
            <a:r>
              <a:rPr lang="pt-BR" sz="900" dirty="0">
                <a:latin typeface="Arial" panose="020B0604020202020204" pitchFamily="34" charset="0"/>
                <a:cs typeface="Arial" panose="020B0604020202020204" pitchFamily="34" charset="0"/>
              </a:rPr>
              <a:t>Botucatu - SP, p. 1-36, 2010.</a:t>
            </a:r>
          </a:p>
        </p:txBody>
      </p:sp>
    </p:spTree>
    <p:extLst>
      <p:ext uri="{BB962C8B-B14F-4D97-AF65-F5344CB8AC3E}">
        <p14:creationId xmlns:p14="http://schemas.microsoft.com/office/powerpoint/2010/main" val="1657877854"/>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91</TotalTime>
  <Words>532</Words>
  <Application>Microsoft Office PowerPoint</Application>
  <PresentationFormat>Widescreen</PresentationFormat>
  <Paragraphs>18</Paragraphs>
  <Slides>1</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vt:i4>
      </vt:variant>
    </vt:vector>
  </HeadingPairs>
  <TitlesOfParts>
    <vt:vector size="5" baseType="lpstr">
      <vt:lpstr>Arial</vt:lpstr>
      <vt:lpstr>Calibri</vt:lpstr>
      <vt:lpstr>Calibri Light</vt:lpstr>
      <vt:lpstr>Tema do Office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Erick Cabral</dc:creator>
  <cp:lastModifiedBy>Erick Cabral</cp:lastModifiedBy>
  <cp:revision>9</cp:revision>
  <dcterms:created xsi:type="dcterms:W3CDTF">2021-08-24T20:32:25Z</dcterms:created>
  <dcterms:modified xsi:type="dcterms:W3CDTF">2021-08-27T20:58:11Z</dcterms:modified>
</cp:coreProperties>
</file>