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419299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838598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257897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677192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2096491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515790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935089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354388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10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>
        <p:scale>
          <a:sx n="23" d="100"/>
          <a:sy n="23" d="100"/>
        </p:scale>
        <p:origin x="-1056" y="1428"/>
      </p:cViewPr>
      <p:guideLst>
        <p:guide orient="horz" pos="13608"/>
        <p:guide pos="10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0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raujo\Desktop\2021 - Modelo Banner Mostra Científic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32400875" cy="432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8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838598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4475" indent="-1814475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0" kern="1200">
          <a:solidFill>
            <a:schemeClr val="tx1"/>
          </a:solidFill>
          <a:latin typeface="+mn-lt"/>
          <a:ea typeface="+mn-ea"/>
          <a:cs typeface="+mn-cs"/>
        </a:defRPr>
      </a:lvl1pPr>
      <a:lvl2pPr marL="3931358" indent="-1512064" algn="l" defTabSz="483859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048246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467545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6844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306143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725438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144737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4036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9299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838598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257897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77192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6491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515790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935089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354388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94213" y="14049188"/>
            <a:ext cx="15544800" cy="1936691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INTRODUÇÃO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449605" y="24078325"/>
            <a:ext cx="15434015" cy="2093924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31367" y="28995589"/>
            <a:ext cx="15544800" cy="1936691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METODOLOGIA</a:t>
            </a:r>
            <a:endParaRPr kumimoji="0" lang="pt-BR" sz="5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6693171" y="14122704"/>
            <a:ext cx="15372719" cy="1936691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RESULTADOS E DISCUSSÃO</a:t>
            </a:r>
            <a:endParaRPr kumimoji="0" lang="pt-BR" sz="5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6682236" y="28712100"/>
            <a:ext cx="15372718" cy="1936691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CONSIDERAÇÕES FINAIS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6714703" y="35963916"/>
            <a:ext cx="15372719" cy="1936691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AGRADECIMENTO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9" b="24333"/>
          <a:stretch/>
        </p:blipFill>
        <p:spPr bwMode="auto">
          <a:xfrm>
            <a:off x="19082345" y="38482292"/>
            <a:ext cx="6056386" cy="302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44414" y="7009826"/>
            <a:ext cx="30624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/>
              <a:t>A EFETIVIDADE DE UM BANCO DE LEITE HUMANO NO PERÍODO DE PANDEMIA COVID-19</a:t>
            </a:r>
            <a:endParaRPr lang="pt-BR" sz="6000" dirty="0"/>
          </a:p>
        </p:txBody>
      </p:sp>
      <p:sp>
        <p:nvSpPr>
          <p:cNvPr id="9" name="Retângulo 8"/>
          <p:cNvSpPr/>
          <p:nvPr/>
        </p:nvSpPr>
        <p:spPr>
          <a:xfrm>
            <a:off x="644414" y="8449493"/>
            <a:ext cx="30624038" cy="4987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2540" indent="-6350" algn="ctr">
              <a:lnSpc>
                <a:spcPct val="104000"/>
              </a:lnSpc>
              <a:spcAft>
                <a:spcPts val="25"/>
              </a:spcAft>
            </a:pPr>
            <a:r>
              <a:rPr lang="pt-BR" sz="4400" dirty="0">
                <a:solidFill>
                  <a:srgbClr val="000000"/>
                </a:solidFill>
                <a:ea typeface="Arial"/>
              </a:rPr>
              <a:t>Izabela Silva Breda</a:t>
            </a: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1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,</a:t>
            </a: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 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Julia Portugal Maia</a:t>
            </a: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2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, Luciano Antônio Rodrigues</a:t>
            </a: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3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, Edilaine Ferreira Santos</a:t>
            </a: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4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, </a:t>
            </a:r>
            <a:r>
              <a:rPr lang="pt-BR" sz="4400" dirty="0" err="1">
                <a:solidFill>
                  <a:srgbClr val="000000"/>
                </a:solidFill>
                <a:ea typeface="Arial"/>
              </a:rPr>
              <a:t>Adriene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 de Freitas Moreno Rodrigues</a:t>
            </a: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5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.</a:t>
            </a:r>
          </a:p>
          <a:p>
            <a:pPr marL="277495" marR="131445" indent="-277495" algn="ctr">
              <a:lnSpc>
                <a:spcPct val="107000"/>
              </a:lnSpc>
            </a:pPr>
            <a:r>
              <a:rPr lang="pt-BR" sz="4400" dirty="0">
                <a:solidFill>
                  <a:srgbClr val="000000"/>
                </a:solidFill>
                <a:ea typeface="Arial"/>
              </a:rPr>
              <a:t> </a:t>
            </a:r>
          </a:p>
          <a:p>
            <a:pPr marL="15875" marR="9525" indent="-6350" algn="ctr">
              <a:lnSpc>
                <a:spcPct val="104000"/>
              </a:lnSpc>
              <a:spcAft>
                <a:spcPts val="25"/>
              </a:spcAft>
            </a:pP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1 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Graduanda em Enfermagem - UNESC; </a:t>
            </a: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2 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Graduanda em Medicina – UNESC; ³ Enfermeiro, Doutor em Ciências da Saúde, Professor dos cursos de Saúde – UNESC, </a:t>
            </a:r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4 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Enfermeira, Especialista em Obstetrícia – UNESC,</a:t>
            </a:r>
          </a:p>
          <a:p>
            <a:pPr algn="ctr"/>
            <a:r>
              <a:rPr lang="pt-BR" sz="4400" baseline="30000" dirty="0">
                <a:solidFill>
                  <a:srgbClr val="000000"/>
                </a:solidFill>
                <a:ea typeface="Arial"/>
              </a:rPr>
              <a:t> 5 </a:t>
            </a:r>
            <a:r>
              <a:rPr lang="pt-BR" sz="4400" dirty="0">
                <a:solidFill>
                  <a:srgbClr val="000000"/>
                </a:solidFill>
                <a:ea typeface="Arial"/>
              </a:rPr>
              <a:t>Enfermeira, Mestre em Gestão Integrada do território, Professora dos cursos de Saúde – UNESC / izabela_breda@hotmail.com / adrienefmr@gmail.com.</a:t>
            </a:r>
            <a:endParaRPr lang="pt-BR" sz="4400" dirty="0"/>
          </a:p>
        </p:txBody>
      </p:sp>
      <p:sp>
        <p:nvSpPr>
          <p:cNvPr id="10" name="Retângulo 9"/>
          <p:cNvSpPr/>
          <p:nvPr/>
        </p:nvSpPr>
        <p:spPr>
          <a:xfrm>
            <a:off x="644414" y="16221584"/>
            <a:ext cx="155448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Considera-se o leite humano como o único alimento capaz de atender adequadamente todas as necessidades fisiológicas do lactente. Em 1943 surgiu o primeiro Banco de Leite Humano (BLH) no Brasil, tendo como objetivo coletar o leite humano e distribuí-lo para recém-nascidos prematuros ou com patologias. O BLH torna-se uma política com normas técnicas instituídas e importante parceiro na Política Nacional de Aleitamento Materno no Brasil. O Ministério da Saúde informa que com a Pandemia o Brasil registrou redução de 5% no número de doadoras nos quatro primeiros meses do ano em relação a 2019.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99536" y="26588442"/>
            <a:ext cx="1554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 smtClean="0">
                <a:latin typeface="Arial"/>
                <a:ea typeface="Arial"/>
              </a:rPr>
              <a:t>Identificar </a:t>
            </a:r>
            <a:r>
              <a:rPr lang="pt-BR" sz="4400" dirty="0">
                <a:latin typeface="Arial"/>
                <a:ea typeface="Arial"/>
              </a:rPr>
              <a:t>a efetividade do trabalho do Banco de Leite Humano do Hospital e Maternidade, no período de Pandemia COVID-19.</a:t>
            </a:r>
            <a:endParaRPr lang="pt-BR" sz="4400" dirty="0"/>
          </a:p>
        </p:txBody>
      </p:sp>
      <p:sp>
        <p:nvSpPr>
          <p:cNvPr id="12" name="Retângulo 11"/>
          <p:cNvSpPr/>
          <p:nvPr/>
        </p:nvSpPr>
        <p:spPr>
          <a:xfrm>
            <a:off x="631367" y="31080395"/>
            <a:ext cx="1554480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4400" dirty="0">
                <a:latin typeface="Arial"/>
                <a:ea typeface="Arial"/>
              </a:rPr>
              <a:t>Trata-se de um estudo observacional, descritivo, transversal, de abordagem quanti-qualitativa desenvolvido em 2020, no Banco de Leite Humano do Hospital Maternidade São José (HMSJ), Colatina - Espírito Santo</a:t>
            </a:r>
            <a:r>
              <a:rPr lang="pt-BR" sz="4400" dirty="0" smtClean="0">
                <a:latin typeface="Arial"/>
                <a:ea typeface="Arial"/>
              </a:rPr>
              <a:t>. </a:t>
            </a:r>
            <a:r>
              <a:rPr lang="pt-BR" sz="4400" dirty="0">
                <a:solidFill>
                  <a:prstClr val="black"/>
                </a:solidFill>
                <a:latin typeface="Arial"/>
                <a:ea typeface="Arial"/>
              </a:rPr>
              <a:t>O estudo focou em duas etapas: I) análise de dados secundários de indicadores do próprio setor utilizando a ficha de qualificação e II) levantamento de dados a respeito de informações sobre a efetividade do Banco de leite Humano “Madre Gertrudes de São José” durante a pandemia do novo coronavírus em registro do próprio campo de pesquisa e outros documentos de registros publicados. </a:t>
            </a:r>
            <a:r>
              <a:rPr lang="pt-BR" sz="4400" dirty="0">
                <a:latin typeface="Arial"/>
                <a:ea typeface="Arial"/>
              </a:rPr>
              <a:t>Os dados coletados foram tabulados, categorizados para avaliação e análises dos indicadores, estes foram registrados no Microsoft Excel 2010.</a:t>
            </a:r>
            <a:endParaRPr lang="pt-BR" sz="4400" dirty="0"/>
          </a:p>
        </p:txBody>
      </p:sp>
      <p:sp>
        <p:nvSpPr>
          <p:cNvPr id="14" name="Retângulo 13"/>
          <p:cNvSpPr/>
          <p:nvPr/>
        </p:nvSpPr>
        <p:spPr>
          <a:xfrm>
            <a:off x="16657794" y="30659454"/>
            <a:ext cx="15372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4400" dirty="0" smtClean="0">
                <a:latin typeface="Arial"/>
                <a:ea typeface="Arial"/>
              </a:rPr>
              <a:t>Tornou-se </a:t>
            </a:r>
            <a:r>
              <a:rPr lang="pt-BR" sz="4400" dirty="0">
                <a:latin typeface="Arial"/>
                <a:ea typeface="Arial"/>
              </a:rPr>
              <a:t>possível evidenciar a efetividade do Banco de Leite Humano “Madre Gertrudes de São José”, mantendo ao decorrer de seu funcionamento uma assistência qualificada e eficaz à saúde, promovendo uma visão otimista e promissora acerca do serviço prestado, evidenciando atividades que tendem a continuar avançando e proporcionando um maior reconhecimento.</a:t>
            </a:r>
            <a:endParaRPr lang="pt-BR" sz="4400" dirty="0">
              <a:ea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6714704" y="16221584"/>
            <a:ext cx="15372718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4400" dirty="0">
                <a:latin typeface="Arial"/>
                <a:ea typeface="Arial"/>
              </a:rPr>
              <a:t>A quantidade de leite humano coletado e a quantidade distribuída relatadas neste estudo destacam um aumento em seus índices durante o ano de 2020, totalizando 502 litros de leite coletados, sendo o ápice no mês de novembro de 2020 com 74,2 litros. O indicador de leite distribuído apresentou um quantitativo total de 236,9 litros, tendo seu ápice no mês de março do referido ano, com 51 litros. Em uma matéria publicada com enfoque à doação de leite materno durante a pandemia da COVID-19, é demonstrada uma equivalência com os resultados apresentados, se comparado aos retratados no estudo, sinalizando que o aumento nos índices pode ser justificado pelo fato de que as mães durante o cenário de pandemia vivenciado permanecem um tempo maior em suas casas favorecendo dessa forma a amamentação, </a:t>
            </a:r>
            <a:r>
              <a:rPr lang="pt-BR" sz="4400" dirty="0" smtClean="0">
                <a:latin typeface="Arial"/>
                <a:ea typeface="Arial"/>
              </a:rPr>
              <a:t>ocasionando </a:t>
            </a:r>
            <a:r>
              <a:rPr lang="pt-BR" sz="4400" dirty="0">
                <a:latin typeface="Arial"/>
                <a:ea typeface="Arial"/>
              </a:rPr>
              <a:t>maior estímulo à produção de leite e consequentemente o aumento da doação ao BLH (PORTAL HOSPITAIS BRASIL, 2020).</a:t>
            </a:r>
            <a:endParaRPr lang="pt-BR" sz="4400" dirty="0"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058" y="38482292"/>
            <a:ext cx="3081390" cy="308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13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573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Ryan Araujo</dc:creator>
  <cp:lastModifiedBy>Izabela</cp:lastModifiedBy>
  <cp:revision>16</cp:revision>
  <dcterms:created xsi:type="dcterms:W3CDTF">2021-08-18T18:37:03Z</dcterms:created>
  <dcterms:modified xsi:type="dcterms:W3CDTF">2021-08-27T15:42:18Z</dcterms:modified>
</cp:coreProperties>
</file>