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no Antonio Rodrigues" initials="LAR" lastIdx="1" clrIdx="0">
    <p:extLst>
      <p:ext uri="{19B8F6BF-5375-455C-9EA6-DF929625EA0E}">
        <p15:presenceInfo xmlns:p15="http://schemas.microsoft.com/office/powerpoint/2012/main" userId="S::larodrigues@portalunesc.com.br::46370523-b2e3-4772-82fc-f6597be7a7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B71"/>
    <a:srgbClr val="234B75"/>
    <a:srgbClr val="F58634"/>
    <a:srgbClr val="145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C91D28-77FB-4BAA-AE94-8428D63DABAF}" v="215" dt="2020-11-08T21:52:26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291" autoAdjust="0"/>
  </p:normalViewPr>
  <p:slideViewPr>
    <p:cSldViewPr snapToGrid="0">
      <p:cViewPr varScale="1">
        <p:scale>
          <a:sx n="12" d="100"/>
          <a:sy n="12" d="100"/>
        </p:scale>
        <p:origin x="2214" y="9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pPr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51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pPr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34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pPr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08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pPr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15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pPr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81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pPr/>
              <a:t>11/11/2020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pPr/>
              <a:t>11/11/2020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67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pPr/>
              <a:t>11/11/2020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61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pPr/>
              <a:t>11/11/2020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pPr/>
              <a:t>11/11/2020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93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7C53-8F99-45D0-BE93-FA010C3CB36B}" type="datetimeFigureOut">
              <a:rPr lang="pt-BR" smtClean="0"/>
              <a:pPr/>
              <a:t>11/11/2020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75A8-B86D-43C6-B5A1-B2C31A4015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7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F7C53-8F99-45D0-BE93-FA010C3CB36B}" type="datetimeFigureOut">
              <a:rPr lang="pt-BR" smtClean="0"/>
              <a:pPr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75A8-B86D-43C6-B5A1-B2C31A4015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21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: Cantos Superiores Arredondados 5">
            <a:extLst>
              <a:ext uri="{FF2B5EF4-FFF2-40B4-BE49-F238E27FC236}">
                <a16:creationId xmlns:a16="http://schemas.microsoft.com/office/drawing/2014/main" id="{06C0FB40-F3ED-4B27-9F64-4F28AB49DF44}"/>
              </a:ext>
            </a:extLst>
          </p:cNvPr>
          <p:cNvSpPr/>
          <p:nvPr/>
        </p:nvSpPr>
        <p:spPr>
          <a:xfrm rot="10800000">
            <a:off x="1680813" y="35568444"/>
            <a:ext cx="13810569" cy="1319228"/>
          </a:xfrm>
          <a:prstGeom prst="round2SameRect">
            <a:avLst/>
          </a:prstGeom>
          <a:solidFill>
            <a:srgbClr val="244B71"/>
          </a:solidFill>
          <a:ln>
            <a:noFill/>
          </a:ln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76BE80-399B-45EC-8E3C-0FC81EBE35B8}"/>
              </a:ext>
            </a:extLst>
          </p:cNvPr>
          <p:cNvSpPr txBox="1"/>
          <p:nvPr/>
        </p:nvSpPr>
        <p:spPr>
          <a:xfrm>
            <a:off x="1328790" y="11294636"/>
            <a:ext cx="13810569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pt-BR" sz="5400" dirty="0"/>
          </a:p>
          <a:p>
            <a:pPr algn="just"/>
            <a:endParaRPr lang="pt-BR" sz="4400" dirty="0">
              <a:solidFill>
                <a:srgbClr val="244B71"/>
              </a:solidFill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06C0FB40-F3ED-4B27-9F64-4F28AB49DF44}"/>
              </a:ext>
            </a:extLst>
          </p:cNvPr>
          <p:cNvSpPr/>
          <p:nvPr/>
        </p:nvSpPr>
        <p:spPr>
          <a:xfrm rot="10800000">
            <a:off x="1328790" y="10086893"/>
            <a:ext cx="30127339" cy="1319228"/>
          </a:xfrm>
          <a:prstGeom prst="round2SameRect">
            <a:avLst/>
          </a:prstGeom>
          <a:solidFill>
            <a:srgbClr val="234B75"/>
          </a:solidFill>
          <a:ln>
            <a:noFill/>
          </a:ln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5458F4AC-B644-4905-91A3-13667E5827E6}"/>
              </a:ext>
            </a:extLst>
          </p:cNvPr>
          <p:cNvSpPr txBox="1"/>
          <p:nvPr/>
        </p:nvSpPr>
        <p:spPr>
          <a:xfrm>
            <a:off x="1578706" y="6091562"/>
            <a:ext cx="30014338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UTILIZAÇÃO DA RADIOFREQUÊNCIA PARA TRATAMENTO DE RUGAS FACIAIS:</a:t>
            </a:r>
          </a:p>
          <a:p>
            <a:pPr algn="ctr">
              <a:spcAft>
                <a:spcPts val="0"/>
              </a:spcAft>
            </a:pPr>
            <a:r>
              <a:rPr lang="pt-BR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 RELATO DE EXPERIÊNCIA</a:t>
            </a:r>
            <a:endParaRPr lang="pt-BR" sz="6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Gabriela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Arpini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Cavedo¹, Mariana Gastaldi¹, Lia Drago </a:t>
            </a:r>
            <a:r>
              <a:rPr lang="pt-BR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Riguette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Broseghini², Kelly Cristina Mota Braga Chiepe³ </a:t>
            </a:r>
            <a:endParaRPr lang="pt-B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¹Acadêmicas do Curso Superior de Tecnologia em Estética e Cosmética do UNESC; ²Mestre em Ciências da Saúde, ³Doutora em Ciências da Saúde.</a:t>
            </a:r>
            <a:endParaRPr lang="pt-B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8551E45-FCBF-44C4-A403-5B2F4B4DF97B}"/>
              </a:ext>
            </a:extLst>
          </p:cNvPr>
          <p:cNvSpPr txBox="1"/>
          <p:nvPr/>
        </p:nvSpPr>
        <p:spPr>
          <a:xfrm>
            <a:off x="1262823" y="13856040"/>
            <a:ext cx="13810569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pt-BR" sz="5400" dirty="0"/>
          </a:p>
          <a:p>
            <a:pPr algn="just"/>
            <a:endParaRPr lang="pt-BR" sz="4800" dirty="0">
              <a:solidFill>
                <a:srgbClr val="244B7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947245" y="10226634"/>
            <a:ext cx="52772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59" name="Retângulo: Cantos Superiores Arredondados 5">
            <a:extLst>
              <a:ext uri="{FF2B5EF4-FFF2-40B4-BE49-F238E27FC236}">
                <a16:creationId xmlns:a16="http://schemas.microsoft.com/office/drawing/2014/main" id="{06C0FB40-F3ED-4B27-9F64-4F28AB49DF44}"/>
              </a:ext>
            </a:extLst>
          </p:cNvPr>
          <p:cNvSpPr/>
          <p:nvPr/>
        </p:nvSpPr>
        <p:spPr>
          <a:xfrm rot="10800000">
            <a:off x="1508997" y="14981232"/>
            <a:ext cx="29947131" cy="1319228"/>
          </a:xfrm>
          <a:prstGeom prst="round2SameRect">
            <a:avLst/>
          </a:prstGeom>
          <a:solidFill>
            <a:srgbClr val="244B71"/>
          </a:solidFill>
          <a:ln>
            <a:noFill/>
          </a:ln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4534060" y="15279026"/>
            <a:ext cx="37167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61" name="Retângulo: Cantos Superiores Arredondados 5">
            <a:extLst>
              <a:ext uri="{FF2B5EF4-FFF2-40B4-BE49-F238E27FC236}">
                <a16:creationId xmlns:a16="http://schemas.microsoft.com/office/drawing/2014/main" id="{06C0FB40-F3ED-4B27-9F64-4F28AB49DF44}"/>
              </a:ext>
            </a:extLst>
          </p:cNvPr>
          <p:cNvSpPr/>
          <p:nvPr/>
        </p:nvSpPr>
        <p:spPr>
          <a:xfrm rot="10800000">
            <a:off x="1584273" y="18491594"/>
            <a:ext cx="13810569" cy="1319228"/>
          </a:xfrm>
          <a:prstGeom prst="round2SameRect">
            <a:avLst/>
          </a:prstGeom>
          <a:solidFill>
            <a:srgbClr val="244B71"/>
          </a:solidFill>
          <a:ln>
            <a:noFill/>
          </a:ln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755829" y="18768967"/>
            <a:ext cx="92743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 DE EXPERIÊNCIA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855887" y="35802203"/>
            <a:ext cx="50742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508997" y="11354461"/>
            <a:ext cx="30014337" cy="347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O envelhecimento é um processo fisiológico influenciado por fatores intrínsecos, relacionados a idade e a genética do indivíduo, e extrínsecos, correspondentes à ação externa como exposição solar e tabagismo. A radiofrequência (RF) é um aparelho que aquece o tecido por meio de corrente elétrica, aumentando a produção das fibras de colágeno e elastina, indicada para combater rugas faciais decorrentes do envelhecimento cutâneo. Quando associada ao ativo DMAE (</a:t>
            </a:r>
            <a:r>
              <a:rPr lang="pt-BR" sz="4400" dirty="0" err="1">
                <a:latin typeface="Arial" panose="020B0604020202020204" pitchFamily="34" charset="0"/>
                <a:ea typeface="Calibri" panose="020F0502020204030204" pitchFamily="34" charset="0"/>
              </a:rPr>
              <a:t>dimetilaminoetanol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), a RF é capaz de diminuir o grau de rugas, promovendo o rejuvenescimento facial.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28790" y="35739686"/>
            <a:ext cx="13564150" cy="7848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pt-BR" sz="45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DABE3A7-78AB-4394-BCC8-23B2DC86687D}"/>
              </a:ext>
            </a:extLst>
          </p:cNvPr>
          <p:cNvSpPr txBox="1"/>
          <p:nvPr/>
        </p:nvSpPr>
        <p:spPr>
          <a:xfrm>
            <a:off x="1499211" y="16324070"/>
            <a:ext cx="29947131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Este estudo objetivou relatar a experiência das acadêmicas de Estética e Cosmética, que acompanharam o tratamento de rugas faciais, com a RF, numa paciente do sexo feminino, 45 anos, na Clínica de Estética do Centro Universitário do Espírito Santo – UNESC, na disciplina Práticas Integradoras, em setembro e outubro de 2019. </a:t>
            </a:r>
            <a:endParaRPr lang="pt-BR" sz="4400" dirty="0">
              <a:cs typeface="Calibri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E15FF30-AB28-4B10-A5D8-8EAE16B1C961}"/>
              </a:ext>
            </a:extLst>
          </p:cNvPr>
          <p:cNvSpPr txBox="1"/>
          <p:nvPr/>
        </p:nvSpPr>
        <p:spPr>
          <a:xfrm>
            <a:off x="1559257" y="19772817"/>
            <a:ext cx="13860603" cy="88947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Foi realizado a entrevista para coleta de informações, preenchimento da ficha de anamnese, registro fotográfico e informações a paciente sobre os riscos do procedimento, número, duração e frequência das sessões. Foram realizadas seis sessões, uma por semana, utilizando o mesmo protocolo que consistia na higienização facial, seguida de esfoliação, aplicação da RF com os parâmetros de 4 minutos em cada uma das sete áreas da face, com temperatura de 39 a 42°C, potência de 5w, carreada com glicerina, associada ao sérum com DMAE, finalizando com a aplicação do filtro solar. Foi prescrita cosmetologia complementar com DMAE para </a:t>
            </a:r>
            <a:r>
              <a:rPr lang="pt-BR" sz="4400" i="1" dirty="0">
                <a:latin typeface="Arial" panose="020B0604020202020204" pitchFamily="34" charset="0"/>
                <a:ea typeface="Calibri" panose="020F0502020204030204" pitchFamily="34" charset="0"/>
              </a:rPr>
              <a:t>home </a:t>
            </a:r>
            <a:r>
              <a:rPr lang="pt-BR" sz="4400" i="1" dirty="0" err="1">
                <a:latin typeface="Arial" panose="020B0604020202020204" pitchFamily="34" charset="0"/>
                <a:ea typeface="Calibri" panose="020F0502020204030204" pitchFamily="34" charset="0"/>
              </a:rPr>
              <a:t>care</a:t>
            </a:r>
            <a:r>
              <a:rPr lang="pt-BR" sz="4400" i="1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sz="4400" i="1" dirty="0">
              <a:cs typeface="Calibri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C65A7EF-F103-4B62-8579-DFB97B14017A}"/>
              </a:ext>
            </a:extLst>
          </p:cNvPr>
          <p:cNvSpPr txBox="1"/>
          <p:nvPr/>
        </p:nvSpPr>
        <p:spPr>
          <a:xfrm>
            <a:off x="1680813" y="36888425"/>
            <a:ext cx="13810570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Verificou-se redução do grau das rugas, conforme escala de </a:t>
            </a:r>
            <a:r>
              <a:rPr lang="pt-BR" sz="4400" dirty="0" err="1">
                <a:latin typeface="Arial" panose="020B0604020202020204" pitchFamily="34" charset="0"/>
                <a:ea typeface="Calibri" panose="020F0502020204030204" pitchFamily="34" charset="0"/>
              </a:rPr>
              <a:t>Glogau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pt-BR" sz="4400" dirty="0">
                <a:latin typeface="Arial"/>
              </a:rPr>
              <a:t>Esta experiência estabelece aspectos importantes para a formação profissional, uma vez que tais atividades práticas demonstram que a associação teórico prática é fundamental para o profissional de Estética e Cosmética.</a:t>
            </a:r>
            <a:endParaRPr lang="pt-BR" sz="4400" dirty="0"/>
          </a:p>
        </p:txBody>
      </p:sp>
      <p:sp>
        <p:nvSpPr>
          <p:cNvPr id="7" name="Retângulo: Cantos Superiores Arredondados 5">
            <a:extLst>
              <a:ext uri="{FF2B5EF4-FFF2-40B4-BE49-F238E27FC236}">
                <a16:creationId xmlns:a16="http://schemas.microsoft.com/office/drawing/2014/main" id="{D386B9AD-0D3B-4BF5-AA19-AD97E2955877}"/>
              </a:ext>
            </a:extLst>
          </p:cNvPr>
          <p:cNvSpPr/>
          <p:nvPr/>
        </p:nvSpPr>
        <p:spPr>
          <a:xfrm rot="10800000">
            <a:off x="1609291" y="28697649"/>
            <a:ext cx="13810569" cy="1319228"/>
          </a:xfrm>
          <a:prstGeom prst="round2SameRect">
            <a:avLst/>
          </a:prstGeom>
          <a:solidFill>
            <a:srgbClr val="244B71"/>
          </a:solidFill>
          <a:ln>
            <a:noFill/>
          </a:ln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3DDD59D-8ACA-43D1-AB7A-FDD6D2968FB9}"/>
              </a:ext>
            </a:extLst>
          </p:cNvPr>
          <p:cNvSpPr txBox="1"/>
          <p:nvPr/>
        </p:nvSpPr>
        <p:spPr>
          <a:xfrm>
            <a:off x="2366740" y="28965171"/>
            <a:ext cx="124387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SOBRE A EXPERIÊNCIA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35F4A7B-1D3A-40DC-80AA-85F54993D0EC}"/>
              </a:ext>
            </a:extLst>
          </p:cNvPr>
          <p:cNvSpPr txBox="1"/>
          <p:nvPr/>
        </p:nvSpPr>
        <p:spPr>
          <a:xfrm>
            <a:off x="1680813" y="30046937"/>
            <a:ext cx="13810569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O acompanhamento desse procedimento,  proporcionou a vivência profissional para nós acadêmicas, no que tange ao atendimento e avaliação do paciente, escolha e indicação do melhor procedimento, acompanhamento da evolução do tratamento e permitiu a familiarização com os equipamentos e cosméticos utilizados nesse procedimento estético. </a:t>
            </a:r>
            <a:endParaRPr lang="pt-BR" sz="4400" dirty="0">
              <a:cs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b="15141"/>
          <a:stretch/>
        </p:blipFill>
        <p:spPr>
          <a:xfrm>
            <a:off x="15763853" y="18436469"/>
            <a:ext cx="15051163" cy="1001738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B31A696-0F62-4247-97BD-ED9ACA009D00}"/>
              </a:ext>
            </a:extLst>
          </p:cNvPr>
          <p:cNvSpPr txBox="1"/>
          <p:nvPr/>
        </p:nvSpPr>
        <p:spPr>
          <a:xfrm>
            <a:off x="16105783" y="28453849"/>
            <a:ext cx="15051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Figura 1 – Graus de Envelhecimento (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Glogau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Fonte: CALLAGHAN e WILHE (2008).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0D1C320-617F-40CF-82AB-AE3E4AF91479}"/>
              </a:ext>
            </a:extLst>
          </p:cNvPr>
          <p:cNvSpPr txBox="1"/>
          <p:nvPr/>
        </p:nvSpPr>
        <p:spPr>
          <a:xfrm>
            <a:off x="16105782" y="37849175"/>
            <a:ext cx="15051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Figura 2 – Resultados do Procedimento – Foto A (antes) e Foto B (depois)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170390-8264-4788-BCEE-52FC19D3E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3851" y="29608407"/>
            <a:ext cx="15396065" cy="8266994"/>
          </a:xfrm>
          <a:prstGeom prst="rect">
            <a:avLst/>
          </a:prstGeom>
        </p:spPr>
      </p:pic>
      <p:sp>
        <p:nvSpPr>
          <p:cNvPr id="20" name="Retângulo: Cantos Superiores Arredondados 5">
            <a:extLst>
              <a:ext uri="{FF2B5EF4-FFF2-40B4-BE49-F238E27FC236}">
                <a16:creationId xmlns:a16="http://schemas.microsoft.com/office/drawing/2014/main" id="{716826F9-DEBA-4F1A-A763-B43DA9F4D446}"/>
              </a:ext>
            </a:extLst>
          </p:cNvPr>
          <p:cNvSpPr/>
          <p:nvPr/>
        </p:nvSpPr>
        <p:spPr>
          <a:xfrm rot="10800000">
            <a:off x="15763850" y="38724141"/>
            <a:ext cx="15393093" cy="1246441"/>
          </a:xfrm>
          <a:prstGeom prst="round2SameRect">
            <a:avLst/>
          </a:prstGeom>
          <a:solidFill>
            <a:srgbClr val="244B71"/>
          </a:solidFill>
          <a:ln>
            <a:noFill/>
          </a:ln>
        </p:spPr>
        <p:style>
          <a:lnRef idx="1">
            <a:schemeClr val="accent2"/>
          </a:lnRef>
          <a:fillRef idx="1001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870AA5F-5A58-4B03-A887-BB777767D272}"/>
              </a:ext>
            </a:extLst>
          </p:cNvPr>
          <p:cNvSpPr txBox="1"/>
          <p:nvPr/>
        </p:nvSpPr>
        <p:spPr>
          <a:xfrm>
            <a:off x="21384954" y="38841609"/>
            <a:ext cx="56557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6FDFE54-8347-4DB5-A138-60B239DF6920}"/>
              </a:ext>
            </a:extLst>
          </p:cNvPr>
          <p:cNvSpPr txBox="1"/>
          <p:nvPr/>
        </p:nvSpPr>
        <p:spPr>
          <a:xfrm>
            <a:off x="15763849" y="40130581"/>
            <a:ext cx="1539309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CALLAGHAN, T. M.; WILHE, K. P. </a:t>
            </a:r>
            <a:r>
              <a:rPr lang="en-US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Clinical Perspectives and Clinical Methods in the Evaluation of Ageing Skin.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Int. J.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Cosmet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Sci. 30, 323-332. 2008.</a:t>
            </a:r>
          </a:p>
          <a:p>
            <a:pPr algn="just"/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MESQUITA FILHO, Joaquim J.T. de. Avaliação dos efeitos da radiofrequência no tecido conjuntivo. </a:t>
            </a: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Revista Brasileira de Medicina,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Rio de Janeiro, v. 11, n.68, p. 2, 2016.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1191</TotalTime>
  <Words>409</Words>
  <Application>Microsoft Office PowerPoint</Application>
  <PresentationFormat>Personalizar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Lia</cp:lastModifiedBy>
  <cp:revision>243</cp:revision>
  <dcterms:created xsi:type="dcterms:W3CDTF">2018-09-25T18:02:14Z</dcterms:created>
  <dcterms:modified xsi:type="dcterms:W3CDTF">2020-11-11T15:13:19Z</dcterms:modified>
</cp:coreProperties>
</file>