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79" r:id="rId3"/>
    <p:sldId id="281" r:id="rId4"/>
    <p:sldId id="282" r:id="rId5"/>
    <p:sldId id="267" r:id="rId6"/>
    <p:sldId id="283" r:id="rId7"/>
    <p:sldId id="284" r:id="rId8"/>
    <p:sldId id="285" r:id="rId9"/>
    <p:sldId id="280" r:id="rId10"/>
    <p:sldId id="271" r:id="rId11"/>
  </p:sldIdLst>
  <p:sldSz cx="9906000" cy="6858000" type="A4"/>
  <p:notesSz cx="9144000" cy="6858000"/>
  <p:defaultTextStyle>
    <a:defPPr>
      <a:defRPr lang="pt-BR"/>
    </a:defPPr>
    <a:lvl1pPr marL="0" algn="l" defTabSz="95893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9466" algn="l" defTabSz="95893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8931" algn="l" defTabSz="95893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8397" algn="l" defTabSz="95893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7863" algn="l" defTabSz="95893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7328" algn="l" defTabSz="95893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6794" algn="l" defTabSz="95893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6259" algn="l" defTabSz="95893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5725" algn="l" defTabSz="95893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95" autoAdjust="0"/>
    <p:restoredTop sz="86397" autoAdjust="0"/>
  </p:normalViewPr>
  <p:slideViewPr>
    <p:cSldViewPr>
      <p:cViewPr varScale="1">
        <p:scale>
          <a:sx n="72" d="100"/>
          <a:sy n="72" d="100"/>
        </p:scale>
        <p:origin x="966" y="54"/>
      </p:cViewPr>
      <p:guideLst>
        <p:guide orient="horz" pos="2161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2022" y="-96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4E5573-3D77-4C2F-BA0C-DCDDFF8B7234}" type="datetimeFigureOut">
              <a:rPr lang="pt-BR" smtClean="0"/>
              <a:pPr/>
              <a:t>11/11/2020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B3EC46-7FA4-4BB5-853C-DB1A7F861039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318066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9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8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8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78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7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6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6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5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B5E3-DC9C-465C-A85B-FEF87D535F7C}" type="datetimeFigureOut">
              <a:rPr lang="pt-BR" smtClean="0"/>
              <a:pPr/>
              <a:t>11/11/2020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BF72-A2E2-4C9A-A795-32AED8BCD24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9116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B5E3-DC9C-465C-A85B-FEF87D535F7C}" type="datetimeFigureOut">
              <a:rPr lang="pt-BR" smtClean="0"/>
              <a:pPr/>
              <a:t>11/11/2020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BF72-A2E2-4C9A-A795-32AED8BCD24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13434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2145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B5E3-DC9C-465C-A85B-FEF87D535F7C}" type="datetimeFigureOut">
              <a:rPr lang="pt-BR" smtClean="0"/>
              <a:pPr/>
              <a:t>11/11/2020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BF72-A2E2-4C9A-A795-32AED8BCD24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76888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B5E3-DC9C-465C-A85B-FEF87D535F7C}" type="datetimeFigureOut">
              <a:rPr lang="pt-BR" smtClean="0"/>
              <a:pPr/>
              <a:t>11/11/2020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BF72-A2E2-4C9A-A795-32AED8BCD24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48625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946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893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839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78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732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67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625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572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B5E3-DC9C-465C-A85B-FEF87D535F7C}" type="datetimeFigureOut">
              <a:rPr lang="pt-BR" smtClean="0"/>
              <a:pPr/>
              <a:t>11/11/2020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BF72-A2E2-4C9A-A795-32AED8BCD24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400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B5E3-DC9C-465C-A85B-FEF87D535F7C}" type="datetimeFigureOut">
              <a:rPr lang="pt-BR" smtClean="0"/>
              <a:pPr/>
              <a:t>11/11/2020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BF72-A2E2-4C9A-A795-32AED8BCD24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89598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9466" indent="0">
              <a:buNone/>
              <a:defRPr sz="2100" b="1"/>
            </a:lvl2pPr>
            <a:lvl3pPr marL="958931" indent="0">
              <a:buNone/>
              <a:defRPr sz="1900" b="1"/>
            </a:lvl3pPr>
            <a:lvl4pPr marL="1438397" indent="0">
              <a:buNone/>
              <a:defRPr sz="1700" b="1"/>
            </a:lvl4pPr>
            <a:lvl5pPr marL="1917863" indent="0">
              <a:buNone/>
              <a:defRPr sz="1700" b="1"/>
            </a:lvl5pPr>
            <a:lvl6pPr marL="2397328" indent="0">
              <a:buNone/>
              <a:defRPr sz="1700" b="1"/>
            </a:lvl6pPr>
            <a:lvl7pPr marL="2876794" indent="0">
              <a:buNone/>
              <a:defRPr sz="1700" b="1"/>
            </a:lvl7pPr>
            <a:lvl8pPr marL="3356259" indent="0">
              <a:buNone/>
              <a:defRPr sz="1700" b="1"/>
            </a:lvl8pPr>
            <a:lvl9pPr marL="3835725" indent="0">
              <a:buNone/>
              <a:defRPr sz="17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9466" indent="0">
              <a:buNone/>
              <a:defRPr sz="2100" b="1"/>
            </a:lvl2pPr>
            <a:lvl3pPr marL="958931" indent="0">
              <a:buNone/>
              <a:defRPr sz="1900" b="1"/>
            </a:lvl3pPr>
            <a:lvl4pPr marL="1438397" indent="0">
              <a:buNone/>
              <a:defRPr sz="1700" b="1"/>
            </a:lvl4pPr>
            <a:lvl5pPr marL="1917863" indent="0">
              <a:buNone/>
              <a:defRPr sz="1700" b="1"/>
            </a:lvl5pPr>
            <a:lvl6pPr marL="2397328" indent="0">
              <a:buNone/>
              <a:defRPr sz="1700" b="1"/>
            </a:lvl6pPr>
            <a:lvl7pPr marL="2876794" indent="0">
              <a:buNone/>
              <a:defRPr sz="1700" b="1"/>
            </a:lvl7pPr>
            <a:lvl8pPr marL="3356259" indent="0">
              <a:buNone/>
              <a:defRPr sz="1700" b="1"/>
            </a:lvl8pPr>
            <a:lvl9pPr marL="3835725" indent="0">
              <a:buNone/>
              <a:defRPr sz="17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B5E3-DC9C-465C-A85B-FEF87D535F7C}" type="datetimeFigureOut">
              <a:rPr lang="pt-BR" smtClean="0"/>
              <a:pPr/>
              <a:t>11/11/2020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BF72-A2E2-4C9A-A795-32AED8BCD24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44211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B5E3-DC9C-465C-A85B-FEF87D535F7C}" type="datetimeFigureOut">
              <a:rPr lang="pt-BR" smtClean="0"/>
              <a:pPr/>
              <a:t>11/11/2020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BF72-A2E2-4C9A-A795-32AED8BCD24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80705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raraujo\Desktop\Apresentação power point4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32" y="0"/>
            <a:ext cx="1590205" cy="68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3383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2" y="273051"/>
            <a:ext cx="3259006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2971" y="273050"/>
            <a:ext cx="5537729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2" y="1435101"/>
            <a:ext cx="3259006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9466" indent="0">
              <a:buNone/>
              <a:defRPr sz="1300"/>
            </a:lvl2pPr>
            <a:lvl3pPr marL="958931" indent="0">
              <a:buNone/>
              <a:defRPr sz="1000"/>
            </a:lvl3pPr>
            <a:lvl4pPr marL="1438397" indent="0">
              <a:buNone/>
              <a:defRPr sz="900"/>
            </a:lvl4pPr>
            <a:lvl5pPr marL="1917863" indent="0">
              <a:buNone/>
              <a:defRPr sz="900"/>
            </a:lvl5pPr>
            <a:lvl6pPr marL="2397328" indent="0">
              <a:buNone/>
              <a:defRPr sz="900"/>
            </a:lvl6pPr>
            <a:lvl7pPr marL="2876794" indent="0">
              <a:buNone/>
              <a:defRPr sz="900"/>
            </a:lvl7pPr>
            <a:lvl8pPr marL="3356259" indent="0">
              <a:buNone/>
              <a:defRPr sz="900"/>
            </a:lvl8pPr>
            <a:lvl9pPr marL="3835725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B5E3-DC9C-465C-A85B-FEF87D535F7C}" type="datetimeFigureOut">
              <a:rPr lang="pt-BR" smtClean="0"/>
              <a:pPr/>
              <a:t>11/11/2020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BF72-A2E2-4C9A-A795-32AED8BCD24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7051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645" y="612776"/>
            <a:ext cx="5943600" cy="4114800"/>
          </a:xfrm>
        </p:spPr>
        <p:txBody>
          <a:bodyPr/>
          <a:lstStyle>
            <a:lvl1pPr marL="0" indent="0">
              <a:buNone/>
              <a:defRPr sz="3400"/>
            </a:lvl1pPr>
            <a:lvl2pPr marL="479466" indent="0">
              <a:buNone/>
              <a:defRPr sz="2900"/>
            </a:lvl2pPr>
            <a:lvl3pPr marL="958931" indent="0">
              <a:buNone/>
              <a:defRPr sz="2500"/>
            </a:lvl3pPr>
            <a:lvl4pPr marL="1438397" indent="0">
              <a:buNone/>
              <a:defRPr sz="2100"/>
            </a:lvl4pPr>
            <a:lvl5pPr marL="1917863" indent="0">
              <a:buNone/>
              <a:defRPr sz="2100"/>
            </a:lvl5pPr>
            <a:lvl6pPr marL="2397328" indent="0">
              <a:buNone/>
              <a:defRPr sz="2100"/>
            </a:lvl6pPr>
            <a:lvl7pPr marL="2876794" indent="0">
              <a:buNone/>
              <a:defRPr sz="2100"/>
            </a:lvl7pPr>
            <a:lvl8pPr marL="3356259" indent="0">
              <a:buNone/>
              <a:defRPr sz="2100"/>
            </a:lvl8pPr>
            <a:lvl9pPr marL="3835725" indent="0">
              <a:buNone/>
              <a:defRPr sz="21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9466" indent="0">
              <a:buNone/>
              <a:defRPr sz="1300"/>
            </a:lvl2pPr>
            <a:lvl3pPr marL="958931" indent="0">
              <a:buNone/>
              <a:defRPr sz="1000"/>
            </a:lvl3pPr>
            <a:lvl4pPr marL="1438397" indent="0">
              <a:buNone/>
              <a:defRPr sz="900"/>
            </a:lvl4pPr>
            <a:lvl5pPr marL="1917863" indent="0">
              <a:buNone/>
              <a:defRPr sz="900"/>
            </a:lvl5pPr>
            <a:lvl6pPr marL="2397328" indent="0">
              <a:buNone/>
              <a:defRPr sz="900"/>
            </a:lvl6pPr>
            <a:lvl7pPr marL="2876794" indent="0">
              <a:buNone/>
              <a:defRPr sz="900"/>
            </a:lvl7pPr>
            <a:lvl8pPr marL="3356259" indent="0">
              <a:buNone/>
              <a:defRPr sz="900"/>
            </a:lvl8pPr>
            <a:lvl9pPr marL="3835725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B5E3-DC9C-465C-A85B-FEF87D535F7C}" type="datetimeFigureOut">
              <a:rPr lang="pt-BR" smtClean="0"/>
              <a:pPr/>
              <a:t>11/11/2020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BF72-A2E2-4C9A-A795-32AED8BCD24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5697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5893" tIns="47947" rIns="95893" bIns="47947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5893" tIns="47947" rIns="95893" bIns="47947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5893" tIns="47947" rIns="95893" bIns="47947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EB5E3-DC9C-465C-A85B-FEF87D535F7C}" type="datetimeFigureOut">
              <a:rPr lang="pt-BR" smtClean="0"/>
              <a:pPr/>
              <a:t>11/11/2020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5893" tIns="47947" rIns="95893" bIns="47947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5893" tIns="47947" rIns="95893" bIns="47947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CBF72-A2E2-4C9A-A795-32AED8BCD24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3552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8931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599" indent="-359599" algn="l" defTabSz="958931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9132" indent="-299666" algn="l" defTabSz="958931" rtl="0" eaLnBrk="1" latinLnBrk="0" hangingPunct="1">
        <a:spcBef>
          <a:spcPct val="20000"/>
        </a:spcBef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8664" indent="-239733" algn="l" defTabSz="958931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8130" indent="-239733" algn="l" defTabSz="958931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7595" indent="-239733" algn="l" defTabSz="958931" rtl="0" eaLnBrk="1" latinLnBrk="0" hangingPunct="1">
        <a:spcBef>
          <a:spcPct val="20000"/>
        </a:spcBef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7061" indent="-239733" algn="l" defTabSz="958931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6527" indent="-239733" algn="l" defTabSz="958931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5992" indent="-239733" algn="l" defTabSz="958931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458" indent="-239733" algn="l" defTabSz="958931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589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9466" algn="l" defTabSz="9589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8931" algn="l" defTabSz="9589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8397" algn="l" defTabSz="9589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7863" algn="l" defTabSz="9589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7328" algn="l" defTabSz="9589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6794" algn="l" defTabSz="9589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6259" algn="l" defTabSz="9589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5725" algn="l" defTabSz="9589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64568" y="0"/>
            <a:ext cx="8841432" cy="7617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b="1" dirty="0"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PEDAGOGIA DA ALTERNÂNCIA: REFLEXÕES SOBRE A EDUCAÇÃO NO CAMPO</a:t>
            </a:r>
          </a:p>
          <a:p>
            <a:pPr algn="ctr"/>
            <a:endParaRPr lang="pt-BR" sz="3200" b="1" dirty="0"/>
          </a:p>
          <a:p>
            <a:pPr algn="ctr"/>
            <a:endParaRPr lang="pt-BR" sz="3200" b="1" dirty="0"/>
          </a:p>
          <a:p>
            <a:pPr algn="ctr"/>
            <a:endParaRPr lang="pt-BR" sz="3200" b="1" dirty="0"/>
          </a:p>
          <a:p>
            <a:pPr algn="ctr"/>
            <a:r>
              <a:rPr lang="pt-BR" sz="2800" b="1" dirty="0">
                <a:latin typeface="Arial" pitchFamily="34" charset="0"/>
                <a:cs typeface="Arial" pitchFamily="34" charset="0"/>
              </a:rPr>
              <a:t>Acadêmica: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Renata Carvalho Ribeiro Silva</a:t>
            </a:r>
          </a:p>
          <a:p>
            <a:pPr algn="ctr"/>
            <a:endParaRPr lang="pt-BR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2800" b="1" dirty="0">
                <a:latin typeface="Arial" pitchFamily="34" charset="0"/>
                <a:cs typeface="Arial" pitchFamily="34" charset="0"/>
              </a:rPr>
              <a:t>Orientador: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Israel David de Oliveira Frois </a:t>
            </a:r>
          </a:p>
          <a:p>
            <a:pPr algn="ctr"/>
            <a:endParaRPr lang="pt-BR" sz="2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pt-BR" sz="2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pt-BR" sz="2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pt-BR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2800" b="1" dirty="0">
                <a:latin typeface="Arial" pitchFamily="34" charset="0"/>
                <a:cs typeface="Arial" pitchFamily="34" charset="0"/>
              </a:rPr>
              <a:t>SERRA</a:t>
            </a:r>
          </a:p>
          <a:p>
            <a:pPr algn="ctr"/>
            <a:r>
              <a:rPr lang="pt-BR" sz="2800" b="1" dirty="0">
                <a:latin typeface="Arial" pitchFamily="34" charset="0"/>
                <a:cs typeface="Arial" pitchFamily="34" charset="0"/>
              </a:rPr>
              <a:t>2020 </a:t>
            </a: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algn="ctr"/>
            <a:endParaRPr lang="pt-BR" sz="6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763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24608" y="1"/>
            <a:ext cx="8064896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  <a:p>
            <a:endParaRPr lang="pt-B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BASSO, J. D; NETO, J. L. D. S; BEZERRA, M. C. D. S. 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PEDAGOGIA HISTÓRICO-CRÍTICA E EDUCAÇÃO NO CAMPO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: História, desafios e perspectivas atuais. 1. ed. São Paulo: Pedro &amp; João Editores e Navegando, 2016. p. 6-272.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BAVARESCO, Paulo Ricardo; RAUBER, Vanessa Daiane. EDUCAÇÃO DO CAMPO: UMA TRAJETÓRIA DE LUTAS E CONQUISTAS. 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Unoesc &amp; Ciência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, Joaçaba, v. 5, n. 1, p. 85-92, jun./2014.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CARVALHO, S. M. G. D; PIO, P. M. A CATEGORIA DA PRÁXIS EM PEDAGOGIA DO OPRIMIDO: SENTIDOS E IMPLICAÇÕES PARA A EDUCAÇÃO LIBERTADORA. 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Bras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, Brasília, v. 98, n. 149, p. 428-445, ago./2017.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CORDEIRO, G. N. K; REIS, N. D. S; HAGE, Salomão Mufarrej. Pedagogia da Alternância e seus desafios para assegurar a formação humana dos sujeitos e a sustentabilidade do campo. 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Em Aberto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, Brasília, v. 24, n. 85, p. 115-125, abr./2011.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FREIRE, Paulo. 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PEDAGOGIA DO OPRIMIDO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. 17. ed. Rio de Janeiro: Paz e Terra, 1987. p. 5-96.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JESUS, A. D. C. D; BEZERRA, M. C. D. S. A HERANÇA COLONIAL E AS IMPLICAÇÕES NA EDUCAÇÃO DO CAMPO NO BRASIL. 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HISTEDBR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, Campinas, v. 2, n. 50, p. 238-250, mai./2013.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RAMOS, A. et al. PEDAGOGIA DA ALTERNÂNCIA: UMA PROPOSTA DE EDUCAÇÃO E DESENVOLVIMENTO NO CAMPO. 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Sociedade Brasileira de Economia e Sociologia Rural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, Fortaleza, v. 12, n. 2, p. 1-20, jun./2006.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SANTOS, J. B. D; ARAUJO, E.J. Educação do campo no campo da educação popular: caminhos para efetivação de uma educação emancipadora. 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Ed. Popular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, Uberlândia, v. 18, n. 3, p. 53-76, dez./2019.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TEIXEIRA, Edival Sebastião; BERNARTT, M. D. L; TRINDADE, Glademir Alves. Estudos sobre Pedagogia da Alternância no Brasil: revisão de literatura e perspectivas para a pesquisa. 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Educação e Pesquisa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, São Paulo, v. 34, n. 2, p. 227-242, mai./2008.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VERGUTZ, C. L. B; CAVALCANTE, L. O. H. AS APRENDIZAGENS NA PEDAGOGIA DA ALTERNÂNCIA E NA EDUCAÇÃO DO CAMPO. 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Revista Reflexão e Ação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, Santa Cruz do sul, v. 22, n. 2, p. 371-390, dez./2014.</a:t>
            </a:r>
          </a:p>
          <a:p>
            <a:endParaRPr lang="pt-BR" sz="3000" b="1" dirty="0"/>
          </a:p>
        </p:txBody>
      </p:sp>
    </p:spTree>
    <p:extLst>
      <p:ext uri="{BB962C8B-B14F-4D97-AF65-F5344CB8AC3E}">
        <p14:creationId xmlns:p14="http://schemas.microsoft.com/office/powerpoint/2010/main" val="824687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0CCD4666-95F0-4DF0-824C-FCCA8FB3EBBF}"/>
              </a:ext>
            </a:extLst>
          </p:cNvPr>
          <p:cNvSpPr/>
          <p:nvPr/>
        </p:nvSpPr>
        <p:spPr>
          <a:xfrm>
            <a:off x="1640632" y="548680"/>
            <a:ext cx="792088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latin typeface="Arial" pitchFamily="34" charset="0"/>
                <a:cs typeface="Arial" pitchFamily="34" charset="0"/>
              </a:rPr>
              <a:t>INTRODUÇÃO</a:t>
            </a:r>
          </a:p>
          <a:p>
            <a:pPr algn="just"/>
            <a:endParaRPr lang="pt-BR" sz="24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Essa pesquisa aborda a importância em se pensar a educação voltada ao povo do campo, com finalidade de ressignificar o cenário de marginalização de uma educação submergida a uma exploração elitista que em nada atendia a realidade no campo.</a:t>
            </a: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Diante disso, foi desenvolvido uma pesquisa bibliográfica com o tema Pedagogia da Alternância afim de analisar as contribuições deste método para a Educação do Campo.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951571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640632" y="332656"/>
            <a:ext cx="7992888" cy="7094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>
                <a:latin typeface="Arial" pitchFamily="34" charset="0"/>
                <a:cs typeface="Arial" pitchFamily="34" charset="0"/>
              </a:rPr>
              <a:t>PROBLEMA DE PESQUISA</a:t>
            </a:r>
          </a:p>
          <a:p>
            <a:pPr algn="just"/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 método da Pedagogia da Alternância é uma alternativa contra-hegemônica ao modelo de educação tradicional no campo?</a:t>
            </a:r>
          </a:p>
          <a:p>
            <a:pPr algn="just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b="1" dirty="0">
                <a:latin typeface="Arial" pitchFamily="34" charset="0"/>
                <a:cs typeface="Arial" pitchFamily="34" charset="0"/>
              </a:rPr>
              <a:t>OBJETIVOS</a:t>
            </a:r>
          </a:p>
          <a:p>
            <a:pPr algn="just"/>
            <a:endParaRPr lang="pt-BR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-Estabelecer diálogos e reflexões sobre a Pedagogia da Alternância na Educação do Campo</a:t>
            </a:r>
          </a:p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-Promover problematizações sobre a Pedagogia da Alternância como alternativa contra-hegemônica </a:t>
            </a:r>
          </a:p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-Dialogar a Pedagogia da Alternância com o pensamento de Paulo Freire</a:t>
            </a:r>
            <a:endParaRPr lang="pt-BR" sz="2400" dirty="0"/>
          </a:p>
          <a:p>
            <a:pPr algn="just"/>
            <a:endParaRPr lang="pt-BR" sz="2000" dirty="0"/>
          </a:p>
          <a:p>
            <a:pPr algn="just"/>
            <a:endParaRPr lang="pt-BR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640632" y="836712"/>
            <a:ext cx="756084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latin typeface="Arial" pitchFamily="34" charset="0"/>
                <a:cs typeface="Arial" pitchFamily="34" charset="0"/>
              </a:rPr>
              <a:t>JUSTIFICATIVA</a:t>
            </a:r>
          </a:p>
          <a:p>
            <a:pPr algn="just"/>
            <a:endParaRPr lang="pt-BR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itchFamily="34" charset="0"/>
              </a:rPr>
              <a:t>Como justificativa, nos baseamos na realidade profundamente desigual na sociedade brasileira que se revela no espaço agrário percorrendo também o âmbito educacional.</a:t>
            </a:r>
          </a:p>
          <a:p>
            <a:pPr algn="just"/>
            <a:endParaRPr lang="pt-BR" sz="2400" dirty="0">
              <a:latin typeface="Arial" panose="020B0604020202020204" pitchFamily="34" charset="0"/>
              <a:cs typeface="Arial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itchFamily="34" charset="0"/>
              </a:rPr>
              <a:t>Diante disso, pensar a educação do campo sob a vertente da Pedagogia da Alternância nos fez refletir sobre práticas que atendam as especificidades de uma realidade no campo por meio da valorização da cultura e experiência.</a:t>
            </a:r>
          </a:p>
          <a:p>
            <a:pPr algn="just"/>
            <a:endParaRPr lang="pt-BR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40632" y="620688"/>
            <a:ext cx="806489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BREVE HISTÓRICO DA PEDAGOGIA DA ALTERNÂNCIA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1440000" algn="just"/>
            <a:endParaRPr lang="pt-BR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Educação Rural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Nova fase da Educação do Campo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Pedagogia da alternância no Brasil</a:t>
            </a:r>
          </a:p>
          <a:p>
            <a:pPr marL="1440000" algn="just"/>
            <a:endParaRPr lang="pt-BR" sz="1400" dirty="0">
              <a:latin typeface="Arial" pitchFamily="34" charset="0"/>
              <a:cs typeface="Arial" pitchFamily="34" charset="0"/>
            </a:endParaRPr>
          </a:p>
          <a:p>
            <a:endParaRPr lang="pt-BR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3187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640632" y="404664"/>
            <a:ext cx="7848872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FUNDAMENTOS METODOLÓGICOS DA PEDAGOGIA DA ALTERNÂNCIA</a:t>
            </a:r>
          </a:p>
          <a:p>
            <a:pPr algn="just"/>
            <a:endParaRPr lang="pt-BR" sz="3000" b="1" dirty="0"/>
          </a:p>
          <a:p>
            <a:pPr algn="just"/>
            <a:endParaRPr lang="pt-BR" sz="3000" b="1" dirty="0"/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Devido a luta dos movimentos sociais surgiu um novo modo de se pensar a educação do campo por meio de políticas públicas que reconheça o sujeito, partindo de uma perspectiva de educação humana e emancipadora que promova uma formação integral através das vivências, saberes e conhecimentos adquiridos, assim foi desenvolvida a práxis pedagógica em alternância.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1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1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1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1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1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1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1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1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08584" y="116632"/>
            <a:ext cx="8460940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A PEDAGOGIA DA ALTERNÂNCIA COMO ALTERNATIVA CONTRA-HEGEMÔNICA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40000" algn="ctr"/>
            <a:endParaRPr lang="pt-BR" sz="1500" dirty="0">
              <a:latin typeface="Arial" pitchFamily="34" charset="0"/>
              <a:cs typeface="Arial" pitchFamily="34" charset="0"/>
            </a:endParaRPr>
          </a:p>
          <a:p>
            <a:pPr marL="1440000" algn="just"/>
            <a:endParaRPr lang="pt-BR" sz="1500" dirty="0">
              <a:latin typeface="Arial" pitchFamily="34" charset="0"/>
              <a:cs typeface="Arial" pitchFamily="34" charset="0"/>
            </a:endParaRP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  De acordo com Gimonet:</a:t>
            </a: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40000" algn="just"/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A Alternância, em comparação com a escola tradicional, inverte a ordem dos processos, colocando em primeiro lugar o sujeito que aprende, suas experiências e seus conhecimentos, e, em segundo lugar, o programa. O jovem ou o adulto em formação não é mais, neste caso, um aluno que recebe um saber exterior, mas um ator sócio profissional que busca e que constrói seu próprio saber.(GIMONET, 1999, p. 45)</a:t>
            </a:r>
          </a:p>
          <a:p>
            <a:pPr algn="just"/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400" dirty="0">
                <a:latin typeface="Arial" pitchFamily="34" charset="0"/>
                <a:cs typeface="Arial" pitchFamily="34" charset="0"/>
              </a:rPr>
              <a:t>Este método é fundamentado em uma perspectiva emancipadora, onde o aluno tem um papel importante nesse processo de ensino e aprendizagem, considerando todos os meios que possam enriquecer o seu desenvolvimento, partindo da perspectiva de valorização das potencialidades do sujeito.</a:t>
            </a:r>
          </a:p>
          <a:p>
            <a:pPr algn="just"/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12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2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E8782E68-9787-4444-B4A2-19DD5C90F9B3}"/>
              </a:ext>
            </a:extLst>
          </p:cNvPr>
          <p:cNvSpPr/>
          <p:nvPr/>
        </p:nvSpPr>
        <p:spPr>
          <a:xfrm>
            <a:off x="992560" y="2276872"/>
            <a:ext cx="8913440" cy="5001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Segundo Gimonet (2007) “a Pedagogia da Alternância vem de encontro ao pensamento de Paulo Freire, trazendo a educação como processo de conscientização, para que através da ação e reflexão haja a libertação e transformação de uma estrutura social”</a:t>
            </a: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6036ECB-1D55-4A7B-8886-7BE78ABCEC01}"/>
              </a:ext>
            </a:extLst>
          </p:cNvPr>
          <p:cNvSpPr txBox="1"/>
          <p:nvPr/>
        </p:nvSpPr>
        <p:spPr>
          <a:xfrm>
            <a:off x="1568624" y="332656"/>
            <a:ext cx="80648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PEDAGOGIA DA ALTERNÂNCIA DE ENCONTRO AO PENSAMENTO DE PAULO FREIRE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967420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40632" y="836712"/>
            <a:ext cx="7848872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CONSIDERAÇÕES FINAIS</a:t>
            </a:r>
          </a:p>
          <a:p>
            <a:endParaRPr lang="pt-BR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/>
              <a:t>C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oncluímos que a Pedagogia da Alternância é um modelo em potencial, que surge como um potencializador do processo de ensino e aprendizagem por meio de práticas contextualizadas com as vivências, experiências e participação da família, contribuindo para o desenvolvimento da população e valorização do campo, utilizando a realidade do campo articulada a práxis como base de transformação da realidade do jovem camponês.</a:t>
            </a:r>
          </a:p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595182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2913</TotalTime>
  <Words>1085</Words>
  <Application>Microsoft Office PowerPoint</Application>
  <PresentationFormat>Papel A4 (210 x 297 mm)</PresentationFormat>
  <Paragraphs>106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Calibri</vt:lpstr>
      <vt:lpstr>Footlight MT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/>
  <cp:lastModifiedBy>Renata</cp:lastModifiedBy>
  <cp:revision>110</cp:revision>
  <dcterms:created xsi:type="dcterms:W3CDTF">2014-10-30T20:01:12Z</dcterms:created>
  <dcterms:modified xsi:type="dcterms:W3CDTF">2020-11-11T18:25:13Z</dcterms:modified>
</cp:coreProperties>
</file>